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Default Extension="jp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Good morning, distinguished delegates, partners, and friends. Thank you for joining this keynote on the Digital Silk Road. For the next few minutes I want to share one simple idea: artificial intelligence is not a wall between nations, but a bridge that narrows the digital gap. Let us begin by looking honestly at the divides we still face.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Before we talk about solutions, we must name the problem. Three divides still separate too much of our world: a gap in economic and trade opportunity, a gap in education, and a gap in infrastructure. These are not abstract statistics; they decide whether a small business can sell abroad, whether a child can learn, and whether a remote community can reach the global market. AI is powerful enough to confront all three.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first wall we can tear down is language. Picture a Vietnamese small enterprise sitting across the table from a European partner, with no interpreter in the room. AI translation, worn almost like a pair of glasses, listens and speaks in real time, so the negotiation happens directly, person to person. That is what it means to put small enterprises on a truly balanced global stage.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Now think about culture. In Guatemala, artisans create products that carry a unique heritage, yet for years they struggled to find buyers beyond their own region. AI helps them match those cultural products with international online markets, turning local craft into global demand. When a developing country's culture reaches the world, it expands both its influence and its dignity.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second divide is education, and here the shortage of teachers is the hardest constraint. Across under-resourced schools in Africa, AI-powered applications such as Robotutor deliver personalised math and reading lessons in local languages, straight to a student's tablet. Every learner moves at their own pace, because the app adapts to them. This is an active bridge, carrying knowledge and opportunity to children who were once left behind.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The third divide is infrastructure, where the shortage of funds is the main dilemma. In Tanzania, AI analyses satellite images to plan the shortest and least expensive route, connecting remote communities to world markets. It also helps local managers distribute solar energy to enterprises and schools, lifting production efficiency and improving student learning. One route, one grid, one connected future.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So step back and look at what we have built together. Trade, education, culture, and infrastructure are no longer four separate struggles; they are four pillars of a single connected stage. The bridge is not a barrier. It is the place where everyone can trade, learn, and grow. That is the real promise of the Digital Silk Road.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How do we turn this vision into action? Through four shared commitments. Let us share the technology, making AI tools open and affordable for every partner. Let us open the markets, connecting small producers to global buyers through digital trade. Let us invest in people, training teachers, workers, and entrepreneurs for the digital era. And let us build together, governing AI through shared rules and mutual trust.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In closing, I leave you with one conviction. AI is a bridge, not a barrier. If we jointly spare no efforts to explore the possible path of the Digital Silk Road, we can narrow the digital gap between our countries and carry knowledge and opportunity to everyone. Thank you.</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1_img1.jp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3_img1.jpg"/>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4_img1.jpg"/>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5_img1.jpg"/>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6_img1.jpg"/>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9_img1.jpg"/>
  <Relationship Id="rId3" Type="http://schemas.openxmlformats.org/officeDocument/2006/relationships/notesSlide" Target="../notesSlides/notesSlide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62742"/>
            </a:solidFill>
            <a:ln>
              <a:noFill/>
            </a:ln>
          </p:spPr>
        </p:sp>
        <p:pic>
          <p:nvPicPr>
            <p:cNvPr id="3" name="Image 3"/>
            <p:cNvPicPr>
              <a:picLocks noChangeAspect="1"/>
            </p:cNvPicPr>
            <p:nvPr/>
          </p:nvPicPr>
          <p:blipFill>
            <a:blip r:embed="rId2"/>
            <a:srcRect l="0" t="11578" r="0" b="11578"/>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62742">
                    <a:alpha val="92000"/>
                  </a:srgbClr>
                </a:gs>
                <a:gs pos="45000">
                  <a:srgbClr val="062742">
                    <a:alpha val="62000"/>
                  </a:srgbClr>
                </a:gs>
                <a:gs pos="100000">
                  <a:srgbClr val="062742">
                    <a:alpha val="18000"/>
                  </a:srgbClr>
                </a:gs>
              </a:gsLst>
              <a:lin ang="0" scaled="1"/>
            </a:gradFill>
            <a:ln>
              <a:noFill/>
            </a:ln>
          </p:spPr>
        </p:sp>
        <p:sp>
          <p:nvSpPr>
            <p:cNvPr id="5" name="Rectangle 5"/>
            <p:cNvSpPr/>
            <p:nvPr/>
          </p:nvSpPr>
          <p:spPr>
            <a:xfrm>
              <a:off x="0" y="3143250"/>
              <a:ext cx="12192000" cy="3714750"/>
            </a:xfrm>
            <a:prstGeom prst="rect">
              <a:avLst/>
            </a:prstGeom>
            <a:gradFill>
              <a:gsLst>
                <a:gs pos="0">
                  <a:srgbClr val="04182B">
                    <a:alpha val="0"/>
                  </a:srgbClr>
                </a:gs>
                <a:gs pos="100000">
                  <a:srgbClr val="04182B">
                    <a:alpha val="85000"/>
                  </a:srgbClr>
                </a:gs>
              </a:gsLst>
              <a:lin ang="5400000" scaled="1"/>
            </a:gradFill>
            <a:ln>
              <a:noFill/>
            </a:ln>
          </p:spPr>
        </p:sp>
      </p:grpSp>
      <p:grpSp>
        <p:nvGrpSpPr>
          <p:cNvPr id="15" name="Group 15"/>
          <p:cNvGrpSpPr/>
          <p:nvPr/>
        </p:nvGrpSpPr>
        <p:grpSpPr>
          <a:xfrm>
            <a:off x="792162" y="818356"/>
            <a:ext cx="2395617" cy="250825"/>
            <a:chOff x="792162" y="818356"/>
            <a:chExt cx="2395617" cy="250825"/>
          </a:xfrm>
        </p:grpSpPr>
        <p:grpSp>
          <p:nvGrpSpPr>
            <p:cNvPr id="12" name="Group 12"/>
            <p:cNvGrpSpPr/>
            <p:nvPr/>
          </p:nvGrpSpPr>
          <p:grpSpPr>
            <a:xfrm>
              <a:off x="792162" y="818356"/>
              <a:ext cx="301625" cy="211137"/>
              <a:chOff x="792162" y="818356"/>
              <a:chExt cx="301625" cy="211137"/>
            </a:xfrm>
          </p:grpSpPr>
          <p:sp>
            <p:nvSpPr>
              <p:cNvPr id="7" name="Freeform 7"/>
              <p:cNvSpPr/>
              <p:nvPr/>
            </p:nvSpPr>
            <p:spPr>
              <a:xfrm>
                <a:off x="852488" y="818356"/>
                <a:ext cx="9525" cy="211137"/>
              </a:xfrm>
              <a:custGeom>
                <a:avLst/>
                <a:gdLst/>
                <a:ahLst/>
                <a:cxnLst/>
                <a:rect l="l" t="t" r="r" b="b"/>
                <a:pathLst>
                  <a:path w="9525" h="211137">
                    <a:moveTo>
                      <a:pt x="0" y="0"/>
                    </a:moveTo>
                    <a:lnTo>
                      <a:pt x="0" y="211137"/>
                    </a:lnTo>
                  </a:path>
                </a:pathLst>
              </a:custGeom>
              <a:noFill/>
              <a:ln w="19050">
                <a:solidFill>
                  <a:srgbClr val="F5A623"/>
                </a:solidFill>
              </a:ln>
            </p:spPr>
          </p:sp>
          <p:sp>
            <p:nvSpPr>
              <p:cNvPr id="8" name="Freeform 8"/>
              <p:cNvSpPr/>
              <p:nvPr/>
            </p:nvSpPr>
            <p:spPr>
              <a:xfrm>
                <a:off x="1033462" y="818356"/>
                <a:ext cx="9525" cy="211137"/>
              </a:xfrm>
              <a:custGeom>
                <a:avLst/>
                <a:gdLst/>
                <a:ahLst/>
                <a:cxnLst/>
                <a:rect l="l" t="t" r="r" b="b"/>
                <a:pathLst>
                  <a:path w="9525" h="211137">
                    <a:moveTo>
                      <a:pt x="0" y="0"/>
                    </a:moveTo>
                    <a:lnTo>
                      <a:pt x="0" y="211137"/>
                    </a:lnTo>
                  </a:path>
                </a:pathLst>
              </a:custGeom>
              <a:noFill/>
              <a:ln w="19050">
                <a:solidFill>
                  <a:srgbClr val="F5A623"/>
                </a:solidFill>
              </a:ln>
            </p:spPr>
          </p:sp>
          <p:sp>
            <p:nvSpPr>
              <p:cNvPr id="9" name="Freeform 9"/>
              <p:cNvSpPr/>
              <p:nvPr/>
            </p:nvSpPr>
            <p:spPr>
              <a:xfrm>
                <a:off x="792162" y="969169"/>
                <a:ext cx="301625" cy="9525"/>
              </a:xfrm>
              <a:custGeom>
                <a:avLst/>
                <a:gdLst/>
                <a:ahLst/>
                <a:cxnLst/>
                <a:rect l="l" t="t" r="r" b="b"/>
                <a:pathLst>
                  <a:path w="301625" h="9525">
                    <a:moveTo>
                      <a:pt x="0" y="0"/>
                    </a:moveTo>
                    <a:lnTo>
                      <a:pt x="301625" y="0"/>
                    </a:lnTo>
                  </a:path>
                </a:pathLst>
              </a:custGeom>
              <a:noFill/>
              <a:ln w="19050">
                <a:solidFill>
                  <a:srgbClr val="F5A623"/>
                </a:solidFill>
              </a:ln>
            </p:spPr>
          </p:sp>
          <p:sp>
            <p:nvSpPr>
              <p:cNvPr id="10" name="Freeform 10"/>
              <p:cNvSpPr/>
              <p:nvPr/>
            </p:nvSpPr>
            <p:spPr>
              <a:xfrm>
                <a:off x="807244" y="833438"/>
                <a:ext cx="271462" cy="60325"/>
              </a:xfrm>
              <a:custGeom>
                <a:avLst/>
                <a:gdLst/>
                <a:ahLst/>
                <a:cxnLst/>
                <a:rect l="l" t="t" r="r" b="b"/>
                <a:pathLst>
                  <a:path w="271462" h="60325">
                    <a:moveTo>
                      <a:pt x="0" y="30163"/>
                    </a:moveTo>
                    <a:cubicBezTo>
                      <a:pt x="17310" y="23937"/>
                      <a:pt x="32840" y="13584"/>
                      <a:pt x="45244" y="0"/>
                    </a:cubicBezTo>
                    <a:cubicBezTo>
                      <a:pt x="60465" y="36530"/>
                      <a:pt x="96157" y="60325"/>
                      <a:pt x="135731" y="60325"/>
                    </a:cubicBezTo>
                    <a:cubicBezTo>
                      <a:pt x="175305" y="60325"/>
                      <a:pt x="210998" y="36530"/>
                      <a:pt x="226219" y="0"/>
                    </a:cubicBezTo>
                    <a:cubicBezTo>
                      <a:pt x="238623" y="13584"/>
                      <a:pt x="254153" y="23937"/>
                      <a:pt x="271462" y="30163"/>
                    </a:cubicBezTo>
                  </a:path>
                </a:pathLst>
              </a:custGeom>
              <a:noFill/>
              <a:ln w="19050">
                <a:solidFill>
                  <a:srgbClr val="F5A623"/>
                </a:solidFill>
              </a:ln>
            </p:spPr>
          </p:sp>
          <p:sp>
            <p:nvSpPr>
              <p:cNvPr id="11" name="Freeform 11"/>
              <p:cNvSpPr/>
              <p:nvPr/>
            </p:nvSpPr>
            <p:spPr>
              <a:xfrm>
                <a:off x="942975" y="893762"/>
                <a:ext cx="9525" cy="75406"/>
              </a:xfrm>
              <a:custGeom>
                <a:avLst/>
                <a:gdLst/>
                <a:ahLst/>
                <a:cxnLst/>
                <a:rect l="l" t="t" r="r" b="b"/>
                <a:pathLst>
                  <a:path w="9525" h="75406">
                    <a:moveTo>
                      <a:pt x="0" y="0"/>
                    </a:moveTo>
                    <a:lnTo>
                      <a:pt x="0" y="75406"/>
                    </a:lnTo>
                  </a:path>
                </a:pathLst>
              </a:custGeom>
              <a:noFill/>
              <a:ln w="19050">
                <a:solidFill>
                  <a:srgbClr val="F5A623"/>
                </a:solidFill>
              </a:ln>
            </p:spPr>
          </p:sp>
        </p:grpSp>
        <p:sp>
          <p:nvSpPr>
            <p:cNvPr id="13" name="Rectangle 13"/>
            <p:cNvSpPr/>
            <p:nvPr/>
          </p:nvSpPr>
          <p:spPr>
            <a:xfrm>
              <a:off x="1257300" y="857250"/>
              <a:ext cx="438150" cy="38100"/>
            </a:xfrm>
            <a:prstGeom prst="roundRect">
              <a:avLst>
                <a:gd name="adj" fmla="val 50000"/>
              </a:avLst>
            </a:prstGeom>
            <a:solidFill>
              <a:srgbClr val="F5A623"/>
            </a:solidFill>
            <a:ln>
              <a:noFill/>
            </a:ln>
          </p:spPr>
        </p:sp>
        <p:sp>
          <p:nvSpPr>
            <p:cNvPr id="14" name="TextBox 14"/>
            <p:cNvSpPr txBox="1"/>
            <p:nvPr/>
          </p:nvSpPr>
          <p:spPr>
            <a:xfrm>
              <a:off x="1795462" y="840581"/>
              <a:ext cx="1392317" cy="228600"/>
            </a:xfrm>
            <a:prstGeom prst="rect">
              <a:avLst/>
            </a:prstGeom>
            <a:noFill/>
            <a:ln>
              <a:noFill/>
            </a:ln>
          </p:spPr>
          <p:txBody>
            <a:bodyPr wrap="none" lIns="0" tIns="0" rIns="0" bIns="0" anchor="t" anchorCtr="0">
              <a:spAutoFit/>
            </a:bodyPr>
            <a:lstStyle/>
            <a:p>
              <a:pPr algn="l"/>
              <a:r>
                <a:rPr lang="zh-CN" sz="1125" dirty="0">
                  <a:solidFill>
                    <a:srgbClr val="F5A623"/>
                  </a:solidFill>
                  <a:latin typeface="Arial"/>
                  <a:ea typeface="Microsoft YaHei"/>
                  <a:cs typeface="Arial"/>
                </a:rPr>
                <a:t>DIGITAL SILK ROAD</a:t>
              </a:r>
            </a:p>
          </p:txBody>
        </p:sp>
      </p:grpSp>
      <p:grpSp>
        <p:nvGrpSpPr>
          <p:cNvPr id="19" name="Group 19"/>
          <p:cNvGrpSpPr/>
          <p:nvPr/>
        </p:nvGrpSpPr>
        <p:grpSpPr>
          <a:xfrm>
            <a:off x="701040" y="3520440"/>
            <a:ext cx="8071714" cy="1999298"/>
            <a:chOff x="701040" y="3520440"/>
            <a:chExt cx="8071714" cy="1999298"/>
          </a:xfrm>
        </p:grpSpPr>
        <p:sp>
          <p:nvSpPr>
            <p:cNvPr id="16" name="TextBox 16"/>
            <p:cNvSpPr txBox="1"/>
            <p:nvPr/>
          </p:nvSpPr>
          <p:spPr>
            <a:xfrm>
              <a:off x="701040" y="3520440"/>
              <a:ext cx="8071714" cy="975360"/>
            </a:xfrm>
            <a:prstGeom prst="rect">
              <a:avLst/>
            </a:prstGeom>
            <a:noFill/>
            <a:ln>
              <a:noFill/>
            </a:ln>
          </p:spPr>
          <p:txBody>
            <a:bodyPr wrap="none" lIns="0" tIns="0" rIns="0" bIns="0" anchor="t" anchorCtr="0">
              <a:spAutoFit/>
            </a:bodyPr>
            <a:lstStyle/>
            <a:p>
              <a:pPr algn="l"/>
              <a:r>
                <a:rPr lang="zh-CN" sz="4800" b="1" dirty="0">
                  <a:solidFill>
                    <a:srgbClr val="FFFFFF"/>
                  </a:solidFill>
                  <a:latin typeface="Georgia"/>
                  <a:ea typeface="Microsoft YaHei"/>
                  <a:cs typeface="Georgia"/>
                </a:rPr>
                <a:t>AI: A Bridge Narrowing</a:t>
              </a:r>
            </a:p>
          </p:txBody>
        </p:sp>
        <p:sp>
          <p:nvSpPr>
            <p:cNvPr id="17" name="TextBox 17"/>
            <p:cNvSpPr txBox="1"/>
            <p:nvPr/>
          </p:nvSpPr>
          <p:spPr>
            <a:xfrm>
              <a:off x="701040" y="4244340"/>
              <a:ext cx="5274564" cy="975360"/>
            </a:xfrm>
            <a:prstGeom prst="rect">
              <a:avLst/>
            </a:prstGeom>
            <a:noFill/>
            <a:ln>
              <a:noFill/>
            </a:ln>
          </p:spPr>
          <p:txBody>
            <a:bodyPr wrap="none" lIns="0" tIns="0" rIns="0" bIns="0" anchor="t" anchorCtr="0">
              <a:spAutoFit/>
            </a:bodyPr>
            <a:lstStyle/>
            <a:p>
              <a:pPr algn="l"/>
              <a:r>
                <a:rPr lang="zh-CN" sz="4800" b="1" dirty="0">
                  <a:solidFill>
                    <a:srgbClr val="FFFFFF"/>
                  </a:solidFill>
                  <a:latin typeface="Georgia"/>
                  <a:ea typeface="Microsoft YaHei"/>
                  <a:cs typeface="Georgia"/>
                </a:rPr>
                <a:t xml:space="preserve">the </a:t>
              </a:r>
              <a:r>
                <a:rPr lang="zh-CN" sz="4800" b="1" dirty="0">
                  <a:solidFill>
                    <a:srgbClr val="F5A623"/>
                  </a:solidFill>
                  <a:latin typeface="Georgia"/>
                  <a:ea typeface="Microsoft YaHei"/>
                  <a:cs typeface="Georgia"/>
                </a:rPr>
                <a:t>Digital Gap</a:t>
              </a:r>
            </a:p>
          </p:txBody>
        </p:sp>
        <p:sp>
          <p:nvSpPr>
            <p:cNvPr id="18" name="TextBox 18"/>
            <p:cNvSpPr txBox="1"/>
            <p:nvPr/>
          </p:nvSpPr>
          <p:spPr>
            <a:xfrm>
              <a:off x="737235" y="5123498"/>
              <a:ext cx="5830919" cy="396240"/>
            </a:xfrm>
            <a:prstGeom prst="rect">
              <a:avLst/>
            </a:prstGeom>
            <a:noFill/>
            <a:ln>
              <a:noFill/>
            </a:ln>
          </p:spPr>
          <p:txBody>
            <a:bodyPr wrap="none" lIns="0" tIns="0" rIns="0" bIns="0" anchor="t" anchorCtr="0">
              <a:spAutoFit/>
            </a:bodyPr>
            <a:lstStyle/>
            <a:p>
              <a:pPr algn="l"/>
              <a:r>
                <a:rPr lang="zh-CN" sz="1950" dirty="0">
                  <a:solidFill>
                    <a:srgbClr val="D8E0E8"/>
                  </a:solidFill>
                  <a:latin typeface="Arial"/>
                  <a:ea typeface="Microsoft YaHei"/>
                  <a:cs typeface="Arial"/>
                </a:rPr>
                <a:t>And Promoting the Belt and Road Initiative</a:t>
              </a:r>
            </a:p>
          </p:txBody>
        </p:sp>
      </p:grpSp>
      <p:grpSp>
        <p:nvGrpSpPr>
          <p:cNvPr id="22" name="Group 22"/>
          <p:cNvGrpSpPr/>
          <p:nvPr/>
        </p:nvGrpSpPr>
        <p:grpSpPr>
          <a:xfrm>
            <a:off x="747712" y="5676900"/>
            <a:ext cx="3552944" cy="583406"/>
            <a:chOff x="747712" y="5676900"/>
            <a:chExt cx="3552944" cy="583406"/>
          </a:xfrm>
        </p:grpSpPr>
        <p:sp>
          <p:nvSpPr>
            <p:cNvPr id="20" name="Rectangle 20"/>
            <p:cNvSpPr/>
            <p:nvPr/>
          </p:nvSpPr>
          <p:spPr>
            <a:xfrm>
              <a:off x="762000" y="5676900"/>
              <a:ext cx="1143000" cy="28575"/>
            </a:xfrm>
            <a:prstGeom prst="roundRect">
              <a:avLst>
                <a:gd name="adj" fmla="val 50000"/>
              </a:avLst>
            </a:prstGeom>
            <a:solidFill>
              <a:srgbClr val="00A896"/>
            </a:solidFill>
            <a:ln>
              <a:noFill/>
            </a:ln>
          </p:spPr>
        </p:sp>
        <p:sp>
          <p:nvSpPr>
            <p:cNvPr id="21" name="TextBox 21"/>
            <p:cNvSpPr txBox="1"/>
            <p:nvPr/>
          </p:nvSpPr>
          <p:spPr>
            <a:xfrm>
              <a:off x="747712" y="6031706"/>
              <a:ext cx="3552944" cy="228600"/>
            </a:xfrm>
            <a:prstGeom prst="rect">
              <a:avLst/>
            </a:prstGeom>
            <a:noFill/>
            <a:ln>
              <a:noFill/>
            </a:ln>
          </p:spPr>
          <p:txBody>
            <a:bodyPr wrap="none" lIns="0" tIns="0" rIns="0" bIns="0" anchor="t" anchorCtr="0">
              <a:spAutoFit/>
            </a:bodyPr>
            <a:lstStyle/>
            <a:p>
              <a:pPr algn="l"/>
              <a:r>
                <a:rPr lang="zh-CN" sz="1125" dirty="0">
                  <a:solidFill>
                    <a:srgbClr val="AFC0CE"/>
                  </a:solidFill>
                  <a:latin typeface="Arial"/>
                  <a:ea typeface="Microsoft YaHei"/>
                  <a:cs typeface="Arial"/>
                </a:rPr>
                <a:t>A Thematic Keynote · Digital Silk Road · 2026</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900"/>
                            </p:stCondLst>
                            <p:childTnLst>
                              <p:par>
                                <p:cTn id="9" presetID="3" presetClass="entr" presetSubtype="1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400"/>
                                        <p:tgtEl>
                                          <p:spTgt spid="19"/>
                                        </p:tgtEl>
                                      </p:cBhvr>
                                    </p:animEffect>
                                  </p:childTnLst>
                                </p:cTn>
                              </p:par>
                            </p:childTnLst>
                          </p:cTn>
                        </p:par>
                        <p:par>
                          <p:cTn id="12" fill="hold">
                            <p:stCondLst>
                              <p:cond delay="1800"/>
                            </p:stCondLst>
                            <p:childTnLst>
                              <p:par>
                                <p:cTn id="13" presetID="5" presetClass="entr" presetSubtype="6"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checkerboard(across)">
                                      <p:cBhvr>
                                        <p:cTn id="15"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grpSp>
        <p:nvGrpSpPr>
          <p:cNvPr id="5" name="Group 5"/>
          <p:cNvGrpSpPr/>
          <p:nvPr/>
        </p:nvGrpSpPr>
        <p:grpSpPr>
          <a:xfrm>
            <a:off x="609600" y="678656"/>
            <a:ext cx="1927859" cy="228600"/>
            <a:chOff x="609600" y="678656"/>
            <a:chExt cx="1927859" cy="228600"/>
          </a:xfrm>
        </p:grpSpPr>
        <p:sp>
          <p:nvSpPr>
            <p:cNvPr id="3" name="Rectangle 3"/>
            <p:cNvSpPr/>
            <p:nvPr/>
          </p:nvSpPr>
          <p:spPr>
            <a:xfrm>
              <a:off x="609600" y="685800"/>
              <a:ext cx="419100" cy="38100"/>
            </a:xfrm>
            <a:prstGeom prst="roundRect">
              <a:avLst>
                <a:gd name="adj" fmla="val 50000"/>
              </a:avLst>
            </a:prstGeom>
            <a:solidFill>
              <a:srgbClr val="F5A623"/>
            </a:solidFill>
            <a:ln>
              <a:noFill/>
            </a:ln>
          </p:spPr>
        </p:sp>
        <p:sp>
          <p:nvSpPr>
            <p:cNvPr id="4" name="TextBox 4"/>
            <p:cNvSpPr txBox="1"/>
            <p:nvPr/>
          </p:nvSpPr>
          <p:spPr>
            <a:xfrm>
              <a:off x="1128712" y="678656"/>
              <a:ext cx="1408747" cy="228600"/>
            </a:xfrm>
            <a:prstGeom prst="rect">
              <a:avLst/>
            </a:prstGeom>
            <a:noFill/>
            <a:ln>
              <a:noFill/>
            </a:ln>
          </p:spPr>
          <p:txBody>
            <a:bodyPr wrap="none" lIns="0" tIns="0" rIns="0" bIns="0" anchor="t" anchorCtr="0">
              <a:spAutoFit/>
            </a:bodyPr>
            <a:lstStyle/>
            <a:p>
              <a:pPr algn="l"/>
              <a:r>
                <a:rPr lang="zh-CN" sz="1125" dirty="0">
                  <a:solidFill>
                    <a:srgbClr val="5A6B7B"/>
                  </a:solidFill>
                  <a:latin typeface="Arial"/>
                  <a:ea typeface="Microsoft YaHei"/>
                  <a:cs typeface="Arial"/>
                </a:rPr>
                <a:t>THE DIGITAL DIVIDE</a:t>
              </a:r>
            </a:p>
          </p:txBody>
        </p:sp>
      </p:grpSp>
      <p:grpSp>
        <p:nvGrpSpPr>
          <p:cNvPr id="18" name="Group 18"/>
          <p:cNvGrpSpPr/>
          <p:nvPr/>
        </p:nvGrpSpPr>
        <p:grpSpPr>
          <a:xfrm>
            <a:off x="575310" y="1384935"/>
            <a:ext cx="3939964" cy="4208621"/>
            <a:chOff x="575310" y="1384935"/>
            <a:chExt cx="3939964" cy="4208621"/>
          </a:xfrm>
        </p:grpSpPr>
        <p:sp>
          <p:nvSpPr>
            <p:cNvPr id="6" name="TextBox 6"/>
            <p:cNvSpPr txBox="1"/>
            <p:nvPr/>
          </p:nvSpPr>
          <p:spPr>
            <a:xfrm>
              <a:off x="575310" y="1384935"/>
              <a:ext cx="3670830" cy="548640"/>
            </a:xfrm>
            <a:prstGeom prst="rect">
              <a:avLst/>
            </a:prstGeom>
            <a:noFill/>
            <a:ln>
              <a:noFill/>
            </a:ln>
          </p:spPr>
          <p:txBody>
            <a:bodyPr wrap="none" lIns="0" tIns="0" rIns="0" bIns="0" anchor="t" anchorCtr="0">
              <a:spAutoFit/>
            </a:bodyPr>
            <a:lstStyle/>
            <a:p>
              <a:pPr algn="l"/>
              <a:r>
                <a:rPr lang="zh-CN" sz="2700" b="1" dirty="0">
                  <a:solidFill>
                    <a:srgbClr val="0B3C6E"/>
                  </a:solidFill>
                  <a:latin typeface="Georgia"/>
                  <a:ea typeface="Microsoft YaHei"/>
                  <a:cs typeface="Georgia"/>
                </a:rPr>
                <a:t>Three Divides Still</a:t>
              </a:r>
            </a:p>
          </p:txBody>
        </p:sp>
        <p:sp>
          <p:nvSpPr>
            <p:cNvPr id="7" name="TextBox 7"/>
            <p:cNvSpPr txBox="1"/>
            <p:nvPr/>
          </p:nvSpPr>
          <p:spPr>
            <a:xfrm>
              <a:off x="575310" y="1842135"/>
              <a:ext cx="3939964" cy="548640"/>
            </a:xfrm>
            <a:prstGeom prst="rect">
              <a:avLst/>
            </a:prstGeom>
            <a:noFill/>
            <a:ln>
              <a:noFill/>
            </a:ln>
          </p:spPr>
          <p:txBody>
            <a:bodyPr wrap="none" lIns="0" tIns="0" rIns="0" bIns="0" anchor="t" anchorCtr="0">
              <a:spAutoFit/>
            </a:bodyPr>
            <a:lstStyle/>
            <a:p>
              <a:pPr algn="l"/>
              <a:r>
                <a:rPr lang="zh-CN" sz="2700" b="1" dirty="0">
                  <a:solidFill>
                    <a:srgbClr val="0B3C6E"/>
                  </a:solidFill>
                  <a:latin typeface="Georgia"/>
                  <a:ea typeface="Microsoft YaHei"/>
                  <a:cs typeface="Georgia"/>
                </a:rPr>
                <a:t>Separate the World</a:t>
              </a:r>
            </a:p>
          </p:txBody>
        </p:sp>
        <p:sp>
          <p:nvSpPr>
            <p:cNvPr id="8" name="Rectangle 8"/>
            <p:cNvSpPr/>
            <p:nvPr/>
          </p:nvSpPr>
          <p:spPr>
            <a:xfrm>
              <a:off x="609600" y="2400300"/>
              <a:ext cx="685800" cy="38100"/>
            </a:xfrm>
            <a:prstGeom prst="roundRect">
              <a:avLst>
                <a:gd name="adj" fmla="val 50000"/>
              </a:avLst>
            </a:prstGeom>
            <a:solidFill>
              <a:srgbClr val="00A896"/>
            </a:solidFill>
            <a:ln>
              <a:noFill/>
            </a:ln>
          </p:spPr>
        </p:sp>
        <p:sp>
          <p:nvSpPr>
            <p:cNvPr id="9" name="TextBox 9"/>
            <p:cNvSpPr txBox="1"/>
            <p:nvPr/>
          </p:nvSpPr>
          <p:spPr>
            <a:xfrm>
              <a:off x="593408" y="2757964"/>
              <a:ext cx="2099358" cy="259080"/>
            </a:xfrm>
            <a:prstGeom prst="rect">
              <a:avLst/>
            </a:prstGeom>
            <a:noFill/>
            <a:ln>
              <a:noFill/>
            </a:ln>
          </p:spPr>
          <p:txBody>
            <a:bodyPr wrap="none" lIns="0" tIns="0" rIns="0" bIns="0" anchor="t" anchorCtr="0">
              <a:spAutoFit/>
            </a:bodyPr>
            <a:lstStyle/>
            <a:p>
              <a:pPr algn="l"/>
              <a:r>
                <a:rPr lang="zh-CN" sz="1275" dirty="0">
                  <a:solidFill>
                    <a:srgbClr val="5A6B7B"/>
                  </a:solidFill>
                  <a:latin typeface="Arial"/>
                  <a:ea typeface="Microsoft YaHei"/>
                  <a:cs typeface="Arial"/>
                </a:rPr>
                <a:t>Language, learning and</a:t>
              </a:r>
            </a:p>
          </p:txBody>
        </p:sp>
        <p:sp>
          <p:nvSpPr>
            <p:cNvPr id="10" name="TextBox 10"/>
            <p:cNvSpPr txBox="1"/>
            <p:nvPr/>
          </p:nvSpPr>
          <p:spPr>
            <a:xfrm>
              <a:off x="593408" y="3024664"/>
              <a:ext cx="2676620" cy="259080"/>
            </a:xfrm>
            <a:prstGeom prst="rect">
              <a:avLst/>
            </a:prstGeom>
            <a:noFill/>
            <a:ln>
              <a:noFill/>
            </a:ln>
          </p:spPr>
          <p:txBody>
            <a:bodyPr wrap="none" lIns="0" tIns="0" rIns="0" bIns="0" anchor="t" anchorCtr="0">
              <a:spAutoFit/>
            </a:bodyPr>
            <a:lstStyle/>
            <a:p>
              <a:pPr algn="l"/>
              <a:r>
                <a:rPr lang="zh-CN" sz="1275" dirty="0">
                  <a:solidFill>
                    <a:srgbClr val="5A6B7B"/>
                  </a:solidFill>
                  <a:latin typeface="Arial"/>
                  <a:ea typeface="Microsoft YaHei"/>
                  <a:cs typeface="Arial"/>
                </a:rPr>
                <a:t>infrastructure still keep too</a:t>
              </a:r>
            </a:p>
          </p:txBody>
        </p:sp>
        <p:sp>
          <p:nvSpPr>
            <p:cNvPr id="11" name="TextBox 11"/>
            <p:cNvSpPr txBox="1"/>
            <p:nvPr/>
          </p:nvSpPr>
          <p:spPr>
            <a:xfrm>
              <a:off x="593408" y="3291364"/>
              <a:ext cx="2369368" cy="259080"/>
            </a:xfrm>
            <a:prstGeom prst="rect">
              <a:avLst/>
            </a:prstGeom>
            <a:noFill/>
            <a:ln>
              <a:noFill/>
            </a:ln>
          </p:spPr>
          <p:txBody>
            <a:bodyPr wrap="none" lIns="0" tIns="0" rIns="0" bIns="0" anchor="t" anchorCtr="0">
              <a:spAutoFit/>
            </a:bodyPr>
            <a:lstStyle/>
            <a:p>
              <a:pPr algn="l"/>
              <a:r>
                <a:rPr lang="zh-CN" sz="1275" dirty="0">
                  <a:solidFill>
                    <a:srgbClr val="5A6B7B"/>
                  </a:solidFill>
                  <a:latin typeface="Arial"/>
                  <a:ea typeface="Microsoft YaHei"/>
                  <a:cs typeface="Arial"/>
                </a:rPr>
                <a:t>many communities outside</a:t>
              </a:r>
            </a:p>
          </p:txBody>
        </p:sp>
        <p:sp>
          <p:nvSpPr>
            <p:cNvPr id="12" name="TextBox 12"/>
            <p:cNvSpPr txBox="1"/>
            <p:nvPr/>
          </p:nvSpPr>
          <p:spPr>
            <a:xfrm>
              <a:off x="593408" y="3558064"/>
              <a:ext cx="1829348" cy="259080"/>
            </a:xfrm>
            <a:prstGeom prst="rect">
              <a:avLst/>
            </a:prstGeom>
            <a:noFill/>
            <a:ln>
              <a:noFill/>
            </a:ln>
          </p:spPr>
          <p:txBody>
            <a:bodyPr wrap="none" lIns="0" tIns="0" rIns="0" bIns="0" anchor="t" anchorCtr="0">
              <a:spAutoFit/>
            </a:bodyPr>
            <a:lstStyle/>
            <a:p>
              <a:pPr algn="l"/>
              <a:r>
                <a:rPr lang="zh-CN" sz="1275" dirty="0">
                  <a:solidFill>
                    <a:srgbClr val="5A6B7B"/>
                  </a:solidFill>
                  <a:latin typeface="Arial"/>
                  <a:ea typeface="Microsoft YaHei"/>
                  <a:cs typeface="Arial"/>
                </a:rPr>
                <a:t>the global economy.</a:t>
              </a:r>
            </a:p>
          </p:txBody>
        </p:sp>
        <p:grpSp>
          <p:nvGrpSpPr>
            <p:cNvPr id="16" name="Group 16"/>
            <p:cNvGrpSpPr/>
            <p:nvPr/>
          </p:nvGrpSpPr>
          <p:grpSpPr>
            <a:xfrm>
              <a:off x="685800" y="4381500"/>
              <a:ext cx="457200" cy="457200"/>
              <a:chOff x="685800" y="4381500"/>
              <a:chExt cx="457200" cy="457200"/>
            </a:xfrm>
          </p:grpSpPr>
          <p:sp>
            <p:nvSpPr>
              <p:cNvPr id="13" name="Freeform 13"/>
              <p:cNvSpPr/>
              <p:nvPr/>
            </p:nvSpPr>
            <p:spPr>
              <a:xfrm>
                <a:off x="685800" y="4381500"/>
                <a:ext cx="457200" cy="457200"/>
              </a:xfrm>
              <a:custGeom>
                <a:avLst/>
                <a:gdLst/>
                <a:ahLst/>
                <a:cxnLst/>
                <a:rect l="l" t="t" r="r" b="b"/>
                <a:pathLst>
                  <a:path w="457200" h="457200">
                    <a:moveTo>
                      <a:pt x="0" y="228600"/>
                    </a:moveTo>
                    <a:cubicBezTo>
                      <a:pt x="0" y="354852"/>
                      <a:pt x="102348" y="457200"/>
                      <a:pt x="228600" y="457200"/>
                    </a:cubicBezTo>
                    <a:cubicBezTo>
                      <a:pt x="354852" y="457200"/>
                      <a:pt x="457200" y="354852"/>
                      <a:pt x="457200" y="228600"/>
                    </a:cubicBezTo>
                    <a:cubicBezTo>
                      <a:pt x="457200" y="102348"/>
                      <a:pt x="354852" y="0"/>
                      <a:pt x="228600" y="0"/>
                    </a:cubicBezTo>
                    <a:cubicBezTo>
                      <a:pt x="102348" y="0"/>
                      <a:pt x="0" y="102348"/>
                      <a:pt x="0" y="228600"/>
                    </a:cubicBezTo>
                  </a:path>
                </a:pathLst>
              </a:custGeom>
              <a:noFill/>
              <a:ln w="19050">
                <a:solidFill>
                  <a:srgbClr val="0B3C6E"/>
                </a:solidFill>
              </a:ln>
            </p:spPr>
          </p:sp>
          <p:sp>
            <p:nvSpPr>
              <p:cNvPr id="14" name="Freeform 14"/>
              <p:cNvSpPr/>
              <p:nvPr/>
            </p:nvSpPr>
            <p:spPr>
              <a:xfrm>
                <a:off x="914400" y="4508500"/>
                <a:ext cx="9525" cy="101600"/>
              </a:xfrm>
              <a:custGeom>
                <a:avLst/>
                <a:gdLst/>
                <a:ahLst/>
                <a:cxnLst/>
                <a:rect l="l" t="t" r="r" b="b"/>
                <a:pathLst>
                  <a:path w="9525" h="101600">
                    <a:moveTo>
                      <a:pt x="0" y="0"/>
                    </a:moveTo>
                    <a:lnTo>
                      <a:pt x="0" y="101600"/>
                    </a:lnTo>
                  </a:path>
                </a:pathLst>
              </a:custGeom>
              <a:noFill/>
              <a:ln w="19050">
                <a:solidFill>
                  <a:srgbClr val="0B3C6E"/>
                </a:solidFill>
              </a:ln>
            </p:spPr>
          </p:sp>
          <p:sp>
            <p:nvSpPr>
              <p:cNvPr id="15" name="Freeform 15"/>
              <p:cNvSpPr/>
              <p:nvPr/>
            </p:nvSpPr>
            <p:spPr>
              <a:xfrm>
                <a:off x="914400" y="4711700"/>
                <a:ext cx="9525" cy="9525"/>
              </a:xfrm>
              <a:custGeom>
                <a:avLst/>
                <a:gdLst/>
                <a:ahLst/>
                <a:cxnLst/>
                <a:rect l="l" t="t" r="r" b="b"/>
                <a:pathLst>
                  <a:path w="9525" h="9525">
                    <a:moveTo>
                      <a:pt x="0" y="0"/>
                    </a:moveTo>
                    <a:lnTo>
                      <a:pt x="254" y="0"/>
                    </a:lnTo>
                  </a:path>
                </a:pathLst>
              </a:custGeom>
              <a:noFill/>
              <a:ln w="19050">
                <a:solidFill>
                  <a:srgbClr val="0B3C6E"/>
                </a:solidFill>
              </a:ln>
            </p:spPr>
          </p:sp>
        </p:grpSp>
        <p:sp>
          <p:nvSpPr>
            <p:cNvPr id="17" name="TextBox 17"/>
            <p:cNvSpPr txBox="1"/>
            <p:nvPr/>
          </p:nvSpPr>
          <p:spPr>
            <a:xfrm>
              <a:off x="595312" y="5364956"/>
              <a:ext cx="2501384" cy="228600"/>
            </a:xfrm>
            <a:prstGeom prst="rect">
              <a:avLst/>
            </a:prstGeom>
            <a:noFill/>
            <a:ln>
              <a:noFill/>
            </a:ln>
          </p:spPr>
          <p:txBody>
            <a:bodyPr wrap="none" lIns="0" tIns="0" rIns="0" bIns="0" anchor="t" anchorCtr="0">
              <a:spAutoFit/>
            </a:bodyPr>
            <a:lstStyle/>
            <a:p>
              <a:pPr algn="l"/>
              <a:r>
                <a:rPr lang="zh-CN" sz="1125" dirty="0">
                  <a:solidFill>
                    <a:srgbClr val="8A99A8"/>
                  </a:solidFill>
                  <a:latin typeface="Arial"/>
                  <a:ea typeface="Microsoft YaHei"/>
                  <a:cs typeface="Arial"/>
                </a:rPr>
                <a:t>Each divide is a missing bridge.</a:t>
              </a:r>
            </a:p>
          </p:txBody>
        </p:sp>
      </p:grpSp>
      <p:grpSp>
        <p:nvGrpSpPr>
          <p:cNvPr id="33" name="Group 33"/>
          <p:cNvGrpSpPr/>
          <p:nvPr/>
        </p:nvGrpSpPr>
        <p:grpSpPr>
          <a:xfrm>
            <a:off x="4210050" y="1333500"/>
            <a:ext cx="7616571" cy="1428750"/>
            <a:chOff x="4210050" y="1333500"/>
            <a:chExt cx="7616571" cy="1428750"/>
          </a:xfrm>
        </p:grpSpPr>
        <p:sp>
          <p:nvSpPr>
            <p:cNvPr id="19" name="Rectangle 19"/>
            <p:cNvSpPr/>
            <p:nvPr/>
          </p:nvSpPr>
          <p:spPr>
            <a:xfrm>
              <a:off x="4210050" y="1333500"/>
              <a:ext cx="7372350" cy="1428750"/>
            </a:xfrm>
            <a:prstGeom prst="roundRect">
              <a:avLst>
                <a:gd name="adj" fmla="val 9333"/>
              </a:avLst>
            </a:prstGeom>
            <a:solidFill>
              <a:srgbClr val="F4F7FB"/>
            </a:solidFill>
            <a:ln>
              <a:noFill/>
            </a:ln>
          </p:spPr>
        </p:sp>
        <p:sp>
          <p:nvSpPr>
            <p:cNvPr id="20" name="Rectangle 20"/>
            <p:cNvSpPr/>
            <p:nvPr/>
          </p:nvSpPr>
          <p:spPr>
            <a:xfrm>
              <a:off x="4210050" y="1333500"/>
              <a:ext cx="57150" cy="1428750"/>
            </a:xfrm>
            <a:prstGeom prst="roundRect">
              <a:avLst>
                <a:gd name="adj" fmla="val 50000"/>
              </a:avLst>
            </a:prstGeom>
            <a:solidFill>
              <a:srgbClr val="0B3C6E"/>
            </a:solidFill>
            <a:ln>
              <a:noFill/>
            </a:ln>
          </p:spPr>
        </p:sp>
        <p:sp>
          <p:nvSpPr>
            <p:cNvPr id="21" name="Rectangle 21"/>
            <p:cNvSpPr/>
            <p:nvPr/>
          </p:nvSpPr>
          <p:spPr>
            <a:xfrm>
              <a:off x="4514850" y="1647825"/>
              <a:ext cx="800100" cy="800100"/>
            </a:xfrm>
            <a:prstGeom prst="roundRect">
              <a:avLst>
                <a:gd name="adj" fmla="val 21429"/>
              </a:avLst>
            </a:prstGeom>
            <a:solidFill>
              <a:srgbClr val="0B3C6E">
                <a:alpha val="10000"/>
              </a:srgbClr>
            </a:solidFill>
            <a:ln>
              <a:noFill/>
            </a:ln>
          </p:spPr>
        </p:sp>
        <p:grpSp>
          <p:nvGrpSpPr>
            <p:cNvPr id="29" name="Group 29"/>
            <p:cNvGrpSpPr/>
            <p:nvPr/>
          </p:nvGrpSpPr>
          <p:grpSpPr>
            <a:xfrm>
              <a:off x="4762986" y="1894988"/>
              <a:ext cx="294789" cy="311637"/>
              <a:chOff x="4762986" y="1894988"/>
              <a:chExt cx="294789" cy="311637"/>
            </a:xfrm>
          </p:grpSpPr>
          <p:sp>
            <p:nvSpPr>
              <p:cNvPr id="22" name="Freeform 22"/>
              <p:cNvSpPr/>
              <p:nvPr/>
            </p:nvSpPr>
            <p:spPr>
              <a:xfrm>
                <a:off x="4762986" y="1894988"/>
                <a:ext cx="292821" cy="303791"/>
              </a:xfrm>
              <a:custGeom>
                <a:avLst/>
                <a:gdLst/>
                <a:ahLst/>
                <a:cxnLst/>
                <a:rect l="l" t="t" r="r" b="b"/>
                <a:pathLst>
                  <a:path w="292821" h="303791">
                    <a:moveTo>
                      <a:pt x="292821" y="129233"/>
                    </a:moveTo>
                    <a:cubicBezTo>
                      <a:pt x="279914" y="52345"/>
                      <a:pt x="207752" y="0"/>
                      <a:pt x="130657" y="11601"/>
                    </a:cubicBezTo>
                    <a:cubicBezTo>
                      <a:pt x="53561" y="23203"/>
                      <a:pt x="0" y="94467"/>
                      <a:pt x="10293" y="171749"/>
                    </a:cubicBezTo>
                    <a:cubicBezTo>
                      <a:pt x="20586" y="249030"/>
                      <a:pt x="90932" y="303791"/>
                      <a:pt x="168377" y="294809"/>
                    </a:cubicBezTo>
                  </a:path>
                </a:pathLst>
              </a:custGeom>
              <a:noFill/>
              <a:ln w="19050">
                <a:solidFill>
                  <a:srgbClr val="0B3C6E"/>
                </a:solidFill>
              </a:ln>
            </p:spPr>
          </p:sp>
          <p:sp>
            <p:nvSpPr>
              <p:cNvPr id="23" name="Freeform 23"/>
              <p:cNvSpPr/>
              <p:nvPr/>
            </p:nvSpPr>
            <p:spPr>
              <a:xfrm>
                <a:off x="4781550" y="2000250"/>
                <a:ext cx="266700" cy="9525"/>
              </a:xfrm>
              <a:custGeom>
                <a:avLst/>
                <a:gdLst/>
                <a:ahLst/>
                <a:cxnLst/>
                <a:rect l="l" t="t" r="r" b="b"/>
                <a:pathLst>
                  <a:path w="266700" h="9525">
                    <a:moveTo>
                      <a:pt x="0" y="0"/>
                    </a:moveTo>
                    <a:lnTo>
                      <a:pt x="266700" y="0"/>
                    </a:lnTo>
                  </a:path>
                </a:pathLst>
              </a:custGeom>
              <a:noFill/>
              <a:ln w="19050">
                <a:solidFill>
                  <a:srgbClr val="0B3C6E"/>
                </a:solidFill>
              </a:ln>
            </p:spPr>
          </p:sp>
          <p:sp>
            <p:nvSpPr>
              <p:cNvPr id="24" name="Freeform 24"/>
              <p:cNvSpPr/>
              <p:nvPr/>
            </p:nvSpPr>
            <p:spPr>
              <a:xfrm>
                <a:off x="4781550" y="2095500"/>
                <a:ext cx="157162" cy="9525"/>
              </a:xfrm>
              <a:custGeom>
                <a:avLst/>
                <a:gdLst/>
                <a:ahLst/>
                <a:cxnLst/>
                <a:rect l="l" t="t" r="r" b="b"/>
                <a:pathLst>
                  <a:path w="157162" h="9525">
                    <a:moveTo>
                      <a:pt x="0" y="0"/>
                    </a:moveTo>
                    <a:lnTo>
                      <a:pt x="157162" y="0"/>
                    </a:lnTo>
                  </a:path>
                </a:pathLst>
              </a:custGeom>
              <a:noFill/>
              <a:ln w="19050">
                <a:solidFill>
                  <a:srgbClr val="0B3C6E"/>
                </a:solidFill>
              </a:ln>
            </p:spPr>
          </p:sp>
          <p:sp>
            <p:nvSpPr>
              <p:cNvPr id="25" name="Freeform 25"/>
              <p:cNvSpPr/>
              <p:nvPr/>
            </p:nvSpPr>
            <p:spPr>
              <a:xfrm>
                <a:off x="4852399" y="1905000"/>
                <a:ext cx="54563" cy="285750"/>
              </a:xfrm>
              <a:custGeom>
                <a:avLst/>
                <a:gdLst/>
                <a:ahLst/>
                <a:cxnLst/>
                <a:rect l="l" t="t" r="r" b="b"/>
                <a:pathLst>
                  <a:path w="54563" h="285750">
                    <a:moveTo>
                      <a:pt x="54563" y="0"/>
                    </a:moveTo>
                    <a:cubicBezTo>
                      <a:pt x="0" y="87436"/>
                      <a:pt x="0" y="198314"/>
                      <a:pt x="54563" y="285750"/>
                    </a:cubicBezTo>
                  </a:path>
                </a:pathLst>
              </a:custGeom>
              <a:noFill/>
              <a:ln w="19050">
                <a:solidFill>
                  <a:srgbClr val="0B3C6E"/>
                </a:solidFill>
              </a:ln>
            </p:spPr>
          </p:sp>
          <p:sp>
            <p:nvSpPr>
              <p:cNvPr id="26" name="Freeform 26"/>
              <p:cNvSpPr/>
              <p:nvPr/>
            </p:nvSpPr>
            <p:spPr>
              <a:xfrm>
                <a:off x="4922838" y="1905000"/>
                <a:ext cx="40996" cy="143192"/>
              </a:xfrm>
              <a:custGeom>
                <a:avLst/>
                <a:gdLst/>
                <a:ahLst/>
                <a:cxnLst/>
                <a:rect l="l" t="t" r="r" b="b"/>
                <a:pathLst>
                  <a:path w="40996" h="143192">
                    <a:moveTo>
                      <a:pt x="0" y="0"/>
                    </a:moveTo>
                    <a:cubicBezTo>
                      <a:pt x="26813" y="42943"/>
                      <a:pt x="40996" y="92566"/>
                      <a:pt x="40926" y="143192"/>
                    </a:cubicBezTo>
                  </a:path>
                </a:pathLst>
              </a:custGeom>
              <a:noFill/>
              <a:ln w="19050">
                <a:solidFill>
                  <a:srgbClr val="0B3C6E"/>
                </a:solidFill>
              </a:ln>
            </p:spPr>
          </p:sp>
          <p:sp>
            <p:nvSpPr>
              <p:cNvPr id="27" name="Freeform 27"/>
              <p:cNvSpPr/>
              <p:nvPr/>
            </p:nvSpPr>
            <p:spPr>
              <a:xfrm>
                <a:off x="4994275" y="2095500"/>
                <a:ext cx="63500" cy="95250"/>
              </a:xfrm>
              <a:custGeom>
                <a:avLst/>
                <a:gdLst/>
                <a:ahLst/>
                <a:cxnLst/>
                <a:rect l="l" t="t" r="r" b="b"/>
                <a:pathLst>
                  <a:path w="63500" h="95250">
                    <a:moveTo>
                      <a:pt x="63500" y="0"/>
                    </a:moveTo>
                    <a:lnTo>
                      <a:pt x="23812" y="0"/>
                    </a:lnTo>
                    <a:cubicBezTo>
                      <a:pt x="10661" y="0"/>
                      <a:pt x="0" y="10661"/>
                      <a:pt x="0" y="23812"/>
                    </a:cubicBezTo>
                    <a:cubicBezTo>
                      <a:pt x="0" y="36964"/>
                      <a:pt x="10661" y="47625"/>
                      <a:pt x="23812" y="47625"/>
                    </a:cubicBezTo>
                    <a:lnTo>
                      <a:pt x="39687" y="47625"/>
                    </a:lnTo>
                    <a:cubicBezTo>
                      <a:pt x="52839" y="47625"/>
                      <a:pt x="63500" y="58286"/>
                      <a:pt x="63500" y="71438"/>
                    </a:cubicBezTo>
                    <a:cubicBezTo>
                      <a:pt x="63500" y="84589"/>
                      <a:pt x="52839" y="95250"/>
                      <a:pt x="39687" y="95250"/>
                    </a:cubicBezTo>
                    <a:lnTo>
                      <a:pt x="0" y="95250"/>
                    </a:lnTo>
                  </a:path>
                </a:pathLst>
              </a:custGeom>
              <a:noFill/>
              <a:ln w="19050">
                <a:solidFill>
                  <a:srgbClr val="0B3C6E"/>
                </a:solidFill>
              </a:ln>
            </p:spPr>
          </p:sp>
          <p:sp>
            <p:nvSpPr>
              <p:cNvPr id="28" name="Freeform 28"/>
              <p:cNvSpPr/>
              <p:nvPr/>
            </p:nvSpPr>
            <p:spPr>
              <a:xfrm>
                <a:off x="5026025" y="2079625"/>
                <a:ext cx="9525" cy="127000"/>
              </a:xfrm>
              <a:custGeom>
                <a:avLst/>
                <a:gdLst/>
                <a:ahLst/>
                <a:cxnLst/>
                <a:rect l="l" t="t" r="r" b="b"/>
                <a:pathLst>
                  <a:path w="9525" h="127000">
                    <a:moveTo>
                      <a:pt x="0" y="111125"/>
                    </a:moveTo>
                    <a:lnTo>
                      <a:pt x="0" y="127000"/>
                    </a:lnTo>
                    <a:moveTo>
                      <a:pt x="0" y="0"/>
                    </a:moveTo>
                    <a:lnTo>
                      <a:pt x="0" y="15875"/>
                    </a:lnTo>
                  </a:path>
                </a:pathLst>
              </a:custGeom>
              <a:noFill/>
              <a:ln w="19050">
                <a:solidFill>
                  <a:srgbClr val="0B3C6E"/>
                </a:solidFill>
              </a:ln>
            </p:spPr>
          </p:sp>
        </p:grpSp>
        <p:sp>
          <p:nvSpPr>
            <p:cNvPr id="30" name="TextBox 30"/>
            <p:cNvSpPr txBox="1"/>
            <p:nvPr/>
          </p:nvSpPr>
          <p:spPr>
            <a:xfrm>
              <a:off x="5636895" y="1774508"/>
              <a:ext cx="2913819" cy="335280"/>
            </a:xfrm>
            <a:prstGeom prst="rect">
              <a:avLst/>
            </a:prstGeom>
            <a:noFill/>
            <a:ln>
              <a:noFill/>
            </a:ln>
          </p:spPr>
          <p:txBody>
            <a:bodyPr wrap="none" lIns="0" tIns="0" rIns="0" bIns="0" anchor="t" anchorCtr="0">
              <a:spAutoFit/>
            </a:bodyPr>
            <a:lstStyle/>
            <a:p>
              <a:pPr algn="l"/>
              <a:r>
                <a:rPr lang="zh-CN" sz="1650" b="1" dirty="0">
                  <a:solidFill>
                    <a:srgbClr val="1A2733"/>
                  </a:solidFill>
                  <a:latin typeface="Arial"/>
                  <a:ea typeface="Microsoft YaHei"/>
                  <a:cs typeface="Arial"/>
                </a:rPr>
                <a:t>Economic &amp; trade divide</a:t>
              </a:r>
            </a:p>
          </p:txBody>
        </p:sp>
        <p:sp>
          <p:nvSpPr>
            <p:cNvPr id="31" name="TextBox 31"/>
            <p:cNvSpPr txBox="1"/>
            <p:nvPr/>
          </p:nvSpPr>
          <p:spPr>
            <a:xfrm>
              <a:off x="5640705" y="2149792"/>
              <a:ext cx="6185916" cy="274320"/>
            </a:xfrm>
            <a:prstGeom prst="rect">
              <a:avLst/>
            </a:prstGeom>
            <a:noFill/>
            <a:ln>
              <a:noFill/>
            </a:ln>
          </p:spPr>
          <p:txBody>
            <a:bodyPr wrap="none" lIns="0" tIns="0" rIns="0" bIns="0" anchor="t" anchorCtr="0">
              <a:spAutoFit/>
            </a:bodyPr>
            <a:lstStyle/>
            <a:p>
              <a:pPr algn="l"/>
              <a:r>
                <a:rPr lang="zh-CN" sz="1350" dirty="0">
                  <a:solidFill>
                    <a:srgbClr val="5A6B7B"/>
                  </a:solidFill>
                  <a:latin typeface="Arial"/>
                  <a:ea typeface="Microsoft YaHei"/>
                  <a:cs typeface="Arial"/>
                </a:rPr>
                <a:t>Language barriers block small enterprises from global markets.</a:t>
              </a:r>
            </a:p>
          </p:txBody>
        </p:sp>
        <p:sp>
          <p:nvSpPr>
            <p:cNvPr id="32" name="TextBox 32"/>
            <p:cNvSpPr txBox="1"/>
            <p:nvPr/>
          </p:nvSpPr>
          <p:spPr>
            <a:xfrm>
              <a:off x="10881736" y="2044065"/>
              <a:ext cx="513974" cy="670560"/>
            </a:xfrm>
            <a:prstGeom prst="rect">
              <a:avLst/>
            </a:prstGeom>
            <a:noFill/>
            <a:ln>
              <a:noFill/>
            </a:ln>
          </p:spPr>
          <p:txBody>
            <a:bodyPr wrap="none" lIns="0" tIns="0" rIns="0" bIns="0" anchor="t" anchorCtr="0">
              <a:spAutoFit/>
            </a:bodyPr>
            <a:lstStyle/>
            <a:p>
              <a:pPr algn="r"/>
              <a:r>
                <a:rPr lang="zh-CN" sz="3300" b="1" dirty="0">
                  <a:solidFill>
                    <a:srgbClr val="0B3C6E">
                      <a:alpha val="10000"/>
                    </a:srgbClr>
                  </a:solidFill>
                  <a:latin typeface="Georgia"/>
                  <a:ea typeface="SimSun"/>
                  <a:cs typeface="Georgia"/>
                </a:rPr>
                <a:t>01</a:t>
              </a:r>
            </a:p>
          </p:txBody>
        </p:sp>
      </p:grpSp>
      <p:grpSp>
        <p:nvGrpSpPr>
          <p:cNvPr id="43" name="Group 43"/>
          <p:cNvGrpSpPr/>
          <p:nvPr/>
        </p:nvGrpSpPr>
        <p:grpSpPr>
          <a:xfrm>
            <a:off x="4210050" y="3048000"/>
            <a:ext cx="7872889" cy="1428750"/>
            <a:chOff x="4210050" y="3048000"/>
            <a:chExt cx="7872889" cy="1428750"/>
          </a:xfrm>
        </p:grpSpPr>
        <p:sp>
          <p:nvSpPr>
            <p:cNvPr id="34" name="Rectangle 34"/>
            <p:cNvSpPr/>
            <p:nvPr/>
          </p:nvSpPr>
          <p:spPr>
            <a:xfrm>
              <a:off x="4210050" y="3048000"/>
              <a:ext cx="7372350" cy="1428750"/>
            </a:xfrm>
            <a:prstGeom prst="roundRect">
              <a:avLst>
                <a:gd name="adj" fmla="val 9333"/>
              </a:avLst>
            </a:prstGeom>
            <a:solidFill>
              <a:srgbClr val="F4F7FB"/>
            </a:solidFill>
            <a:ln>
              <a:noFill/>
            </a:ln>
          </p:spPr>
        </p:sp>
        <p:sp>
          <p:nvSpPr>
            <p:cNvPr id="35" name="Rectangle 35"/>
            <p:cNvSpPr/>
            <p:nvPr/>
          </p:nvSpPr>
          <p:spPr>
            <a:xfrm>
              <a:off x="4210050" y="3048000"/>
              <a:ext cx="57150" cy="1428750"/>
            </a:xfrm>
            <a:prstGeom prst="roundRect">
              <a:avLst>
                <a:gd name="adj" fmla="val 50000"/>
              </a:avLst>
            </a:prstGeom>
            <a:solidFill>
              <a:srgbClr val="00A896"/>
            </a:solidFill>
            <a:ln>
              <a:noFill/>
            </a:ln>
          </p:spPr>
        </p:sp>
        <p:sp>
          <p:nvSpPr>
            <p:cNvPr id="36" name="Rectangle 36"/>
            <p:cNvSpPr/>
            <p:nvPr/>
          </p:nvSpPr>
          <p:spPr>
            <a:xfrm>
              <a:off x="4514850" y="3362325"/>
              <a:ext cx="800100" cy="800100"/>
            </a:xfrm>
            <a:prstGeom prst="roundRect">
              <a:avLst>
                <a:gd name="adj" fmla="val 21429"/>
              </a:avLst>
            </a:prstGeom>
            <a:solidFill>
              <a:srgbClr val="00A896">
                <a:alpha val="12000"/>
              </a:srgbClr>
            </a:solidFill>
            <a:ln>
              <a:noFill/>
            </a:ln>
          </p:spPr>
        </p:sp>
        <p:grpSp>
          <p:nvGrpSpPr>
            <p:cNvPr id="39" name="Group 39"/>
            <p:cNvGrpSpPr/>
            <p:nvPr/>
          </p:nvGrpSpPr>
          <p:grpSpPr>
            <a:xfrm>
              <a:off x="4756150" y="3651250"/>
              <a:ext cx="317500" cy="222250"/>
              <a:chOff x="4756150" y="3651250"/>
              <a:chExt cx="317500" cy="222250"/>
            </a:xfrm>
          </p:grpSpPr>
          <p:sp>
            <p:nvSpPr>
              <p:cNvPr id="37" name="Freeform 37"/>
              <p:cNvSpPr/>
              <p:nvPr/>
            </p:nvSpPr>
            <p:spPr>
              <a:xfrm>
                <a:off x="4756150" y="3651250"/>
                <a:ext cx="317500" cy="158750"/>
              </a:xfrm>
              <a:custGeom>
                <a:avLst/>
                <a:gdLst/>
                <a:ahLst/>
                <a:cxnLst/>
                <a:rect l="l" t="t" r="r" b="b"/>
                <a:pathLst>
                  <a:path w="317500" h="158750">
                    <a:moveTo>
                      <a:pt x="317500" y="63500"/>
                    </a:moveTo>
                    <a:lnTo>
                      <a:pt x="158750" y="0"/>
                    </a:lnTo>
                    <a:lnTo>
                      <a:pt x="0" y="63500"/>
                    </a:lnTo>
                    <a:lnTo>
                      <a:pt x="158750" y="127000"/>
                    </a:lnTo>
                    <a:lnTo>
                      <a:pt x="317500" y="63500"/>
                    </a:lnTo>
                    <a:lnTo>
                      <a:pt x="317500" y="158750"/>
                    </a:lnTo>
                  </a:path>
                </a:pathLst>
              </a:custGeom>
              <a:noFill/>
              <a:ln w="19050">
                <a:solidFill>
                  <a:srgbClr val="00A896"/>
                </a:solidFill>
              </a:ln>
            </p:spPr>
          </p:sp>
          <p:sp>
            <p:nvSpPr>
              <p:cNvPr id="38" name="Freeform 38"/>
              <p:cNvSpPr/>
              <p:nvPr/>
            </p:nvSpPr>
            <p:spPr>
              <a:xfrm>
                <a:off x="4819650" y="3740150"/>
                <a:ext cx="190500" cy="133350"/>
              </a:xfrm>
              <a:custGeom>
                <a:avLst/>
                <a:gdLst/>
                <a:ahLst/>
                <a:cxnLst/>
                <a:rect l="l" t="t" r="r" b="b"/>
                <a:pathLst>
                  <a:path w="190500" h="133350">
                    <a:moveTo>
                      <a:pt x="0" y="0"/>
                    </a:moveTo>
                    <a:lnTo>
                      <a:pt x="0" y="85725"/>
                    </a:lnTo>
                    <a:cubicBezTo>
                      <a:pt x="0" y="112028"/>
                      <a:pt x="42645" y="133350"/>
                      <a:pt x="95250" y="133350"/>
                    </a:cubicBezTo>
                    <a:cubicBezTo>
                      <a:pt x="147855" y="133350"/>
                      <a:pt x="190500" y="112028"/>
                      <a:pt x="190500" y="85725"/>
                    </a:cubicBezTo>
                    <a:lnTo>
                      <a:pt x="190500" y="0"/>
                    </a:lnTo>
                  </a:path>
                </a:pathLst>
              </a:custGeom>
              <a:noFill/>
              <a:ln w="19050">
                <a:solidFill>
                  <a:srgbClr val="00A896"/>
                </a:solidFill>
              </a:ln>
            </p:spPr>
          </p:sp>
        </p:grpSp>
        <p:sp>
          <p:nvSpPr>
            <p:cNvPr id="40" name="TextBox 40"/>
            <p:cNvSpPr txBox="1"/>
            <p:nvPr/>
          </p:nvSpPr>
          <p:spPr>
            <a:xfrm>
              <a:off x="5636895" y="3489008"/>
              <a:ext cx="2015557" cy="335280"/>
            </a:xfrm>
            <a:prstGeom prst="rect">
              <a:avLst/>
            </a:prstGeom>
            <a:noFill/>
            <a:ln>
              <a:noFill/>
            </a:ln>
          </p:spPr>
          <p:txBody>
            <a:bodyPr wrap="none" lIns="0" tIns="0" rIns="0" bIns="0" anchor="t" anchorCtr="0">
              <a:spAutoFit/>
            </a:bodyPr>
            <a:lstStyle/>
            <a:p>
              <a:pPr algn="l"/>
              <a:r>
                <a:rPr lang="zh-CN" sz="1650" b="1" dirty="0">
                  <a:solidFill>
                    <a:srgbClr val="1A2733"/>
                  </a:solidFill>
                  <a:latin typeface="Arial"/>
                  <a:ea typeface="Microsoft YaHei"/>
                  <a:cs typeface="Arial"/>
                </a:rPr>
                <a:t>Education divide</a:t>
              </a:r>
            </a:p>
          </p:txBody>
        </p:sp>
        <p:sp>
          <p:nvSpPr>
            <p:cNvPr id="41" name="TextBox 41"/>
            <p:cNvSpPr txBox="1"/>
            <p:nvPr/>
          </p:nvSpPr>
          <p:spPr>
            <a:xfrm>
              <a:off x="5640705" y="3864292"/>
              <a:ext cx="6442234" cy="274320"/>
            </a:xfrm>
            <a:prstGeom prst="rect">
              <a:avLst/>
            </a:prstGeom>
            <a:noFill/>
            <a:ln>
              <a:noFill/>
            </a:ln>
          </p:spPr>
          <p:txBody>
            <a:bodyPr wrap="none" lIns="0" tIns="0" rIns="0" bIns="0" anchor="t" anchorCtr="0">
              <a:spAutoFit/>
            </a:bodyPr>
            <a:lstStyle/>
            <a:p>
              <a:pPr algn="l"/>
              <a:r>
                <a:rPr lang="zh-CN" sz="1350" dirty="0">
                  <a:solidFill>
                    <a:srgbClr val="5A6B7B"/>
                  </a:solidFill>
                  <a:latin typeface="Arial"/>
                  <a:ea typeface="Microsoft YaHei"/>
                  <a:cs typeface="Arial"/>
                </a:rPr>
                <a:t>Under-resourced schools cannot give every child a personal tutor.</a:t>
              </a:r>
            </a:p>
          </p:txBody>
        </p:sp>
        <p:sp>
          <p:nvSpPr>
            <p:cNvPr id="42" name="TextBox 42"/>
            <p:cNvSpPr txBox="1"/>
            <p:nvPr/>
          </p:nvSpPr>
          <p:spPr>
            <a:xfrm>
              <a:off x="10755220" y="3758565"/>
              <a:ext cx="640490" cy="670560"/>
            </a:xfrm>
            <a:prstGeom prst="rect">
              <a:avLst/>
            </a:prstGeom>
            <a:noFill/>
            <a:ln>
              <a:noFill/>
            </a:ln>
          </p:spPr>
          <p:txBody>
            <a:bodyPr wrap="none" lIns="0" tIns="0" rIns="0" bIns="0" anchor="t" anchorCtr="0">
              <a:spAutoFit/>
            </a:bodyPr>
            <a:lstStyle/>
            <a:p>
              <a:pPr algn="r"/>
              <a:r>
                <a:rPr lang="zh-CN" sz="3300" b="1" dirty="0">
                  <a:solidFill>
                    <a:srgbClr val="00A896">
                      <a:alpha val="14000"/>
                    </a:srgbClr>
                  </a:solidFill>
                  <a:latin typeface="Georgia"/>
                  <a:ea typeface="SimSun"/>
                  <a:cs typeface="Georgia"/>
                </a:rPr>
                <a:t>02</a:t>
              </a:r>
            </a:p>
          </p:txBody>
        </p:sp>
      </p:grpSp>
      <p:grpSp>
        <p:nvGrpSpPr>
          <p:cNvPr id="56" name="Group 56"/>
          <p:cNvGrpSpPr/>
          <p:nvPr/>
        </p:nvGrpSpPr>
        <p:grpSpPr>
          <a:xfrm>
            <a:off x="4210050" y="4762500"/>
            <a:ext cx="7833455" cy="1428750"/>
            <a:chOff x="4210050" y="4762500"/>
            <a:chExt cx="7833455" cy="1428750"/>
          </a:xfrm>
        </p:grpSpPr>
        <p:sp>
          <p:nvSpPr>
            <p:cNvPr id="44" name="Rectangle 44"/>
            <p:cNvSpPr/>
            <p:nvPr/>
          </p:nvSpPr>
          <p:spPr>
            <a:xfrm>
              <a:off x="4210050" y="4762500"/>
              <a:ext cx="7372350" cy="1428750"/>
            </a:xfrm>
            <a:prstGeom prst="roundRect">
              <a:avLst>
                <a:gd name="adj" fmla="val 9333"/>
              </a:avLst>
            </a:prstGeom>
            <a:solidFill>
              <a:srgbClr val="F4F7FB"/>
            </a:solidFill>
            <a:ln>
              <a:noFill/>
            </a:ln>
          </p:spPr>
        </p:sp>
        <p:sp>
          <p:nvSpPr>
            <p:cNvPr id="45" name="Rectangle 45"/>
            <p:cNvSpPr/>
            <p:nvPr/>
          </p:nvSpPr>
          <p:spPr>
            <a:xfrm>
              <a:off x="4210050" y="4762500"/>
              <a:ext cx="57150" cy="1428750"/>
            </a:xfrm>
            <a:prstGeom prst="roundRect">
              <a:avLst>
                <a:gd name="adj" fmla="val 50000"/>
              </a:avLst>
            </a:prstGeom>
            <a:solidFill>
              <a:srgbClr val="F5A623"/>
            </a:solidFill>
            <a:ln>
              <a:noFill/>
            </a:ln>
          </p:spPr>
        </p:sp>
        <p:sp>
          <p:nvSpPr>
            <p:cNvPr id="46" name="Rectangle 46"/>
            <p:cNvSpPr/>
            <p:nvPr/>
          </p:nvSpPr>
          <p:spPr>
            <a:xfrm>
              <a:off x="4514850" y="5076825"/>
              <a:ext cx="800100" cy="800100"/>
            </a:xfrm>
            <a:prstGeom prst="roundRect">
              <a:avLst>
                <a:gd name="adj" fmla="val 21429"/>
              </a:avLst>
            </a:prstGeom>
            <a:solidFill>
              <a:srgbClr val="F5A623">
                <a:alpha val="14000"/>
              </a:srgbClr>
            </a:solidFill>
            <a:ln>
              <a:noFill/>
            </a:ln>
          </p:spPr>
        </p:sp>
        <p:grpSp>
          <p:nvGrpSpPr>
            <p:cNvPr id="52" name="Group 52"/>
            <p:cNvGrpSpPr/>
            <p:nvPr/>
          </p:nvGrpSpPr>
          <p:grpSpPr>
            <a:xfrm>
              <a:off x="4772025" y="5334000"/>
              <a:ext cx="285750" cy="285750"/>
              <a:chOff x="4772025" y="5334000"/>
              <a:chExt cx="285750" cy="285750"/>
            </a:xfrm>
          </p:grpSpPr>
          <p:sp>
            <p:nvSpPr>
              <p:cNvPr id="47" name="Freeform 47"/>
              <p:cNvSpPr/>
              <p:nvPr/>
            </p:nvSpPr>
            <p:spPr>
              <a:xfrm>
                <a:off x="4772025" y="5334000"/>
                <a:ext cx="285750" cy="285750"/>
              </a:xfrm>
              <a:custGeom>
                <a:avLst/>
                <a:gdLst/>
                <a:ahLst/>
                <a:cxnLst/>
                <a:rect l="l" t="t" r="r" b="b"/>
                <a:pathLst>
                  <a:path w="285750" h="285750">
                    <a:moveTo>
                      <a:pt x="79375" y="95250"/>
                    </a:moveTo>
                    <a:lnTo>
                      <a:pt x="158750" y="174625"/>
                    </a:lnTo>
                    <a:lnTo>
                      <a:pt x="158750" y="285750"/>
                    </a:lnTo>
                    <a:lnTo>
                      <a:pt x="79375" y="285750"/>
                    </a:lnTo>
                    <a:lnTo>
                      <a:pt x="79375" y="222250"/>
                    </a:lnTo>
                    <a:moveTo>
                      <a:pt x="79375" y="285750"/>
                    </a:moveTo>
                    <a:lnTo>
                      <a:pt x="0" y="285750"/>
                    </a:lnTo>
                    <a:lnTo>
                      <a:pt x="0" y="174625"/>
                    </a:lnTo>
                    <a:lnTo>
                      <a:pt x="79375" y="95250"/>
                    </a:lnTo>
                    <a:moveTo>
                      <a:pt x="95250" y="111125"/>
                    </a:moveTo>
                    <a:lnTo>
                      <a:pt x="95250" y="15875"/>
                    </a:lnTo>
                    <a:cubicBezTo>
                      <a:pt x="95250" y="7107"/>
                      <a:pt x="102357" y="0"/>
                      <a:pt x="111125" y="0"/>
                    </a:cubicBezTo>
                    <a:lnTo>
                      <a:pt x="269875" y="0"/>
                    </a:lnTo>
                    <a:cubicBezTo>
                      <a:pt x="278643" y="0"/>
                      <a:pt x="285750" y="7107"/>
                      <a:pt x="285750" y="15875"/>
                    </a:cubicBezTo>
                    <a:lnTo>
                      <a:pt x="285750" y="285750"/>
                    </a:lnTo>
                    <a:lnTo>
                      <a:pt x="158750" y="285750"/>
                    </a:lnTo>
                  </a:path>
                </a:pathLst>
              </a:custGeom>
              <a:noFill/>
              <a:ln w="19050">
                <a:solidFill>
                  <a:srgbClr val="F5A623"/>
                </a:solidFill>
              </a:ln>
            </p:spPr>
          </p:sp>
          <p:sp>
            <p:nvSpPr>
              <p:cNvPr id="48" name="Freeform 48"/>
              <p:cNvSpPr/>
              <p:nvPr/>
            </p:nvSpPr>
            <p:spPr>
              <a:xfrm>
                <a:off x="4930775" y="5397500"/>
                <a:ext cx="9525" cy="9525"/>
              </a:xfrm>
              <a:custGeom>
                <a:avLst/>
                <a:gdLst/>
                <a:ahLst/>
                <a:cxnLst/>
                <a:rect l="l" t="t" r="r" b="b"/>
                <a:pathLst>
                  <a:path w="9525" h="9525">
                    <a:moveTo>
                      <a:pt x="0" y="0"/>
                    </a:moveTo>
                    <a:lnTo>
                      <a:pt x="0" y="159"/>
                    </a:lnTo>
                  </a:path>
                </a:pathLst>
              </a:custGeom>
              <a:noFill/>
              <a:ln w="19050">
                <a:solidFill>
                  <a:srgbClr val="F5A623"/>
                </a:solidFill>
              </a:ln>
            </p:spPr>
          </p:sp>
          <p:sp>
            <p:nvSpPr>
              <p:cNvPr id="49" name="Freeform 49"/>
              <p:cNvSpPr/>
              <p:nvPr/>
            </p:nvSpPr>
            <p:spPr>
              <a:xfrm>
                <a:off x="4994275" y="5397500"/>
                <a:ext cx="9525" cy="9525"/>
              </a:xfrm>
              <a:custGeom>
                <a:avLst/>
                <a:gdLst/>
                <a:ahLst/>
                <a:cxnLst/>
                <a:rect l="l" t="t" r="r" b="b"/>
                <a:pathLst>
                  <a:path w="9525" h="9525">
                    <a:moveTo>
                      <a:pt x="0" y="0"/>
                    </a:moveTo>
                    <a:lnTo>
                      <a:pt x="0" y="159"/>
                    </a:lnTo>
                  </a:path>
                </a:pathLst>
              </a:custGeom>
              <a:noFill/>
              <a:ln w="19050">
                <a:solidFill>
                  <a:srgbClr val="F5A623"/>
                </a:solidFill>
              </a:ln>
            </p:spPr>
          </p:sp>
          <p:sp>
            <p:nvSpPr>
              <p:cNvPr id="50" name="Freeform 50"/>
              <p:cNvSpPr/>
              <p:nvPr/>
            </p:nvSpPr>
            <p:spPr>
              <a:xfrm>
                <a:off x="4994275" y="5461000"/>
                <a:ext cx="9525" cy="9525"/>
              </a:xfrm>
              <a:custGeom>
                <a:avLst/>
                <a:gdLst/>
                <a:ahLst/>
                <a:cxnLst/>
                <a:rect l="l" t="t" r="r" b="b"/>
                <a:pathLst>
                  <a:path w="9525" h="9525">
                    <a:moveTo>
                      <a:pt x="0" y="0"/>
                    </a:moveTo>
                    <a:lnTo>
                      <a:pt x="0" y="159"/>
                    </a:lnTo>
                  </a:path>
                </a:pathLst>
              </a:custGeom>
              <a:noFill/>
              <a:ln w="19050">
                <a:solidFill>
                  <a:srgbClr val="F5A623"/>
                </a:solidFill>
              </a:ln>
            </p:spPr>
          </p:sp>
          <p:sp>
            <p:nvSpPr>
              <p:cNvPr id="51" name="Freeform 51"/>
              <p:cNvSpPr/>
              <p:nvPr/>
            </p:nvSpPr>
            <p:spPr>
              <a:xfrm>
                <a:off x="4994275" y="5524500"/>
                <a:ext cx="9525" cy="9525"/>
              </a:xfrm>
              <a:custGeom>
                <a:avLst/>
                <a:gdLst/>
                <a:ahLst/>
                <a:cxnLst/>
                <a:rect l="l" t="t" r="r" b="b"/>
                <a:pathLst>
                  <a:path w="9525" h="9525">
                    <a:moveTo>
                      <a:pt x="0" y="0"/>
                    </a:moveTo>
                    <a:lnTo>
                      <a:pt x="0" y="159"/>
                    </a:lnTo>
                  </a:path>
                </a:pathLst>
              </a:custGeom>
              <a:noFill/>
              <a:ln w="19050">
                <a:solidFill>
                  <a:srgbClr val="F5A623"/>
                </a:solidFill>
              </a:ln>
            </p:spPr>
          </p:sp>
        </p:grpSp>
        <p:sp>
          <p:nvSpPr>
            <p:cNvPr id="53" name="TextBox 53"/>
            <p:cNvSpPr txBox="1"/>
            <p:nvPr/>
          </p:nvSpPr>
          <p:spPr>
            <a:xfrm>
              <a:off x="5636895" y="5203508"/>
              <a:ext cx="2711394" cy="335280"/>
            </a:xfrm>
            <a:prstGeom prst="rect">
              <a:avLst/>
            </a:prstGeom>
            <a:noFill/>
            <a:ln>
              <a:noFill/>
            </a:ln>
          </p:spPr>
          <p:txBody>
            <a:bodyPr wrap="none" lIns="0" tIns="0" rIns="0" bIns="0" anchor="t" anchorCtr="0">
              <a:spAutoFit/>
            </a:bodyPr>
            <a:lstStyle/>
            <a:p>
              <a:pPr algn="l"/>
              <a:r>
                <a:rPr lang="zh-CN" sz="1650" b="1" dirty="0">
                  <a:solidFill>
                    <a:srgbClr val="1A2733"/>
                  </a:solidFill>
                  <a:latin typeface="Arial"/>
                  <a:ea typeface="Microsoft YaHei"/>
                  <a:cs typeface="Arial"/>
                </a:rPr>
                <a:t>Infrastructure divide</a:t>
              </a:r>
            </a:p>
          </p:txBody>
        </p:sp>
        <p:sp>
          <p:nvSpPr>
            <p:cNvPr id="54" name="TextBox 54"/>
            <p:cNvSpPr txBox="1"/>
            <p:nvPr/>
          </p:nvSpPr>
          <p:spPr>
            <a:xfrm>
              <a:off x="5640705" y="5578792"/>
              <a:ext cx="6402800" cy="274320"/>
            </a:xfrm>
            <a:prstGeom prst="rect">
              <a:avLst/>
            </a:prstGeom>
            <a:noFill/>
            <a:ln>
              <a:noFill/>
            </a:ln>
          </p:spPr>
          <p:txBody>
            <a:bodyPr wrap="none" lIns="0" tIns="0" rIns="0" bIns="0" anchor="t" anchorCtr="0">
              <a:spAutoFit/>
            </a:bodyPr>
            <a:lstStyle/>
            <a:p>
              <a:pPr algn="l"/>
              <a:r>
                <a:rPr lang="zh-CN" sz="1350" dirty="0">
                  <a:solidFill>
                    <a:srgbClr val="5A6B7B"/>
                  </a:solidFill>
                  <a:latin typeface="Arial"/>
                  <a:ea typeface="Microsoft YaHei"/>
                  <a:cs typeface="Arial"/>
                </a:rPr>
                <a:t>Developing regions lack the funds to connect remote communities.</a:t>
              </a:r>
            </a:p>
          </p:txBody>
        </p:sp>
        <p:sp>
          <p:nvSpPr>
            <p:cNvPr id="55" name="TextBox 55"/>
            <p:cNvSpPr txBox="1"/>
            <p:nvPr/>
          </p:nvSpPr>
          <p:spPr>
            <a:xfrm>
              <a:off x="10755220" y="5473065"/>
              <a:ext cx="640490" cy="670560"/>
            </a:xfrm>
            <a:prstGeom prst="rect">
              <a:avLst/>
            </a:prstGeom>
            <a:noFill/>
            <a:ln>
              <a:noFill/>
            </a:ln>
          </p:spPr>
          <p:txBody>
            <a:bodyPr wrap="none" lIns="0" tIns="0" rIns="0" bIns="0" anchor="t" anchorCtr="0">
              <a:spAutoFit/>
            </a:bodyPr>
            <a:lstStyle/>
            <a:p>
              <a:pPr algn="r"/>
              <a:r>
                <a:rPr lang="zh-CN" sz="3300" b="1" dirty="0">
                  <a:solidFill>
                    <a:srgbClr val="F5A623">
                      <a:alpha val="18000"/>
                    </a:srgbClr>
                  </a:solidFill>
                  <a:latin typeface="Georgia"/>
                  <a:ea typeface="SimSun"/>
                  <a:cs typeface="Georgia"/>
                </a:rPr>
                <a:t>03</a:t>
              </a:r>
            </a:p>
          </p:txBody>
        </p:sp>
      </p:grpSp>
      <p:grpSp>
        <p:nvGrpSpPr>
          <p:cNvPr id="59" name="Group 59"/>
          <p:cNvGrpSpPr/>
          <p:nvPr/>
        </p:nvGrpSpPr>
        <p:grpSpPr>
          <a:xfrm>
            <a:off x="598170" y="6475095"/>
            <a:ext cx="10995659" cy="182880"/>
            <a:chOff x="598170" y="6475095"/>
            <a:chExt cx="10995659" cy="182880"/>
          </a:xfrm>
        </p:grpSpPr>
        <p:sp>
          <p:nvSpPr>
            <p:cNvPr id="57" name="TextBox 57"/>
            <p:cNvSpPr txBox="1"/>
            <p:nvPr/>
          </p:nvSpPr>
          <p:spPr>
            <a:xfrm>
              <a:off x="598170" y="6475095"/>
              <a:ext cx="1284732" cy="182880"/>
            </a:xfrm>
            <a:prstGeom prst="rect">
              <a:avLst/>
            </a:prstGeom>
            <a:noFill/>
            <a:ln>
              <a:noFill/>
            </a:ln>
          </p:spPr>
          <p:txBody>
            <a:bodyPr wrap="none" lIns="0" tIns="0" rIns="0" bIns="0" anchor="t" anchorCtr="0">
              <a:spAutoFit/>
            </a:bodyPr>
            <a:lstStyle/>
            <a:p>
              <a:pPr algn="l"/>
              <a:r>
                <a:rPr lang="zh-CN" sz="900" dirty="0">
                  <a:solidFill>
                    <a:srgbClr val="8A99A8"/>
                  </a:solidFill>
                  <a:latin typeface="Arial"/>
                  <a:ea typeface="Microsoft YaHei"/>
                  <a:cs typeface="Arial"/>
                </a:rPr>
                <a:t>AI · Digital Silk Road</a:t>
              </a:r>
            </a:p>
          </p:txBody>
        </p:sp>
        <p:sp>
          <p:nvSpPr>
            <p:cNvPr id="58" name="TextBox 58"/>
            <p:cNvSpPr txBox="1"/>
            <p:nvPr/>
          </p:nvSpPr>
          <p:spPr>
            <a:xfrm>
              <a:off x="11426380" y="6475095"/>
              <a:ext cx="167449" cy="182880"/>
            </a:xfrm>
            <a:prstGeom prst="rect">
              <a:avLst/>
            </a:prstGeom>
            <a:noFill/>
            <a:ln>
              <a:noFill/>
            </a:ln>
          </p:spPr>
          <p:txBody>
            <a:bodyPr wrap="none" lIns="0" tIns="0" rIns="0" bIns="0" anchor="t" anchorCtr="0">
              <a:spAutoFit/>
            </a:bodyPr>
            <a:lstStyle/>
            <a:p>
              <a:pPr algn="r"/>
              <a:r>
                <a:rPr lang="zh-CN" sz="900" dirty="0">
                  <a:solidFill>
                    <a:srgbClr val="8A99A8"/>
                  </a:solidFill>
                  <a:latin typeface="Arial"/>
                  <a:ea typeface="Microsoft YaHei"/>
                  <a:cs typeface="Arial"/>
                </a:rPr>
                <a:t>02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400"/>
                                        <p:tgtEl>
                                          <p:spTgt spid="18"/>
                                        </p:tgtEl>
                                      </p:cBhvr>
                                    </p:animEffect>
                                  </p:childTnLst>
                                </p:cTn>
                              </p:par>
                            </p:childTnLst>
                          </p:cTn>
                        </p:par>
                        <p:par>
                          <p:cTn id="8" fill="hold">
                            <p:stCondLst>
                              <p:cond delay="900"/>
                            </p:stCondLst>
                            <p:childTnLst>
                              <p:par>
                                <p:cTn id="9" presetID="9"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dissolve">
                                      <p:cBhvr>
                                        <p:cTn id="11" dur="400"/>
                                        <p:tgtEl>
                                          <p:spTgt spid="33"/>
                                        </p:tgtEl>
                                      </p:cBhvr>
                                    </p:animEffect>
                                  </p:childTnLst>
                                </p:cTn>
                              </p:par>
                            </p:childTnLst>
                          </p:cTn>
                        </p:par>
                        <p:par>
                          <p:cTn id="12" fill="hold">
                            <p:stCondLst>
                              <p:cond delay="1800"/>
                            </p:stCondLst>
                            <p:childTnLst>
                              <p:par>
                                <p:cTn id="13" presetID="2" presetClass="entr" presetSubtype="4"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slide(fromBottom)">
                                      <p:cBhvr>
                                        <p:cTn id="15" dur="400"/>
                                        <p:tgtEl>
                                          <p:spTgt spid="43"/>
                                        </p:tgtEl>
                                      </p:cBhvr>
                                    </p:animEffect>
                                  </p:childTnLst>
                                </p:cTn>
                              </p:par>
                            </p:childTnLst>
                          </p:cTn>
                        </p:par>
                        <p:par>
                          <p:cTn id="16" fill="hold">
                            <p:stCondLst>
                              <p:cond delay="2700"/>
                            </p:stCondLst>
                            <p:childTnLst>
                              <p:par>
                                <p:cTn id="17" presetID="42" presetClass="entr" presetSubtype="8"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slide(fromLeft)">
                                      <p:cBhvr>
                                        <p:cTn id="19" dur="4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3" grpId="0"/>
      <p:bldP spid="43" grpId="0"/>
      <p:bldP spid="5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grpSp>
        <p:nvGrpSpPr>
          <p:cNvPr id="6" name="Group 6"/>
          <p:cNvGrpSpPr/>
          <p:nvPr/>
        </p:nvGrpSpPr>
        <p:grpSpPr>
          <a:xfrm>
            <a:off x="575310" y="621506"/>
            <a:ext cx="9571068" cy="892969"/>
            <a:chOff x="575310" y="621506"/>
            <a:chExt cx="9571068" cy="892969"/>
          </a:xfrm>
        </p:grpSpPr>
        <p:sp>
          <p:nvSpPr>
            <p:cNvPr id="3" name="Rectangle 3"/>
            <p:cNvSpPr/>
            <p:nvPr/>
          </p:nvSpPr>
          <p:spPr>
            <a:xfrm>
              <a:off x="609600" y="628650"/>
              <a:ext cx="419100" cy="38100"/>
            </a:xfrm>
            <a:prstGeom prst="roundRect">
              <a:avLst>
                <a:gd name="adj" fmla="val 50000"/>
              </a:avLst>
            </a:prstGeom>
            <a:solidFill>
              <a:srgbClr val="F5A623"/>
            </a:solidFill>
            <a:ln>
              <a:noFill/>
            </a:ln>
          </p:spPr>
        </p:sp>
        <p:sp>
          <p:nvSpPr>
            <p:cNvPr id="4" name="TextBox 4"/>
            <p:cNvSpPr txBox="1"/>
            <p:nvPr/>
          </p:nvSpPr>
          <p:spPr>
            <a:xfrm>
              <a:off x="1128712" y="621506"/>
              <a:ext cx="1515547" cy="228600"/>
            </a:xfrm>
            <a:prstGeom prst="rect">
              <a:avLst/>
            </a:prstGeom>
            <a:noFill/>
            <a:ln>
              <a:noFill/>
            </a:ln>
          </p:spPr>
          <p:txBody>
            <a:bodyPr wrap="none" lIns="0" tIns="0" rIns="0" bIns="0" anchor="t" anchorCtr="0">
              <a:spAutoFit/>
            </a:bodyPr>
            <a:lstStyle/>
            <a:p>
              <a:pPr algn="l"/>
              <a:r>
                <a:rPr lang="zh-CN" sz="1125" dirty="0">
                  <a:solidFill>
                    <a:srgbClr val="5A6B7B"/>
                  </a:solidFill>
                  <a:latin typeface="Arial"/>
                  <a:ea typeface="Microsoft YaHei"/>
                  <a:cs typeface="Arial"/>
                </a:rPr>
                <a:t>THE LANGUAGE WALL</a:t>
              </a:r>
            </a:p>
          </p:txBody>
        </p:sp>
        <p:sp>
          <p:nvSpPr>
            <p:cNvPr id="5" name="TextBox 5"/>
            <p:cNvSpPr txBox="1"/>
            <p:nvPr/>
          </p:nvSpPr>
          <p:spPr>
            <a:xfrm>
              <a:off x="575310" y="965835"/>
              <a:ext cx="9571068" cy="548640"/>
            </a:xfrm>
            <a:prstGeom prst="rect">
              <a:avLst/>
            </a:prstGeom>
            <a:noFill/>
            <a:ln>
              <a:noFill/>
            </a:ln>
          </p:spPr>
          <p:txBody>
            <a:bodyPr wrap="none" lIns="0" tIns="0" rIns="0" bIns="0" anchor="t" anchorCtr="0">
              <a:spAutoFit/>
            </a:bodyPr>
            <a:lstStyle/>
            <a:p>
              <a:pPr algn="l"/>
              <a:r>
                <a:rPr lang="zh-CN" sz="2700" b="1" dirty="0">
                  <a:solidFill>
                    <a:srgbClr val="0B3C6E"/>
                  </a:solidFill>
                  <a:latin typeface="Georgia"/>
                  <a:ea typeface="Microsoft YaHei"/>
                  <a:cs typeface="Georgia"/>
                </a:rPr>
                <a:t>Real-Time Translation Erases the Language Wall</a:t>
              </a:r>
            </a:p>
          </p:txBody>
        </p:sp>
      </p:grpSp>
      <p:grpSp>
        <p:nvGrpSpPr>
          <p:cNvPr id="20" name="Group 20"/>
          <p:cNvGrpSpPr/>
          <p:nvPr/>
        </p:nvGrpSpPr>
        <p:grpSpPr>
          <a:xfrm>
            <a:off x="609600" y="1809750"/>
            <a:ext cx="3048000" cy="1676400"/>
            <a:chOff x="609600" y="1809750"/>
            <a:chExt cx="3048000" cy="1676400"/>
          </a:xfrm>
        </p:grpSpPr>
        <p:sp>
          <p:nvSpPr>
            <p:cNvPr id="7" name="Rectangle 7"/>
            <p:cNvSpPr/>
            <p:nvPr/>
          </p:nvSpPr>
          <p:spPr>
            <a:xfrm>
              <a:off x="609600" y="1809750"/>
              <a:ext cx="3048000" cy="1676400"/>
            </a:xfrm>
            <a:prstGeom prst="roundRect">
              <a:avLst>
                <a:gd name="adj" fmla="val 9091"/>
              </a:avLst>
            </a:prstGeom>
            <a:solidFill>
              <a:srgbClr val="FFFFFF"/>
            </a:solidFill>
            <a:ln w="14288">
              <a:solidFill>
                <a:srgbClr val="D8E0E8"/>
              </a:solidFill>
            </a:ln>
          </p:spPr>
        </p:sp>
        <p:sp>
          <p:nvSpPr>
            <p:cNvPr id="8" name="Rectangle 8"/>
            <p:cNvSpPr/>
            <p:nvPr/>
          </p:nvSpPr>
          <p:spPr>
            <a:xfrm>
              <a:off x="914400" y="2114550"/>
              <a:ext cx="533400" cy="533400"/>
            </a:xfrm>
            <a:prstGeom prst="roundRect">
              <a:avLst>
                <a:gd name="adj" fmla="val 25000"/>
              </a:avLst>
            </a:prstGeom>
            <a:solidFill>
              <a:srgbClr val="0B3C6E">
                <a:alpha val="10000"/>
              </a:srgbClr>
            </a:solidFill>
            <a:ln>
              <a:noFill/>
            </a:ln>
          </p:spPr>
        </p:sp>
        <p:grpSp>
          <p:nvGrpSpPr>
            <p:cNvPr id="15" name="Group 15"/>
            <p:cNvGrpSpPr/>
            <p:nvPr/>
          </p:nvGrpSpPr>
          <p:grpSpPr>
            <a:xfrm>
              <a:off x="1081088" y="2281238"/>
              <a:ext cx="200024" cy="200025"/>
              <a:chOff x="1081088" y="2281238"/>
              <a:chExt cx="200024" cy="200025"/>
            </a:xfrm>
          </p:grpSpPr>
          <p:sp>
            <p:nvSpPr>
              <p:cNvPr id="9" name="Freeform 9"/>
              <p:cNvSpPr/>
              <p:nvPr/>
            </p:nvSpPr>
            <p:spPr>
              <a:xfrm>
                <a:off x="1158875" y="2370138"/>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19050">
                <a:solidFill>
                  <a:srgbClr val="0B3C6E"/>
                </a:solidFill>
              </a:ln>
            </p:spPr>
          </p:sp>
          <p:sp>
            <p:nvSpPr>
              <p:cNvPr id="10" name="Freeform 10"/>
              <p:cNvSpPr/>
              <p:nvPr/>
            </p:nvSpPr>
            <p:spPr>
              <a:xfrm>
                <a:off x="1136650" y="2447925"/>
                <a:ext cx="88900" cy="33338"/>
              </a:xfrm>
              <a:custGeom>
                <a:avLst/>
                <a:gdLst/>
                <a:ahLst/>
                <a:cxnLst/>
                <a:rect l="l" t="t" r="r" b="b"/>
                <a:pathLst>
                  <a:path w="88900" h="33338">
                    <a:moveTo>
                      <a:pt x="0" y="33338"/>
                    </a:moveTo>
                    <a:lnTo>
                      <a:pt x="0" y="22225"/>
                    </a:lnTo>
                    <a:cubicBezTo>
                      <a:pt x="0" y="9950"/>
                      <a:pt x="9950" y="0"/>
                      <a:pt x="22225" y="0"/>
                    </a:cubicBezTo>
                    <a:lnTo>
                      <a:pt x="66675" y="0"/>
                    </a:lnTo>
                    <a:cubicBezTo>
                      <a:pt x="78950" y="0"/>
                      <a:pt x="88900" y="9950"/>
                      <a:pt x="88900" y="22225"/>
                    </a:cubicBezTo>
                    <a:lnTo>
                      <a:pt x="88900" y="33338"/>
                    </a:lnTo>
                  </a:path>
                </a:pathLst>
              </a:custGeom>
              <a:noFill/>
              <a:ln w="19050">
                <a:solidFill>
                  <a:srgbClr val="0B3C6E"/>
                </a:solidFill>
              </a:ln>
            </p:spPr>
          </p:sp>
          <p:sp>
            <p:nvSpPr>
              <p:cNvPr id="11" name="Freeform 11"/>
              <p:cNvSpPr/>
              <p:nvPr/>
            </p:nvSpPr>
            <p:spPr>
              <a:xfrm>
                <a:off x="1214438" y="2281238"/>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19050">
                <a:solidFill>
                  <a:srgbClr val="0B3C6E"/>
                </a:solidFill>
              </a:ln>
            </p:spPr>
          </p:sp>
          <p:sp>
            <p:nvSpPr>
              <p:cNvPr id="12" name="Freeform 12"/>
              <p:cNvSpPr/>
              <p:nvPr/>
            </p:nvSpPr>
            <p:spPr>
              <a:xfrm>
                <a:off x="1236662" y="2359025"/>
                <a:ext cx="44450" cy="33338"/>
              </a:xfrm>
              <a:custGeom>
                <a:avLst/>
                <a:gdLst/>
                <a:ahLst/>
                <a:cxnLst/>
                <a:rect l="l" t="t" r="r" b="b"/>
                <a:pathLst>
                  <a:path w="44450" h="33338">
                    <a:moveTo>
                      <a:pt x="0" y="0"/>
                    </a:moveTo>
                    <a:lnTo>
                      <a:pt x="22225" y="0"/>
                    </a:lnTo>
                    <a:cubicBezTo>
                      <a:pt x="34500" y="0"/>
                      <a:pt x="44450" y="9950"/>
                      <a:pt x="44450" y="22225"/>
                    </a:cubicBezTo>
                    <a:lnTo>
                      <a:pt x="44450" y="33338"/>
                    </a:lnTo>
                  </a:path>
                </a:pathLst>
              </a:custGeom>
              <a:noFill/>
              <a:ln w="19050">
                <a:solidFill>
                  <a:srgbClr val="0B3C6E"/>
                </a:solidFill>
              </a:ln>
            </p:spPr>
          </p:sp>
          <p:sp>
            <p:nvSpPr>
              <p:cNvPr id="13" name="Freeform 13"/>
              <p:cNvSpPr/>
              <p:nvPr/>
            </p:nvSpPr>
            <p:spPr>
              <a:xfrm>
                <a:off x="1103312" y="2281238"/>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19050">
                <a:solidFill>
                  <a:srgbClr val="0B3C6E"/>
                </a:solidFill>
              </a:ln>
            </p:spPr>
          </p:sp>
          <p:sp>
            <p:nvSpPr>
              <p:cNvPr id="14" name="Freeform 14"/>
              <p:cNvSpPr/>
              <p:nvPr/>
            </p:nvSpPr>
            <p:spPr>
              <a:xfrm>
                <a:off x="1081088" y="2359025"/>
                <a:ext cx="44450" cy="33338"/>
              </a:xfrm>
              <a:custGeom>
                <a:avLst/>
                <a:gdLst/>
                <a:ahLst/>
                <a:cxnLst/>
                <a:rect l="l" t="t" r="r" b="b"/>
                <a:pathLst>
                  <a:path w="44450" h="33338">
                    <a:moveTo>
                      <a:pt x="0" y="33338"/>
                    </a:moveTo>
                    <a:lnTo>
                      <a:pt x="0" y="22225"/>
                    </a:lnTo>
                    <a:cubicBezTo>
                      <a:pt x="0" y="9950"/>
                      <a:pt x="9950" y="0"/>
                      <a:pt x="22225" y="0"/>
                    </a:cubicBezTo>
                    <a:lnTo>
                      <a:pt x="44450" y="0"/>
                    </a:lnTo>
                  </a:path>
                </a:pathLst>
              </a:custGeom>
              <a:noFill/>
              <a:ln w="19050">
                <a:solidFill>
                  <a:srgbClr val="0B3C6E"/>
                </a:solidFill>
              </a:ln>
            </p:spPr>
          </p:sp>
        </p:grpSp>
        <p:sp>
          <p:nvSpPr>
            <p:cNvPr id="16" name="TextBox 16"/>
            <p:cNvSpPr txBox="1"/>
            <p:nvPr/>
          </p:nvSpPr>
          <p:spPr>
            <a:xfrm>
              <a:off x="1587818" y="2180749"/>
              <a:ext cx="501801" cy="198120"/>
            </a:xfrm>
            <a:prstGeom prst="rect">
              <a:avLst/>
            </a:prstGeom>
            <a:noFill/>
            <a:ln>
              <a:noFill/>
            </a:ln>
          </p:spPr>
          <p:txBody>
            <a:bodyPr wrap="none" lIns="0" tIns="0" rIns="0" bIns="0" anchor="t" anchorCtr="0">
              <a:spAutoFit/>
            </a:bodyPr>
            <a:lstStyle/>
            <a:p>
              <a:pPr algn="l"/>
              <a:r>
                <a:rPr lang="zh-CN" sz="975" dirty="0">
                  <a:solidFill>
                    <a:srgbClr val="F5A623"/>
                  </a:solidFill>
                  <a:latin typeface="Arial"/>
                  <a:ea typeface="Microsoft YaHei"/>
                  <a:cs typeface="Arial"/>
                </a:rPr>
                <a:t>STEP 01</a:t>
              </a:r>
            </a:p>
          </p:txBody>
        </p:sp>
        <p:sp>
          <p:nvSpPr>
            <p:cNvPr id="17" name="TextBox 17"/>
            <p:cNvSpPr txBox="1"/>
            <p:nvPr/>
          </p:nvSpPr>
          <p:spPr>
            <a:xfrm>
              <a:off x="1581150" y="2390775"/>
              <a:ext cx="1786318" cy="304800"/>
            </a:xfrm>
            <a:prstGeom prst="rect">
              <a:avLst/>
            </a:prstGeom>
            <a:noFill/>
            <a:ln>
              <a:noFill/>
            </a:ln>
          </p:spPr>
          <p:txBody>
            <a:bodyPr wrap="none" lIns="0" tIns="0" rIns="0" bIns="0" anchor="t" anchorCtr="0">
              <a:spAutoFit/>
            </a:bodyPr>
            <a:lstStyle/>
            <a:p>
              <a:pPr algn="l"/>
              <a:r>
                <a:rPr lang="zh-CN" sz="1500" b="1" dirty="0">
                  <a:solidFill>
                    <a:srgbClr val="1A2733"/>
                  </a:solidFill>
                  <a:latin typeface="Arial"/>
                  <a:ea typeface="Microsoft YaHei"/>
                  <a:cs typeface="Arial"/>
                </a:rPr>
                <a:t>Vietnamese SME</a:t>
              </a:r>
            </a:p>
          </p:txBody>
        </p:sp>
        <p:sp>
          <p:nvSpPr>
            <p:cNvPr id="18" name="TextBox 18"/>
            <p:cNvSpPr txBox="1"/>
            <p:nvPr/>
          </p:nvSpPr>
          <p:spPr>
            <a:xfrm>
              <a:off x="899160" y="2937510"/>
              <a:ext cx="1695450" cy="243840"/>
            </a:xfrm>
            <a:prstGeom prst="rect">
              <a:avLst/>
            </a:prstGeom>
            <a:noFill/>
            <a:ln>
              <a:noFill/>
            </a:ln>
          </p:spPr>
          <p:txBody>
            <a:bodyPr wrap="none" lIns="0" tIns="0" rIns="0" bIns="0" anchor="t" anchorCtr="0">
              <a:spAutoFit/>
            </a:bodyPr>
            <a:lstStyle/>
            <a:p>
              <a:pPr algn="l"/>
              <a:r>
                <a:rPr lang="zh-CN" sz="1200" dirty="0">
                  <a:solidFill>
                    <a:srgbClr val="5A6B7B"/>
                  </a:solidFill>
                  <a:latin typeface="Arial"/>
                  <a:ea typeface="Microsoft YaHei"/>
                  <a:cs typeface="Arial"/>
                </a:rPr>
                <a:t>A local seller with a</a:t>
              </a:r>
            </a:p>
          </p:txBody>
        </p:sp>
        <p:sp>
          <p:nvSpPr>
            <p:cNvPr id="19" name="TextBox 19"/>
            <p:cNvSpPr txBox="1"/>
            <p:nvPr/>
          </p:nvSpPr>
          <p:spPr>
            <a:xfrm>
              <a:off x="899160" y="3166110"/>
              <a:ext cx="1581531" cy="243840"/>
            </a:xfrm>
            <a:prstGeom prst="rect">
              <a:avLst/>
            </a:prstGeom>
            <a:noFill/>
            <a:ln>
              <a:noFill/>
            </a:ln>
          </p:spPr>
          <p:txBody>
            <a:bodyPr wrap="none" lIns="0" tIns="0" rIns="0" bIns="0" anchor="t" anchorCtr="0">
              <a:spAutoFit/>
            </a:bodyPr>
            <a:lstStyle/>
            <a:p>
              <a:pPr algn="l"/>
              <a:r>
                <a:rPr lang="zh-CN" sz="1200" dirty="0">
                  <a:solidFill>
                    <a:srgbClr val="5A6B7B"/>
                  </a:solidFill>
                  <a:latin typeface="Arial"/>
                  <a:ea typeface="Microsoft YaHei"/>
                  <a:cs typeface="Arial"/>
                </a:rPr>
                <a:t>product to offer.</a:t>
              </a:r>
            </a:p>
          </p:txBody>
        </p:sp>
      </p:grpSp>
      <p:sp>
        <p:nvSpPr>
          <p:cNvPr id="21" name="Line 21"/>
          <p:cNvSpPr/>
          <p:nvPr/>
        </p:nvSpPr>
        <p:spPr>
          <a:xfrm>
            <a:off x="3657600" y="2647950"/>
            <a:ext cx="800100" cy="1"/>
          </a:xfrm>
          <a:prstGeom prst="line">
            <a:avLst/>
          </a:prstGeom>
          <a:noFill/>
          <a:ln w="28575">
            <a:solidFill>
              <a:srgbClr val="F5A623"/>
            </a:solidFill>
            <a:tailEnd type="triangle" w="lg" len="lg"/>
          </a:ln>
        </p:spPr>
      </p:sp>
      <p:grpSp>
        <p:nvGrpSpPr>
          <p:cNvPr id="35" name="Group 35"/>
          <p:cNvGrpSpPr/>
          <p:nvPr/>
        </p:nvGrpSpPr>
        <p:grpSpPr>
          <a:xfrm>
            <a:off x="4572000" y="1809750"/>
            <a:ext cx="3325087" cy="1676400"/>
            <a:chOff x="4572000" y="1809750"/>
            <a:chExt cx="3325087" cy="1676400"/>
          </a:xfrm>
        </p:grpSpPr>
        <p:sp>
          <p:nvSpPr>
            <p:cNvPr id="22" name="Rectangle 22"/>
            <p:cNvSpPr/>
            <p:nvPr/>
          </p:nvSpPr>
          <p:spPr>
            <a:xfrm>
              <a:off x="4572000" y="1809750"/>
              <a:ext cx="3048000" cy="1676400"/>
            </a:xfrm>
            <a:prstGeom prst="roundRect">
              <a:avLst>
                <a:gd name="adj" fmla="val 9091"/>
              </a:avLst>
            </a:prstGeom>
            <a:solidFill>
              <a:srgbClr val="0B3C6E"/>
            </a:solidFill>
            <a:ln>
              <a:noFill/>
            </a:ln>
            <a:effectLst>
              <a:outerShdw blurRad="152400" dist="57150" dir="5400000" algn="ctr" rotWithShape="0">
                <a:srgbClr val="0B3C6E">
                  <a:alpha val="13500"/>
                </a:srgbClr>
              </a:outerShdw>
            </a:effectLst>
          </p:spPr>
        </p:sp>
        <p:sp>
          <p:nvSpPr>
            <p:cNvPr id="23" name="Rectangle 23"/>
            <p:cNvSpPr/>
            <p:nvPr/>
          </p:nvSpPr>
          <p:spPr>
            <a:xfrm>
              <a:off x="4876800" y="2114550"/>
              <a:ext cx="533400" cy="533400"/>
            </a:xfrm>
            <a:prstGeom prst="roundRect">
              <a:avLst>
                <a:gd name="adj" fmla="val 25000"/>
              </a:avLst>
            </a:prstGeom>
            <a:solidFill>
              <a:srgbClr val="FFFFFF">
                <a:alpha val="14000"/>
              </a:srgbClr>
            </a:solidFill>
            <a:ln>
              <a:noFill/>
            </a:ln>
          </p:spPr>
        </p:sp>
        <p:grpSp>
          <p:nvGrpSpPr>
            <p:cNvPr id="30" name="Group 30"/>
            <p:cNvGrpSpPr/>
            <p:nvPr/>
          </p:nvGrpSpPr>
          <p:grpSpPr>
            <a:xfrm>
              <a:off x="5054600" y="2281238"/>
              <a:ext cx="177800" cy="188912"/>
              <a:chOff x="5054600" y="2281238"/>
              <a:chExt cx="177800" cy="188912"/>
            </a:xfrm>
          </p:grpSpPr>
          <p:sp>
            <p:nvSpPr>
              <p:cNvPr id="24" name="Freeform 24"/>
              <p:cNvSpPr/>
              <p:nvPr/>
            </p:nvSpPr>
            <p:spPr>
              <a:xfrm>
                <a:off x="5054600" y="2318698"/>
                <a:ext cx="55563" cy="73665"/>
              </a:xfrm>
              <a:custGeom>
                <a:avLst/>
                <a:gdLst/>
                <a:ahLst/>
                <a:cxnLst/>
                <a:rect l="l" t="t" r="r" b="b"/>
                <a:pathLst>
                  <a:path w="55563" h="73665">
                    <a:moveTo>
                      <a:pt x="55563" y="0"/>
                    </a:moveTo>
                    <a:cubicBezTo>
                      <a:pt x="55563" y="49095"/>
                      <a:pt x="30682" y="73665"/>
                      <a:pt x="0" y="73665"/>
                    </a:cubicBezTo>
                  </a:path>
                </a:pathLst>
              </a:custGeom>
              <a:noFill/>
              <a:ln w="19050">
                <a:solidFill>
                  <a:srgbClr val="F5A623"/>
                </a:solidFill>
              </a:ln>
            </p:spPr>
          </p:sp>
          <p:sp>
            <p:nvSpPr>
              <p:cNvPr id="25" name="Freeform 25"/>
              <p:cNvSpPr/>
              <p:nvPr/>
            </p:nvSpPr>
            <p:spPr>
              <a:xfrm>
                <a:off x="5054600" y="2318698"/>
                <a:ext cx="77788" cy="9525"/>
              </a:xfrm>
              <a:custGeom>
                <a:avLst/>
                <a:gdLst/>
                <a:ahLst/>
                <a:cxnLst/>
                <a:rect l="l" t="t" r="r" b="b"/>
                <a:pathLst>
                  <a:path w="77788" h="9525">
                    <a:moveTo>
                      <a:pt x="0" y="0"/>
                    </a:moveTo>
                    <a:lnTo>
                      <a:pt x="77788" y="0"/>
                    </a:lnTo>
                  </a:path>
                </a:pathLst>
              </a:custGeom>
              <a:noFill/>
              <a:ln w="19050">
                <a:solidFill>
                  <a:srgbClr val="F5A623"/>
                </a:solidFill>
              </a:ln>
            </p:spPr>
          </p:sp>
          <p:sp>
            <p:nvSpPr>
              <p:cNvPr id="26" name="Freeform 26"/>
              <p:cNvSpPr/>
              <p:nvPr/>
            </p:nvSpPr>
            <p:spPr>
              <a:xfrm>
                <a:off x="5065712" y="2347912"/>
                <a:ext cx="66675" cy="44450"/>
              </a:xfrm>
              <a:custGeom>
                <a:avLst/>
                <a:gdLst/>
                <a:ahLst/>
                <a:cxnLst/>
                <a:rect l="l" t="t" r="r" b="b"/>
                <a:pathLst>
                  <a:path w="66675" h="44450">
                    <a:moveTo>
                      <a:pt x="0" y="0"/>
                    </a:moveTo>
                    <a:cubicBezTo>
                      <a:pt x="0" y="23825"/>
                      <a:pt x="25025" y="43428"/>
                      <a:pt x="66675" y="44450"/>
                    </a:cubicBezTo>
                  </a:path>
                </a:pathLst>
              </a:custGeom>
              <a:noFill/>
              <a:ln w="19050">
                <a:solidFill>
                  <a:srgbClr val="F5A623"/>
                </a:solidFill>
              </a:ln>
            </p:spPr>
          </p:sp>
          <p:sp>
            <p:nvSpPr>
              <p:cNvPr id="27" name="Freeform 27"/>
              <p:cNvSpPr/>
              <p:nvPr/>
            </p:nvSpPr>
            <p:spPr>
              <a:xfrm>
                <a:off x="5143500" y="2370138"/>
                <a:ext cx="88900" cy="100012"/>
              </a:xfrm>
              <a:custGeom>
                <a:avLst/>
                <a:gdLst/>
                <a:ahLst/>
                <a:cxnLst/>
                <a:rect l="l" t="t" r="r" b="b"/>
                <a:pathLst>
                  <a:path w="88900" h="100012">
                    <a:moveTo>
                      <a:pt x="0" y="100012"/>
                    </a:moveTo>
                    <a:lnTo>
                      <a:pt x="44450" y="0"/>
                    </a:lnTo>
                    <a:lnTo>
                      <a:pt x="88900" y="100012"/>
                    </a:lnTo>
                  </a:path>
                </a:pathLst>
              </a:custGeom>
              <a:noFill/>
              <a:ln w="19050">
                <a:solidFill>
                  <a:srgbClr val="F5A623"/>
                </a:solidFill>
              </a:ln>
            </p:spPr>
          </p:sp>
          <p:sp>
            <p:nvSpPr>
              <p:cNvPr id="28" name="Freeform 28"/>
              <p:cNvSpPr/>
              <p:nvPr/>
            </p:nvSpPr>
            <p:spPr>
              <a:xfrm>
                <a:off x="5153501" y="2447925"/>
                <a:ext cx="68898" cy="9525"/>
              </a:xfrm>
              <a:custGeom>
                <a:avLst/>
                <a:gdLst/>
                <a:ahLst/>
                <a:cxnLst/>
                <a:rect l="l" t="t" r="r" b="b"/>
                <a:pathLst>
                  <a:path w="68898" h="9525">
                    <a:moveTo>
                      <a:pt x="68898" y="0"/>
                    </a:moveTo>
                    <a:lnTo>
                      <a:pt x="0" y="0"/>
                    </a:lnTo>
                  </a:path>
                </a:pathLst>
              </a:custGeom>
              <a:noFill/>
              <a:ln w="19050">
                <a:solidFill>
                  <a:srgbClr val="F5A623"/>
                </a:solidFill>
              </a:ln>
            </p:spPr>
          </p:sp>
          <p:sp>
            <p:nvSpPr>
              <p:cNvPr id="29" name="Freeform 29"/>
              <p:cNvSpPr/>
              <p:nvPr/>
            </p:nvSpPr>
            <p:spPr>
              <a:xfrm>
                <a:off x="5084537" y="2281238"/>
                <a:ext cx="9525" cy="9525"/>
              </a:xfrm>
              <a:custGeom>
                <a:avLst/>
                <a:gdLst/>
                <a:ahLst/>
                <a:cxnLst/>
                <a:rect l="l" t="t" r="r" b="b"/>
                <a:pathLst>
                  <a:path w="9525" h="9525">
                    <a:moveTo>
                      <a:pt x="0" y="0"/>
                    </a:moveTo>
                    <a:lnTo>
                      <a:pt x="8812" y="6467"/>
                    </a:lnTo>
                  </a:path>
                </a:pathLst>
              </a:custGeom>
              <a:noFill/>
              <a:ln w="19050">
                <a:solidFill>
                  <a:srgbClr val="F5A623"/>
                </a:solidFill>
              </a:ln>
            </p:spPr>
          </p:sp>
        </p:grpSp>
        <p:sp>
          <p:nvSpPr>
            <p:cNvPr id="31" name="TextBox 31"/>
            <p:cNvSpPr txBox="1"/>
            <p:nvPr/>
          </p:nvSpPr>
          <p:spPr>
            <a:xfrm>
              <a:off x="5550218" y="2180749"/>
              <a:ext cx="537400" cy="198120"/>
            </a:xfrm>
            <a:prstGeom prst="rect">
              <a:avLst/>
            </a:prstGeom>
            <a:noFill/>
            <a:ln>
              <a:noFill/>
            </a:ln>
          </p:spPr>
          <p:txBody>
            <a:bodyPr wrap="none" lIns="0" tIns="0" rIns="0" bIns="0" anchor="t" anchorCtr="0">
              <a:spAutoFit/>
            </a:bodyPr>
            <a:lstStyle/>
            <a:p>
              <a:pPr algn="l"/>
              <a:r>
                <a:rPr lang="zh-CN" sz="975" dirty="0">
                  <a:solidFill>
                    <a:srgbClr val="F5A623"/>
                  </a:solidFill>
                  <a:latin typeface="Arial"/>
                  <a:ea typeface="Microsoft YaHei"/>
                  <a:cs typeface="Arial"/>
                </a:rPr>
                <a:t>STEP 02</a:t>
              </a:r>
            </a:p>
          </p:txBody>
        </p:sp>
        <p:sp>
          <p:nvSpPr>
            <p:cNvPr id="32" name="TextBox 32"/>
            <p:cNvSpPr txBox="1"/>
            <p:nvPr/>
          </p:nvSpPr>
          <p:spPr>
            <a:xfrm>
              <a:off x="5544502" y="2398871"/>
              <a:ext cx="2352585" cy="289560"/>
            </a:xfrm>
            <a:prstGeom prst="rect">
              <a:avLst/>
            </a:prstGeom>
            <a:noFill/>
            <a:ln>
              <a:noFill/>
            </a:ln>
          </p:spPr>
          <p:txBody>
            <a:bodyPr wrap="none" lIns="0" tIns="0" rIns="0" bIns="0" anchor="t" anchorCtr="0">
              <a:spAutoFit/>
            </a:bodyPr>
            <a:lstStyle/>
            <a:p>
              <a:pPr algn="l"/>
              <a:r>
                <a:rPr lang="zh-CN" sz="1425" b="1" dirty="0">
                  <a:solidFill>
                    <a:srgbClr val="FFFFFF"/>
                  </a:solidFill>
                  <a:latin typeface="Arial"/>
                  <a:ea typeface="Microsoft YaHei"/>
                  <a:cs typeface="Arial"/>
                </a:rPr>
                <a:t>AI translation glasses</a:t>
              </a:r>
            </a:p>
          </p:txBody>
        </p:sp>
        <p:sp>
          <p:nvSpPr>
            <p:cNvPr id="33" name="TextBox 33"/>
            <p:cNvSpPr txBox="1"/>
            <p:nvPr/>
          </p:nvSpPr>
          <p:spPr>
            <a:xfrm>
              <a:off x="4861560" y="2937510"/>
              <a:ext cx="2010918" cy="243840"/>
            </a:xfrm>
            <a:prstGeom prst="rect">
              <a:avLst/>
            </a:prstGeom>
            <a:noFill/>
            <a:ln>
              <a:noFill/>
            </a:ln>
          </p:spPr>
          <p:txBody>
            <a:bodyPr wrap="none" lIns="0" tIns="0" rIns="0" bIns="0" anchor="t" anchorCtr="0">
              <a:spAutoFit/>
            </a:bodyPr>
            <a:lstStyle/>
            <a:p>
              <a:pPr algn="l"/>
              <a:r>
                <a:rPr lang="zh-CN" sz="1200" dirty="0">
                  <a:solidFill>
                    <a:srgbClr val="C9D6E2"/>
                  </a:solidFill>
                  <a:latin typeface="Arial"/>
                  <a:ea typeface="Microsoft YaHei"/>
                  <a:cs typeface="Arial"/>
                </a:rPr>
                <a:t>Many languages handled</a:t>
              </a:r>
            </a:p>
          </p:txBody>
        </p:sp>
        <p:sp>
          <p:nvSpPr>
            <p:cNvPr id="34" name="TextBox 34"/>
            <p:cNvSpPr txBox="1"/>
            <p:nvPr/>
          </p:nvSpPr>
          <p:spPr>
            <a:xfrm>
              <a:off x="4861560" y="3166110"/>
              <a:ext cx="2343912" cy="243840"/>
            </a:xfrm>
            <a:prstGeom prst="rect">
              <a:avLst/>
            </a:prstGeom>
            <a:noFill/>
            <a:ln>
              <a:noFill/>
            </a:ln>
          </p:spPr>
          <p:txBody>
            <a:bodyPr wrap="none" lIns="0" tIns="0" rIns="0" bIns="0" anchor="t" anchorCtr="0">
              <a:spAutoFit/>
            </a:bodyPr>
            <a:lstStyle/>
            <a:p>
              <a:pPr algn="l"/>
              <a:r>
                <a:rPr lang="zh-CN" sz="1200" dirty="0">
                  <a:solidFill>
                    <a:srgbClr val="C9D6E2"/>
                  </a:solidFill>
                  <a:latin typeface="Arial"/>
                  <a:ea typeface="Microsoft YaHei"/>
                  <a:cs typeface="Arial"/>
                </a:rPr>
                <a:t>in real time, no middleman.</a:t>
              </a:r>
            </a:p>
          </p:txBody>
        </p:sp>
      </p:grpSp>
      <p:sp>
        <p:nvSpPr>
          <p:cNvPr id="36" name="Line 36"/>
          <p:cNvSpPr/>
          <p:nvPr/>
        </p:nvSpPr>
        <p:spPr>
          <a:xfrm>
            <a:off x="7620000" y="2647950"/>
            <a:ext cx="800100" cy="1"/>
          </a:xfrm>
          <a:prstGeom prst="line">
            <a:avLst/>
          </a:prstGeom>
          <a:noFill/>
          <a:ln w="28575">
            <a:solidFill>
              <a:srgbClr val="F5A623"/>
            </a:solidFill>
            <a:tailEnd type="triangle" w="lg" len="lg"/>
          </a:ln>
        </p:spPr>
      </p:sp>
      <p:grpSp>
        <p:nvGrpSpPr>
          <p:cNvPr id="51" name="Group 51"/>
          <p:cNvGrpSpPr/>
          <p:nvPr/>
        </p:nvGrpSpPr>
        <p:grpSpPr>
          <a:xfrm>
            <a:off x="8534400" y="1809750"/>
            <a:ext cx="3048000" cy="1676400"/>
            <a:chOff x="8534400" y="1809750"/>
            <a:chExt cx="3048000" cy="1676400"/>
          </a:xfrm>
        </p:grpSpPr>
        <p:sp>
          <p:nvSpPr>
            <p:cNvPr id="37" name="Rectangle 37"/>
            <p:cNvSpPr/>
            <p:nvPr/>
          </p:nvSpPr>
          <p:spPr>
            <a:xfrm>
              <a:off x="8534400" y="1809750"/>
              <a:ext cx="3048000" cy="1676400"/>
            </a:xfrm>
            <a:prstGeom prst="roundRect">
              <a:avLst>
                <a:gd name="adj" fmla="val 9091"/>
              </a:avLst>
            </a:prstGeom>
            <a:solidFill>
              <a:srgbClr val="FFFFFF"/>
            </a:solidFill>
            <a:ln w="14288">
              <a:solidFill>
                <a:srgbClr val="D8E0E8"/>
              </a:solidFill>
            </a:ln>
          </p:spPr>
        </p:sp>
        <p:sp>
          <p:nvSpPr>
            <p:cNvPr id="38" name="Rectangle 38"/>
            <p:cNvSpPr/>
            <p:nvPr/>
          </p:nvSpPr>
          <p:spPr>
            <a:xfrm>
              <a:off x="8839200" y="2114550"/>
              <a:ext cx="533400" cy="533400"/>
            </a:xfrm>
            <a:prstGeom prst="roundRect">
              <a:avLst>
                <a:gd name="adj" fmla="val 25000"/>
              </a:avLst>
            </a:prstGeom>
            <a:solidFill>
              <a:srgbClr val="F5A623">
                <a:alpha val="14000"/>
              </a:srgbClr>
            </a:solidFill>
            <a:ln>
              <a:noFill/>
            </a:ln>
          </p:spPr>
        </p:sp>
        <p:grpSp>
          <p:nvGrpSpPr>
            <p:cNvPr id="46" name="Group 46"/>
            <p:cNvGrpSpPr/>
            <p:nvPr/>
          </p:nvGrpSpPr>
          <p:grpSpPr>
            <a:xfrm>
              <a:off x="8999560" y="2274229"/>
              <a:ext cx="206352" cy="218146"/>
              <a:chOff x="8999560" y="2274229"/>
              <a:chExt cx="206352" cy="218146"/>
            </a:xfrm>
          </p:grpSpPr>
          <p:sp>
            <p:nvSpPr>
              <p:cNvPr id="39" name="Freeform 39"/>
              <p:cNvSpPr/>
              <p:nvPr/>
            </p:nvSpPr>
            <p:spPr>
              <a:xfrm>
                <a:off x="8999560" y="2274229"/>
                <a:ext cx="204975" cy="212654"/>
              </a:xfrm>
              <a:custGeom>
                <a:avLst/>
                <a:gdLst/>
                <a:ahLst/>
                <a:cxnLst/>
                <a:rect l="l" t="t" r="r" b="b"/>
                <a:pathLst>
                  <a:path w="204975" h="212654">
                    <a:moveTo>
                      <a:pt x="204975" y="90463"/>
                    </a:moveTo>
                    <a:cubicBezTo>
                      <a:pt x="195940" y="36642"/>
                      <a:pt x="145426" y="0"/>
                      <a:pt x="91460" y="8121"/>
                    </a:cubicBezTo>
                    <a:cubicBezTo>
                      <a:pt x="37493" y="16242"/>
                      <a:pt x="0" y="66127"/>
                      <a:pt x="7205" y="120224"/>
                    </a:cubicBezTo>
                    <a:cubicBezTo>
                      <a:pt x="14410" y="174321"/>
                      <a:pt x="63653" y="212654"/>
                      <a:pt x="117864" y="206367"/>
                    </a:cubicBezTo>
                  </a:path>
                </a:pathLst>
              </a:custGeom>
              <a:noFill/>
              <a:ln w="19050">
                <a:solidFill>
                  <a:srgbClr val="F5A623"/>
                </a:solidFill>
              </a:ln>
            </p:spPr>
          </p:sp>
          <p:sp>
            <p:nvSpPr>
              <p:cNvPr id="40" name="Freeform 40"/>
              <p:cNvSpPr/>
              <p:nvPr/>
            </p:nvSpPr>
            <p:spPr>
              <a:xfrm>
                <a:off x="9012555" y="2347912"/>
                <a:ext cx="186690" cy="9525"/>
              </a:xfrm>
              <a:custGeom>
                <a:avLst/>
                <a:gdLst/>
                <a:ahLst/>
                <a:cxnLst/>
                <a:rect l="l" t="t" r="r" b="b"/>
                <a:pathLst>
                  <a:path w="186690" h="9525">
                    <a:moveTo>
                      <a:pt x="0" y="0"/>
                    </a:moveTo>
                    <a:lnTo>
                      <a:pt x="186690" y="0"/>
                    </a:lnTo>
                  </a:path>
                </a:pathLst>
              </a:custGeom>
              <a:noFill/>
              <a:ln w="19050">
                <a:solidFill>
                  <a:srgbClr val="F5A623"/>
                </a:solidFill>
              </a:ln>
            </p:spPr>
          </p:sp>
          <p:sp>
            <p:nvSpPr>
              <p:cNvPr id="41" name="Freeform 41"/>
              <p:cNvSpPr/>
              <p:nvPr/>
            </p:nvSpPr>
            <p:spPr>
              <a:xfrm>
                <a:off x="9012555" y="2414588"/>
                <a:ext cx="110014" cy="9525"/>
              </a:xfrm>
              <a:custGeom>
                <a:avLst/>
                <a:gdLst/>
                <a:ahLst/>
                <a:cxnLst/>
                <a:rect l="l" t="t" r="r" b="b"/>
                <a:pathLst>
                  <a:path w="110014" h="9525">
                    <a:moveTo>
                      <a:pt x="0" y="0"/>
                    </a:moveTo>
                    <a:lnTo>
                      <a:pt x="110014" y="0"/>
                    </a:lnTo>
                  </a:path>
                </a:pathLst>
              </a:custGeom>
              <a:noFill/>
              <a:ln w="19050">
                <a:solidFill>
                  <a:srgbClr val="F5A623"/>
                </a:solidFill>
              </a:ln>
            </p:spPr>
          </p:sp>
          <p:sp>
            <p:nvSpPr>
              <p:cNvPr id="42" name="Freeform 42"/>
              <p:cNvSpPr/>
              <p:nvPr/>
            </p:nvSpPr>
            <p:spPr>
              <a:xfrm>
                <a:off x="9062149" y="2281238"/>
                <a:ext cx="38194" cy="200025"/>
              </a:xfrm>
              <a:custGeom>
                <a:avLst/>
                <a:gdLst/>
                <a:ahLst/>
                <a:cxnLst/>
                <a:rect l="l" t="t" r="r" b="b"/>
                <a:pathLst>
                  <a:path w="38194" h="200025">
                    <a:moveTo>
                      <a:pt x="38194" y="0"/>
                    </a:moveTo>
                    <a:cubicBezTo>
                      <a:pt x="0" y="61205"/>
                      <a:pt x="0" y="138820"/>
                      <a:pt x="38194" y="200025"/>
                    </a:cubicBezTo>
                  </a:path>
                </a:pathLst>
              </a:custGeom>
              <a:noFill/>
              <a:ln w="19050">
                <a:solidFill>
                  <a:srgbClr val="F5A623"/>
                </a:solidFill>
              </a:ln>
            </p:spPr>
          </p:sp>
          <p:sp>
            <p:nvSpPr>
              <p:cNvPr id="43" name="Freeform 43"/>
              <p:cNvSpPr/>
              <p:nvPr/>
            </p:nvSpPr>
            <p:spPr>
              <a:xfrm>
                <a:off x="9111456" y="2281238"/>
                <a:ext cx="28697" cy="100235"/>
              </a:xfrm>
              <a:custGeom>
                <a:avLst/>
                <a:gdLst/>
                <a:ahLst/>
                <a:cxnLst/>
                <a:rect l="l" t="t" r="r" b="b"/>
                <a:pathLst>
                  <a:path w="28697" h="100235">
                    <a:moveTo>
                      <a:pt x="0" y="0"/>
                    </a:moveTo>
                    <a:cubicBezTo>
                      <a:pt x="18769" y="30060"/>
                      <a:pt x="28697" y="64796"/>
                      <a:pt x="28648" y="100235"/>
                    </a:cubicBezTo>
                  </a:path>
                </a:pathLst>
              </a:custGeom>
              <a:noFill/>
              <a:ln w="19050">
                <a:solidFill>
                  <a:srgbClr val="F5A623"/>
                </a:solidFill>
              </a:ln>
            </p:spPr>
          </p:sp>
          <p:sp>
            <p:nvSpPr>
              <p:cNvPr id="44" name="Freeform 44"/>
              <p:cNvSpPr/>
              <p:nvPr/>
            </p:nvSpPr>
            <p:spPr>
              <a:xfrm>
                <a:off x="9161462" y="2414588"/>
                <a:ext cx="44450" cy="66675"/>
              </a:xfrm>
              <a:custGeom>
                <a:avLst/>
                <a:gdLst/>
                <a:ahLst/>
                <a:cxnLst/>
                <a:rect l="l" t="t" r="r" b="b"/>
                <a:pathLst>
                  <a:path w="44450" h="66675">
                    <a:moveTo>
                      <a:pt x="44450" y="0"/>
                    </a:moveTo>
                    <a:lnTo>
                      <a:pt x="16669" y="0"/>
                    </a:lnTo>
                    <a:cubicBezTo>
                      <a:pt x="7463" y="0"/>
                      <a:pt x="0" y="7463"/>
                      <a:pt x="0" y="16669"/>
                    </a:cubicBezTo>
                    <a:cubicBezTo>
                      <a:pt x="0" y="25875"/>
                      <a:pt x="7463" y="33338"/>
                      <a:pt x="16669" y="33338"/>
                    </a:cubicBezTo>
                    <a:lnTo>
                      <a:pt x="27781" y="33338"/>
                    </a:lnTo>
                    <a:cubicBezTo>
                      <a:pt x="36987" y="33338"/>
                      <a:pt x="44450" y="40800"/>
                      <a:pt x="44450" y="50006"/>
                    </a:cubicBezTo>
                    <a:cubicBezTo>
                      <a:pt x="44450" y="59212"/>
                      <a:pt x="36987" y="66675"/>
                      <a:pt x="27781" y="66675"/>
                    </a:cubicBezTo>
                    <a:lnTo>
                      <a:pt x="0" y="66675"/>
                    </a:lnTo>
                  </a:path>
                </a:pathLst>
              </a:custGeom>
              <a:noFill/>
              <a:ln w="19050">
                <a:solidFill>
                  <a:srgbClr val="F5A623"/>
                </a:solidFill>
              </a:ln>
            </p:spPr>
          </p:sp>
          <p:sp>
            <p:nvSpPr>
              <p:cNvPr id="45" name="Freeform 45"/>
              <p:cNvSpPr/>
              <p:nvPr/>
            </p:nvSpPr>
            <p:spPr>
              <a:xfrm>
                <a:off x="9183688" y="2403475"/>
                <a:ext cx="9525" cy="88900"/>
              </a:xfrm>
              <a:custGeom>
                <a:avLst/>
                <a:gdLst/>
                <a:ahLst/>
                <a:cxnLst/>
                <a:rect l="l" t="t" r="r" b="b"/>
                <a:pathLst>
                  <a:path w="9525" h="88900">
                    <a:moveTo>
                      <a:pt x="0" y="77787"/>
                    </a:moveTo>
                    <a:lnTo>
                      <a:pt x="0" y="88900"/>
                    </a:lnTo>
                    <a:moveTo>
                      <a:pt x="0" y="0"/>
                    </a:moveTo>
                    <a:lnTo>
                      <a:pt x="0" y="11112"/>
                    </a:lnTo>
                  </a:path>
                </a:pathLst>
              </a:custGeom>
              <a:noFill/>
              <a:ln w="19050">
                <a:solidFill>
                  <a:srgbClr val="F5A623"/>
                </a:solidFill>
              </a:ln>
            </p:spPr>
          </p:sp>
        </p:grpSp>
        <p:sp>
          <p:nvSpPr>
            <p:cNvPr id="47" name="TextBox 47"/>
            <p:cNvSpPr txBox="1"/>
            <p:nvPr/>
          </p:nvSpPr>
          <p:spPr>
            <a:xfrm>
              <a:off x="9512618" y="2180749"/>
              <a:ext cx="537400" cy="198120"/>
            </a:xfrm>
            <a:prstGeom prst="rect">
              <a:avLst/>
            </a:prstGeom>
            <a:noFill/>
            <a:ln>
              <a:noFill/>
            </a:ln>
          </p:spPr>
          <p:txBody>
            <a:bodyPr wrap="none" lIns="0" tIns="0" rIns="0" bIns="0" anchor="t" anchorCtr="0">
              <a:spAutoFit/>
            </a:bodyPr>
            <a:lstStyle/>
            <a:p>
              <a:pPr algn="l"/>
              <a:r>
                <a:rPr lang="zh-CN" sz="975" dirty="0">
                  <a:solidFill>
                    <a:srgbClr val="F5A623"/>
                  </a:solidFill>
                  <a:latin typeface="Arial"/>
                  <a:ea typeface="Microsoft YaHei"/>
                  <a:cs typeface="Arial"/>
                </a:rPr>
                <a:t>STEP 03</a:t>
              </a:r>
            </a:p>
          </p:txBody>
        </p:sp>
        <p:sp>
          <p:nvSpPr>
            <p:cNvPr id="48" name="TextBox 48"/>
            <p:cNvSpPr txBox="1"/>
            <p:nvPr/>
          </p:nvSpPr>
          <p:spPr>
            <a:xfrm>
              <a:off x="9505950" y="2390775"/>
              <a:ext cx="2004846" cy="304800"/>
            </a:xfrm>
            <a:prstGeom prst="rect">
              <a:avLst/>
            </a:prstGeom>
            <a:noFill/>
            <a:ln>
              <a:noFill/>
            </a:ln>
          </p:spPr>
          <p:txBody>
            <a:bodyPr wrap="none" lIns="0" tIns="0" rIns="0" bIns="0" anchor="t" anchorCtr="0">
              <a:spAutoFit/>
            </a:bodyPr>
            <a:lstStyle/>
            <a:p>
              <a:pPr algn="l"/>
              <a:r>
                <a:rPr lang="zh-CN" sz="1500" b="1" dirty="0">
                  <a:solidFill>
                    <a:srgbClr val="1A2733"/>
                  </a:solidFill>
                  <a:latin typeface="Arial"/>
                  <a:ea typeface="Microsoft YaHei"/>
                  <a:cs typeface="Arial"/>
                </a:rPr>
                <a:t>European partner</a:t>
              </a:r>
            </a:p>
          </p:txBody>
        </p:sp>
        <p:sp>
          <p:nvSpPr>
            <p:cNvPr id="49" name="TextBox 49"/>
            <p:cNvSpPr txBox="1"/>
            <p:nvPr/>
          </p:nvSpPr>
          <p:spPr>
            <a:xfrm>
              <a:off x="8823960" y="2937510"/>
              <a:ext cx="2116074" cy="243840"/>
            </a:xfrm>
            <a:prstGeom prst="rect">
              <a:avLst/>
            </a:prstGeom>
            <a:noFill/>
            <a:ln>
              <a:noFill/>
            </a:ln>
          </p:spPr>
          <p:txBody>
            <a:bodyPr wrap="none" lIns="0" tIns="0" rIns="0" bIns="0" anchor="t" anchorCtr="0">
              <a:spAutoFit/>
            </a:bodyPr>
            <a:lstStyle/>
            <a:p>
              <a:pPr algn="l"/>
              <a:r>
                <a:rPr lang="zh-CN" sz="1200" dirty="0">
                  <a:solidFill>
                    <a:srgbClr val="5A6B7B"/>
                  </a:solidFill>
                  <a:latin typeface="Arial"/>
                  <a:ea typeface="Microsoft YaHei"/>
                  <a:cs typeface="Arial"/>
                </a:rPr>
                <a:t>Direct negotiation, with</a:t>
              </a:r>
            </a:p>
          </p:txBody>
        </p:sp>
        <p:sp>
          <p:nvSpPr>
            <p:cNvPr id="50" name="TextBox 50"/>
            <p:cNvSpPr txBox="1"/>
            <p:nvPr/>
          </p:nvSpPr>
          <p:spPr>
            <a:xfrm>
              <a:off x="8823960" y="3166110"/>
              <a:ext cx="1783080" cy="243840"/>
            </a:xfrm>
            <a:prstGeom prst="rect">
              <a:avLst/>
            </a:prstGeom>
            <a:noFill/>
            <a:ln>
              <a:noFill/>
            </a:ln>
          </p:spPr>
          <p:txBody>
            <a:bodyPr wrap="none" lIns="0" tIns="0" rIns="0" bIns="0" anchor="t" anchorCtr="0">
              <a:spAutoFit/>
            </a:bodyPr>
            <a:lstStyle/>
            <a:p>
              <a:pPr algn="l"/>
              <a:r>
                <a:rPr lang="zh-CN" sz="1200" dirty="0">
                  <a:solidFill>
                    <a:srgbClr val="5A6B7B"/>
                  </a:solidFill>
                  <a:latin typeface="Arial"/>
                  <a:ea typeface="Microsoft YaHei"/>
                  <a:cs typeface="Arial"/>
                </a:rPr>
                <a:t>no language barrier.</a:t>
              </a:r>
            </a:p>
          </p:txBody>
        </p:sp>
      </p:grpSp>
      <p:grpSp>
        <p:nvGrpSpPr>
          <p:cNvPr id="58" name="Group 58"/>
          <p:cNvGrpSpPr/>
          <p:nvPr/>
        </p:nvGrpSpPr>
        <p:grpSpPr>
          <a:xfrm>
            <a:off x="609600" y="3848100"/>
            <a:ext cx="10972800" cy="2133600"/>
            <a:chOff x="609600" y="3848100"/>
            <a:chExt cx="10972800" cy="2133600"/>
          </a:xfrm>
        </p:grpSpPr>
        <p:pic>
          <p:nvPicPr>
            <p:cNvPr id="52" name="Image 52"/>
            <p:cNvPicPr>
              <a:picLocks noChangeAspect="1"/>
            </p:cNvPicPr>
            <p:nvPr/>
          </p:nvPicPr>
          <p:blipFill>
            <a:blip r:embed="rId2"/>
            <a:srcRect l="0" t="37546" r="0" b="37546"/>
            <a:stretch>
              <a:fillRect/>
            </a:stretch>
          </p:blipFill>
          <p:spPr>
            <a:xfrm>
              <a:off x="609600" y="3848100"/>
              <a:ext cx="10972800" cy="2133600"/>
            </a:xfrm>
            <a:prstGeom prst="roundRect">
              <a:avLst>
                <a:gd name="adj" fmla="val 7142"/>
              </a:avLst>
            </a:prstGeom>
          </p:spPr>
        </p:pic>
        <p:sp>
          <p:nvSpPr>
            <p:cNvPr id="53" name="Rectangle 53"/>
            <p:cNvSpPr/>
            <p:nvPr/>
          </p:nvSpPr>
          <p:spPr>
            <a:xfrm>
              <a:off x="609600" y="3848100"/>
              <a:ext cx="10972800" cy="2133600"/>
            </a:xfrm>
            <a:prstGeom prst="roundRect">
              <a:avLst>
                <a:gd name="adj" fmla="val 7143"/>
              </a:avLst>
            </a:prstGeom>
            <a:gradFill>
              <a:gsLst>
                <a:gs pos="0">
                  <a:srgbClr val="062742">
                    <a:alpha val="92000"/>
                  </a:srgbClr>
                </a:gs>
                <a:gs pos="55000">
                  <a:srgbClr val="062742">
                    <a:alpha val="55000"/>
                  </a:srgbClr>
                </a:gs>
                <a:gs pos="100000">
                  <a:srgbClr val="062742">
                    <a:alpha val="10000"/>
                  </a:srgbClr>
                </a:gs>
              </a:gsLst>
              <a:lin ang="0" scaled="1"/>
            </a:gradFill>
            <a:ln>
              <a:noFill/>
            </a:ln>
          </p:spPr>
        </p:sp>
        <p:sp>
          <p:nvSpPr>
            <p:cNvPr id="54" name="TextBox 54"/>
            <p:cNvSpPr txBox="1"/>
            <p:nvPr/>
          </p:nvSpPr>
          <p:spPr>
            <a:xfrm>
              <a:off x="976312" y="4374356"/>
              <a:ext cx="784384" cy="228600"/>
            </a:xfrm>
            <a:prstGeom prst="rect">
              <a:avLst/>
            </a:prstGeom>
            <a:noFill/>
            <a:ln>
              <a:noFill/>
            </a:ln>
          </p:spPr>
          <p:txBody>
            <a:bodyPr wrap="none" lIns="0" tIns="0" rIns="0" bIns="0" anchor="t" anchorCtr="0">
              <a:spAutoFit/>
            </a:bodyPr>
            <a:lstStyle/>
            <a:p>
              <a:pPr algn="l"/>
              <a:r>
                <a:rPr lang="zh-CN" sz="1125" dirty="0">
                  <a:solidFill>
                    <a:srgbClr val="F5A623"/>
                  </a:solidFill>
                  <a:latin typeface="Arial"/>
                  <a:ea typeface="Microsoft YaHei"/>
                  <a:cs typeface="Arial"/>
                </a:rPr>
                <a:t>TAKEAWAY</a:t>
              </a:r>
            </a:p>
          </p:txBody>
        </p:sp>
        <p:sp>
          <p:nvSpPr>
            <p:cNvPr id="55" name="Rectangle 55"/>
            <p:cNvSpPr/>
            <p:nvPr/>
          </p:nvSpPr>
          <p:spPr>
            <a:xfrm>
              <a:off x="990600" y="4648200"/>
              <a:ext cx="457200" cy="28575"/>
            </a:xfrm>
            <a:prstGeom prst="roundRect">
              <a:avLst>
                <a:gd name="adj" fmla="val 50000"/>
              </a:avLst>
            </a:prstGeom>
            <a:solidFill>
              <a:srgbClr val="F5A623"/>
            </a:solidFill>
            <a:ln>
              <a:noFill/>
            </a:ln>
          </p:spPr>
        </p:sp>
        <p:sp>
          <p:nvSpPr>
            <p:cNvPr id="56" name="TextBox 56"/>
            <p:cNvSpPr txBox="1"/>
            <p:nvPr/>
          </p:nvSpPr>
          <p:spPr>
            <a:xfrm>
              <a:off x="967740" y="4987290"/>
              <a:ext cx="4034419" cy="365760"/>
            </a:xfrm>
            <a:prstGeom prst="rect">
              <a:avLst/>
            </a:prstGeom>
            <a:noFill/>
            <a:ln>
              <a:noFill/>
            </a:ln>
          </p:spPr>
          <p:txBody>
            <a:bodyPr wrap="none" lIns="0" tIns="0" rIns="0" bIns="0" anchor="t" anchorCtr="0">
              <a:spAutoFit/>
            </a:bodyPr>
            <a:lstStyle/>
            <a:p>
              <a:pPr algn="l"/>
              <a:r>
                <a:rPr lang="zh-CN" sz="1800" b="1" dirty="0">
                  <a:solidFill>
                    <a:srgbClr val="FFFFFF"/>
                  </a:solidFill>
                  <a:latin typeface="Georgia"/>
                  <a:ea typeface="Microsoft YaHei"/>
                  <a:cs typeface="Georgia"/>
                </a:rPr>
                <a:t>AI puts small enterprises on a</a:t>
              </a:r>
            </a:p>
          </p:txBody>
        </p:sp>
        <p:sp>
          <p:nvSpPr>
            <p:cNvPr id="57" name="TextBox 57"/>
            <p:cNvSpPr txBox="1"/>
            <p:nvPr/>
          </p:nvSpPr>
          <p:spPr>
            <a:xfrm>
              <a:off x="967740" y="5311140"/>
              <a:ext cx="3813591" cy="365760"/>
            </a:xfrm>
            <a:prstGeom prst="rect">
              <a:avLst/>
            </a:prstGeom>
            <a:noFill/>
            <a:ln>
              <a:noFill/>
            </a:ln>
          </p:spPr>
          <p:txBody>
            <a:bodyPr wrap="none" lIns="0" tIns="0" rIns="0" bIns="0" anchor="t" anchorCtr="0">
              <a:spAutoFit/>
            </a:bodyPr>
            <a:lstStyle/>
            <a:p>
              <a:pPr algn="l"/>
              <a:r>
                <a:rPr lang="zh-CN" sz="1800" b="1" dirty="0">
                  <a:solidFill>
                    <a:srgbClr val="FFFFFF"/>
                  </a:solidFill>
                  <a:latin typeface="Georgia"/>
                  <a:ea typeface="Microsoft YaHei"/>
                  <a:cs typeface="Georgia"/>
                </a:rPr>
                <a:t>truly balanced global stage.</a:t>
              </a:r>
            </a:p>
          </p:txBody>
        </p:sp>
      </p:grpSp>
      <p:grpSp>
        <p:nvGrpSpPr>
          <p:cNvPr id="61" name="Group 61"/>
          <p:cNvGrpSpPr/>
          <p:nvPr/>
        </p:nvGrpSpPr>
        <p:grpSpPr>
          <a:xfrm>
            <a:off x="598170" y="6475095"/>
            <a:ext cx="10995659" cy="182880"/>
            <a:chOff x="598170" y="6475095"/>
            <a:chExt cx="10995659" cy="182880"/>
          </a:xfrm>
        </p:grpSpPr>
        <p:sp>
          <p:nvSpPr>
            <p:cNvPr id="59" name="TextBox 59"/>
            <p:cNvSpPr txBox="1"/>
            <p:nvPr/>
          </p:nvSpPr>
          <p:spPr>
            <a:xfrm>
              <a:off x="598170" y="6475095"/>
              <a:ext cx="1284732" cy="182880"/>
            </a:xfrm>
            <a:prstGeom prst="rect">
              <a:avLst/>
            </a:prstGeom>
            <a:noFill/>
            <a:ln>
              <a:noFill/>
            </a:ln>
          </p:spPr>
          <p:txBody>
            <a:bodyPr wrap="none" lIns="0" tIns="0" rIns="0" bIns="0" anchor="t" anchorCtr="0">
              <a:spAutoFit/>
            </a:bodyPr>
            <a:lstStyle/>
            <a:p>
              <a:pPr algn="l"/>
              <a:r>
                <a:rPr lang="zh-CN" sz="900" dirty="0">
                  <a:solidFill>
                    <a:srgbClr val="8A99A8"/>
                  </a:solidFill>
                  <a:latin typeface="Arial"/>
                  <a:ea typeface="Microsoft YaHei"/>
                  <a:cs typeface="Arial"/>
                </a:rPr>
                <a:t>AI · Digital Silk Road</a:t>
              </a:r>
            </a:p>
          </p:txBody>
        </p:sp>
        <p:sp>
          <p:nvSpPr>
            <p:cNvPr id="60" name="TextBox 60"/>
            <p:cNvSpPr txBox="1"/>
            <p:nvPr/>
          </p:nvSpPr>
          <p:spPr>
            <a:xfrm>
              <a:off x="11426380" y="6475095"/>
              <a:ext cx="167449" cy="182880"/>
            </a:xfrm>
            <a:prstGeom prst="rect">
              <a:avLst/>
            </a:prstGeom>
            <a:noFill/>
            <a:ln>
              <a:noFill/>
            </a:ln>
          </p:spPr>
          <p:txBody>
            <a:bodyPr wrap="none" lIns="0" tIns="0" rIns="0" bIns="0" anchor="t" anchorCtr="0">
              <a:spAutoFit/>
            </a:bodyPr>
            <a:lstStyle/>
            <a:p>
              <a:pPr algn="r"/>
              <a:r>
                <a:rPr lang="zh-CN" sz="900" dirty="0">
                  <a:solidFill>
                    <a:srgbClr val="8A99A8"/>
                  </a:solidFill>
                  <a:latin typeface="Arial"/>
                  <a:ea typeface="Microsoft YaHei"/>
                  <a:cs typeface="Arial"/>
                </a:rPr>
                <a:t>03</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400"/>
                                        <p:tgtEl>
                                          <p:spTgt spid="20"/>
                                        </p:tgtEl>
                                      </p:cBhvr>
                                    </p:animEffect>
                                  </p:childTnLst>
                                </p:cTn>
                              </p:par>
                            </p:childTnLst>
                          </p:cTn>
                        </p:par>
                        <p:par>
                          <p:cTn id="8" fill="hold">
                            <p:stCondLst>
                              <p:cond delay="900"/>
                            </p:stCondLst>
                            <p:childTnLst>
                              <p:par>
                                <p:cTn id="9" presetID="14" presetClass="entr" presetSubtype="1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randombar(horizontal)">
                                      <p:cBhvr>
                                        <p:cTn id="11" dur="400"/>
                                        <p:tgtEl>
                                          <p:spTgt spid="35"/>
                                        </p:tgtEl>
                                      </p:cBhvr>
                                    </p:animEffect>
                                  </p:childTnLst>
                                </p:cTn>
                              </p:par>
                            </p:childTnLst>
                          </p:cTn>
                        </p:par>
                        <p:par>
                          <p:cTn id="12" fill="hold">
                            <p:stCondLst>
                              <p:cond delay="1800"/>
                            </p:stCondLst>
                            <p:childTnLst>
                              <p:par>
                                <p:cTn id="13" presetID="4" presetClass="entr" presetSubtype="0" fill="hold"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box(in)">
                                      <p:cBhvr>
                                        <p:cTn id="15" dur="400"/>
                                        <p:tgtEl>
                                          <p:spTgt spid="51"/>
                                        </p:tgtEl>
                                      </p:cBhvr>
                                    </p:animEffect>
                                  </p:childTnLst>
                                </p:cTn>
                              </p:par>
                            </p:childTnLst>
                          </p:cTn>
                        </p:par>
                        <p:par>
                          <p:cTn id="16" fill="hold">
                            <p:stCondLst>
                              <p:cond delay="2700"/>
                            </p:stCondLst>
                            <p:childTnLst>
                              <p:par>
                                <p:cTn id="17" presetID="16" presetClass="entr" presetSubtype="21"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barn(inVertical)">
                                      <p:cBhvr>
                                        <p:cTn id="19" dur="4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5" grpId="0"/>
      <p:bldP spid="51" grpId="0"/>
      <p:bldP spid="5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62742"/>
            </a:solidFill>
            <a:ln>
              <a:noFill/>
            </a:ln>
          </p:spPr>
        </p:sp>
        <p:pic>
          <p:nvPicPr>
            <p:cNvPr id="3" name="Image 3"/>
            <p:cNvPicPr>
              <a:picLocks noChangeAspect="1"/>
            </p:cNvPicPr>
            <p:nvPr/>
          </p:nvPicPr>
          <p:blipFill>
            <a:blip r:embed="rId2"/>
            <a:srcRect l="0" t="11683" r="0" b="11683"/>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4182B">
                    <a:alpha val="55000"/>
                  </a:srgbClr>
                </a:gs>
                <a:gs pos="60000">
                  <a:srgbClr val="04182B">
                    <a:alpha val="5000"/>
                  </a:srgbClr>
                </a:gs>
              </a:gsLst>
              <a:lin ang="0" scaled="1"/>
            </a:gradFill>
            <a:ln>
              <a:noFill/>
            </a:ln>
          </p:spPr>
        </p:sp>
        <p:sp>
          <p:nvSpPr>
            <p:cNvPr id="5" name="Rectangle 5"/>
            <p:cNvSpPr/>
            <p:nvPr/>
          </p:nvSpPr>
          <p:spPr>
            <a:xfrm>
              <a:off x="0" y="0"/>
              <a:ext cx="12192000" cy="6858000"/>
            </a:xfrm>
            <a:prstGeom prst="rect">
              <a:avLst/>
            </a:prstGeom>
            <a:gradFill>
              <a:gsLst>
                <a:gs pos="0">
                  <a:srgbClr val="04182B">
                    <a:alpha val="10000"/>
                  </a:srgbClr>
                </a:gs>
                <a:gs pos="55000">
                  <a:srgbClr val="04182B">
                    <a:alpha val="30000"/>
                  </a:srgbClr>
                </a:gs>
                <a:gs pos="100000">
                  <a:srgbClr val="04182B">
                    <a:alpha val="90000"/>
                  </a:srgbClr>
                </a:gs>
              </a:gsLst>
              <a:lin ang="5400000" scaled="1"/>
            </a:gradFill>
            <a:ln>
              <a:noFill/>
            </a:ln>
          </p:spPr>
        </p:sp>
      </p:grpSp>
      <p:grpSp>
        <p:nvGrpSpPr>
          <p:cNvPr id="14" name="Group 14"/>
          <p:cNvGrpSpPr/>
          <p:nvPr/>
        </p:nvGrpSpPr>
        <p:grpSpPr>
          <a:xfrm>
            <a:off x="9182100" y="609600"/>
            <a:ext cx="2400300" cy="495300"/>
            <a:chOff x="9182100" y="609600"/>
            <a:chExt cx="2400300" cy="495300"/>
          </a:xfrm>
        </p:grpSpPr>
        <p:sp>
          <p:nvSpPr>
            <p:cNvPr id="7" name="Rectangle 7"/>
            <p:cNvSpPr/>
            <p:nvPr/>
          </p:nvSpPr>
          <p:spPr>
            <a:xfrm>
              <a:off x="9182100" y="609600"/>
              <a:ext cx="2400300" cy="495300"/>
            </a:xfrm>
            <a:prstGeom prst="roundRect">
              <a:avLst>
                <a:gd name="adj" fmla="val 50000"/>
              </a:avLst>
            </a:prstGeom>
            <a:solidFill>
              <a:srgbClr val="062742">
                <a:alpha val="55000"/>
              </a:srgbClr>
            </a:solidFill>
            <a:ln>
              <a:noFill/>
            </a:ln>
          </p:spPr>
        </p:sp>
        <p:grpSp>
          <p:nvGrpSpPr>
            <p:cNvPr id="12" name="Group 12"/>
            <p:cNvGrpSpPr/>
            <p:nvPr/>
          </p:nvGrpSpPr>
          <p:grpSpPr>
            <a:xfrm>
              <a:off x="9446419" y="762000"/>
              <a:ext cx="128072" cy="190500"/>
              <a:chOff x="9446419" y="762000"/>
              <a:chExt cx="128072" cy="190500"/>
            </a:xfrm>
          </p:grpSpPr>
          <p:sp>
            <p:nvSpPr>
              <p:cNvPr id="8" name="Freeform 8"/>
              <p:cNvSpPr/>
              <p:nvPr/>
            </p:nvSpPr>
            <p:spPr>
              <a:xfrm>
                <a:off x="9458325" y="790575"/>
                <a:ext cx="76200" cy="76200"/>
              </a:xfrm>
              <a:custGeom>
                <a:avLst/>
                <a:gdLst/>
                <a:ahLst/>
                <a:cxnLst/>
                <a:rect l="l" t="t" r="r" b="b"/>
                <a:pathLst>
                  <a:path w="76200" h="76200">
                    <a:moveTo>
                      <a:pt x="0" y="38100"/>
                    </a:moveTo>
                    <a:cubicBezTo>
                      <a:pt x="0" y="59142"/>
                      <a:pt x="17058" y="76200"/>
                      <a:pt x="38100" y="76200"/>
                    </a:cubicBezTo>
                    <a:cubicBezTo>
                      <a:pt x="59142" y="76200"/>
                      <a:pt x="76200" y="59142"/>
                      <a:pt x="76200" y="38100"/>
                    </a:cubicBezTo>
                    <a:cubicBezTo>
                      <a:pt x="76200" y="17058"/>
                      <a:pt x="59142" y="0"/>
                      <a:pt x="38100" y="0"/>
                    </a:cubicBezTo>
                    <a:cubicBezTo>
                      <a:pt x="17058" y="0"/>
                      <a:pt x="0" y="17058"/>
                      <a:pt x="0" y="38100"/>
                    </a:cubicBezTo>
                  </a:path>
                </a:pathLst>
              </a:custGeom>
              <a:noFill/>
              <a:ln w="19050">
                <a:solidFill>
                  <a:srgbClr val="F5A623"/>
                </a:solidFill>
              </a:ln>
            </p:spPr>
          </p:sp>
          <p:sp>
            <p:nvSpPr>
              <p:cNvPr id="9" name="Freeform 9"/>
              <p:cNvSpPr/>
              <p:nvPr/>
            </p:nvSpPr>
            <p:spPr>
              <a:xfrm>
                <a:off x="9446419" y="762000"/>
                <a:ext cx="128072" cy="147824"/>
              </a:xfrm>
              <a:custGeom>
                <a:avLst/>
                <a:gdLst/>
                <a:ahLst/>
                <a:cxnLst/>
                <a:rect l="l" t="t" r="r" b="b"/>
                <a:pathLst>
                  <a:path w="128072" h="147824">
                    <a:moveTo>
                      <a:pt x="0" y="123825"/>
                    </a:moveTo>
                    <a:cubicBezTo>
                      <a:pt x="21926" y="142870"/>
                      <a:pt x="52758" y="147824"/>
                      <a:pt x="79547" y="136608"/>
                    </a:cubicBezTo>
                    <a:cubicBezTo>
                      <a:pt x="106335" y="125392"/>
                      <a:pt x="124440" y="99948"/>
                      <a:pt x="126256" y="70963"/>
                    </a:cubicBezTo>
                    <a:cubicBezTo>
                      <a:pt x="128072" y="41978"/>
                      <a:pt x="113285" y="14472"/>
                      <a:pt x="88106" y="0"/>
                    </a:cubicBezTo>
                  </a:path>
                </a:pathLst>
              </a:custGeom>
              <a:noFill/>
              <a:ln w="19050">
                <a:solidFill>
                  <a:srgbClr val="F5A623"/>
                </a:solidFill>
              </a:ln>
            </p:spPr>
          </p:sp>
          <p:sp>
            <p:nvSpPr>
              <p:cNvPr id="10" name="Freeform 10"/>
              <p:cNvSpPr/>
              <p:nvPr/>
            </p:nvSpPr>
            <p:spPr>
              <a:xfrm>
                <a:off x="9496425" y="904875"/>
                <a:ext cx="9525" cy="38100"/>
              </a:xfrm>
              <a:custGeom>
                <a:avLst/>
                <a:gdLst/>
                <a:ahLst/>
                <a:cxnLst/>
                <a:rect l="l" t="t" r="r" b="b"/>
                <a:pathLst>
                  <a:path w="9525" h="38100">
                    <a:moveTo>
                      <a:pt x="0" y="0"/>
                    </a:moveTo>
                    <a:lnTo>
                      <a:pt x="0" y="38100"/>
                    </a:lnTo>
                  </a:path>
                </a:pathLst>
              </a:custGeom>
              <a:noFill/>
              <a:ln w="19050">
                <a:solidFill>
                  <a:srgbClr val="F5A623"/>
                </a:solidFill>
              </a:ln>
            </p:spPr>
          </p:sp>
          <p:sp>
            <p:nvSpPr>
              <p:cNvPr id="11" name="Freeform 11"/>
              <p:cNvSpPr/>
              <p:nvPr/>
            </p:nvSpPr>
            <p:spPr>
              <a:xfrm>
                <a:off x="9458325" y="942975"/>
                <a:ext cx="76200" cy="9525"/>
              </a:xfrm>
              <a:custGeom>
                <a:avLst/>
                <a:gdLst/>
                <a:ahLst/>
                <a:cxnLst/>
                <a:rect l="l" t="t" r="r" b="b"/>
                <a:pathLst>
                  <a:path w="76200" h="9525">
                    <a:moveTo>
                      <a:pt x="0" y="0"/>
                    </a:moveTo>
                    <a:lnTo>
                      <a:pt x="76200" y="0"/>
                    </a:lnTo>
                  </a:path>
                </a:pathLst>
              </a:custGeom>
              <a:noFill/>
              <a:ln w="19050">
                <a:solidFill>
                  <a:srgbClr val="F5A623"/>
                </a:solidFill>
              </a:ln>
            </p:spPr>
          </p:sp>
        </p:grpSp>
        <p:sp>
          <p:nvSpPr>
            <p:cNvPr id="13" name="TextBox 13"/>
            <p:cNvSpPr txBox="1"/>
            <p:nvPr/>
          </p:nvSpPr>
          <p:spPr>
            <a:xfrm>
              <a:off x="9721215" y="810578"/>
              <a:ext cx="1567863" cy="213360"/>
            </a:xfrm>
            <a:prstGeom prst="rect">
              <a:avLst/>
            </a:prstGeom>
            <a:noFill/>
            <a:ln>
              <a:noFill/>
            </a:ln>
          </p:spPr>
          <p:txBody>
            <a:bodyPr wrap="none" lIns="0" tIns="0" rIns="0" bIns="0" anchor="t" anchorCtr="0">
              <a:spAutoFit/>
            </a:bodyPr>
            <a:lstStyle/>
            <a:p>
              <a:pPr algn="l"/>
              <a:r>
                <a:rPr lang="zh-CN" sz="1050" dirty="0">
                  <a:solidFill>
                    <a:srgbClr val="FFFFFF"/>
                  </a:solidFill>
                  <a:latin typeface="Arial"/>
                  <a:ea typeface="Microsoft YaHei"/>
                  <a:cs typeface="Arial"/>
                </a:rPr>
                <a:t>GLOBAL MARKETPLACE</a:t>
              </a:r>
            </a:p>
          </p:txBody>
        </p:sp>
      </p:grpSp>
      <p:grpSp>
        <p:nvGrpSpPr>
          <p:cNvPr id="21" name="Group 21"/>
          <p:cNvGrpSpPr/>
          <p:nvPr/>
        </p:nvGrpSpPr>
        <p:grpSpPr>
          <a:xfrm>
            <a:off x="720090" y="4031456"/>
            <a:ext cx="6605016" cy="2193132"/>
            <a:chOff x="720090" y="4031456"/>
            <a:chExt cx="6605016" cy="2193132"/>
          </a:xfrm>
        </p:grpSpPr>
        <p:sp>
          <p:nvSpPr>
            <p:cNvPr id="15" name="Rectangle 15"/>
            <p:cNvSpPr/>
            <p:nvPr/>
          </p:nvSpPr>
          <p:spPr>
            <a:xfrm>
              <a:off x="762000" y="4038600"/>
              <a:ext cx="419100" cy="38100"/>
            </a:xfrm>
            <a:prstGeom prst="roundRect">
              <a:avLst>
                <a:gd name="adj" fmla="val 50000"/>
              </a:avLst>
            </a:prstGeom>
            <a:solidFill>
              <a:srgbClr val="00A896"/>
            </a:solidFill>
            <a:ln>
              <a:noFill/>
            </a:ln>
          </p:spPr>
        </p:sp>
        <p:sp>
          <p:nvSpPr>
            <p:cNvPr id="16" name="TextBox 16"/>
            <p:cNvSpPr txBox="1"/>
            <p:nvPr/>
          </p:nvSpPr>
          <p:spPr>
            <a:xfrm>
              <a:off x="1281112" y="4031456"/>
              <a:ext cx="1646992" cy="228600"/>
            </a:xfrm>
            <a:prstGeom prst="rect">
              <a:avLst/>
            </a:prstGeom>
            <a:noFill/>
            <a:ln>
              <a:noFill/>
            </a:ln>
          </p:spPr>
          <p:txBody>
            <a:bodyPr wrap="none" lIns="0" tIns="0" rIns="0" bIns="0" anchor="t" anchorCtr="0">
              <a:spAutoFit/>
            </a:bodyPr>
            <a:lstStyle/>
            <a:p>
              <a:pPr algn="l"/>
              <a:r>
                <a:rPr lang="zh-CN" sz="1125" dirty="0">
                  <a:solidFill>
                    <a:srgbClr val="F5A623"/>
                  </a:solidFill>
                  <a:latin typeface="Arial"/>
                  <a:ea typeface="Microsoft YaHei"/>
                  <a:cs typeface="Arial"/>
                </a:rPr>
                <a:t>CULTURE, CONNECTED</a:t>
              </a:r>
            </a:p>
          </p:txBody>
        </p:sp>
        <p:sp>
          <p:nvSpPr>
            <p:cNvPr id="17" name="TextBox 17"/>
            <p:cNvSpPr txBox="1"/>
            <p:nvPr/>
          </p:nvSpPr>
          <p:spPr>
            <a:xfrm>
              <a:off x="720090" y="4520565"/>
              <a:ext cx="5675819" cy="670560"/>
            </a:xfrm>
            <a:prstGeom prst="rect">
              <a:avLst/>
            </a:prstGeom>
            <a:noFill/>
            <a:ln>
              <a:noFill/>
            </a:ln>
          </p:spPr>
          <p:txBody>
            <a:bodyPr wrap="none" lIns="0" tIns="0" rIns="0" bIns="0" anchor="t" anchorCtr="0">
              <a:spAutoFit/>
            </a:bodyPr>
            <a:lstStyle/>
            <a:p>
              <a:pPr algn="l"/>
              <a:r>
                <a:rPr lang="zh-CN" sz="3300" b="1" dirty="0">
                  <a:solidFill>
                    <a:srgbClr val="FFFFFF"/>
                  </a:solidFill>
                  <a:latin typeface="Georgia"/>
                  <a:ea typeface="Microsoft YaHei"/>
                  <a:cs typeface="Georgia"/>
                </a:rPr>
                <a:t>From Local Heritage to</a:t>
              </a:r>
            </a:p>
          </p:txBody>
        </p:sp>
        <p:sp>
          <p:nvSpPr>
            <p:cNvPr id="18" name="TextBox 18"/>
            <p:cNvSpPr txBox="1"/>
            <p:nvPr/>
          </p:nvSpPr>
          <p:spPr>
            <a:xfrm>
              <a:off x="720090" y="5053965"/>
              <a:ext cx="5245665" cy="670560"/>
            </a:xfrm>
            <a:prstGeom prst="rect">
              <a:avLst/>
            </a:prstGeom>
            <a:noFill/>
            <a:ln>
              <a:noFill/>
            </a:ln>
          </p:spPr>
          <p:txBody>
            <a:bodyPr wrap="none" lIns="0" tIns="0" rIns="0" bIns="0" anchor="t" anchorCtr="0">
              <a:spAutoFit/>
            </a:bodyPr>
            <a:lstStyle/>
            <a:p>
              <a:pPr algn="l"/>
              <a:r>
                <a:rPr lang="zh-CN" sz="3300" b="1" dirty="0">
                  <a:solidFill>
                    <a:srgbClr val="FFFFFF"/>
                  </a:solidFill>
                  <a:latin typeface="Georgia"/>
                  <a:ea typeface="Microsoft YaHei"/>
                  <a:cs typeface="Georgia"/>
                </a:rPr>
                <a:t>International Demand</a:t>
              </a:r>
            </a:p>
          </p:txBody>
        </p:sp>
        <p:sp>
          <p:nvSpPr>
            <p:cNvPr id="19" name="Rectangle 19"/>
            <p:cNvSpPr/>
            <p:nvPr/>
          </p:nvSpPr>
          <p:spPr>
            <a:xfrm>
              <a:off x="762000" y="5676900"/>
              <a:ext cx="914400" cy="38100"/>
            </a:xfrm>
            <a:prstGeom prst="roundRect">
              <a:avLst>
                <a:gd name="adj" fmla="val 50000"/>
              </a:avLst>
            </a:prstGeom>
            <a:solidFill>
              <a:srgbClr val="F5A623"/>
            </a:solidFill>
            <a:ln>
              <a:noFill/>
            </a:ln>
          </p:spPr>
        </p:sp>
        <p:sp>
          <p:nvSpPr>
            <p:cNvPr id="20" name="TextBox 20"/>
            <p:cNvSpPr txBox="1"/>
            <p:nvPr/>
          </p:nvSpPr>
          <p:spPr>
            <a:xfrm>
              <a:off x="744855" y="5950268"/>
              <a:ext cx="6580251" cy="274320"/>
            </a:xfrm>
            <a:prstGeom prst="rect">
              <a:avLst/>
            </a:prstGeom>
            <a:noFill/>
            <a:ln>
              <a:noFill/>
            </a:ln>
          </p:spPr>
          <p:txBody>
            <a:bodyPr wrap="none" lIns="0" tIns="0" rIns="0" bIns="0" anchor="t" anchorCtr="0">
              <a:spAutoFit/>
            </a:bodyPr>
            <a:lstStyle/>
            <a:p>
              <a:pPr algn="l"/>
              <a:r>
                <a:rPr lang="zh-CN" sz="1350" dirty="0">
                  <a:solidFill>
                    <a:srgbClr val="D8E0E8"/>
                  </a:solidFill>
                  <a:latin typeface="Arial"/>
                  <a:ea typeface="Microsoft YaHei"/>
                  <a:cs typeface="Arial"/>
                </a:rPr>
                <a:t>Guatemalan crafts find their match in international online markets.</a:t>
              </a:r>
            </a:p>
          </p:txBody>
        </p:sp>
      </p:grpSp>
      <p:grpSp>
        <p:nvGrpSpPr>
          <p:cNvPr id="24" name="Group 24"/>
          <p:cNvGrpSpPr/>
          <p:nvPr/>
        </p:nvGrpSpPr>
        <p:grpSpPr>
          <a:xfrm>
            <a:off x="750570" y="6475095"/>
            <a:ext cx="10690859" cy="182880"/>
            <a:chOff x="750570" y="6475095"/>
            <a:chExt cx="10690859" cy="182880"/>
          </a:xfrm>
        </p:grpSpPr>
        <p:sp>
          <p:nvSpPr>
            <p:cNvPr id="22" name="TextBox 22"/>
            <p:cNvSpPr txBox="1"/>
            <p:nvPr/>
          </p:nvSpPr>
          <p:spPr>
            <a:xfrm>
              <a:off x="750570" y="6475095"/>
              <a:ext cx="1284732" cy="182880"/>
            </a:xfrm>
            <a:prstGeom prst="rect">
              <a:avLst/>
            </a:prstGeom>
            <a:noFill/>
            <a:ln>
              <a:noFill/>
            </a:ln>
          </p:spPr>
          <p:txBody>
            <a:bodyPr wrap="none" lIns="0" tIns="0" rIns="0" bIns="0" anchor="t" anchorCtr="0">
              <a:spAutoFit/>
            </a:bodyPr>
            <a:lstStyle/>
            <a:p>
              <a:pPr algn="l"/>
              <a:r>
                <a:rPr lang="zh-CN" sz="900" dirty="0">
                  <a:solidFill>
                    <a:srgbClr val="AFC0CE"/>
                  </a:solidFill>
                  <a:latin typeface="Arial"/>
                  <a:ea typeface="Microsoft YaHei"/>
                  <a:cs typeface="Arial"/>
                </a:rPr>
                <a:t>AI · Digital Silk Road</a:t>
              </a:r>
            </a:p>
          </p:txBody>
        </p:sp>
        <p:sp>
          <p:nvSpPr>
            <p:cNvPr id="23" name="TextBox 23"/>
            <p:cNvSpPr txBox="1"/>
            <p:nvPr/>
          </p:nvSpPr>
          <p:spPr>
            <a:xfrm>
              <a:off x="11273980" y="6475095"/>
              <a:ext cx="167449" cy="182880"/>
            </a:xfrm>
            <a:prstGeom prst="rect">
              <a:avLst/>
            </a:prstGeom>
            <a:noFill/>
            <a:ln>
              <a:noFill/>
            </a:ln>
          </p:spPr>
          <p:txBody>
            <a:bodyPr wrap="none" lIns="0" tIns="0" rIns="0" bIns="0" anchor="t" anchorCtr="0">
              <a:spAutoFit/>
            </a:bodyPr>
            <a:lstStyle/>
            <a:p>
              <a:pPr algn="r"/>
              <a:r>
                <a:rPr lang="zh-CN" sz="900" dirty="0">
                  <a:solidFill>
                    <a:srgbClr val="AFC0CE"/>
                  </a:solidFill>
                  <a:latin typeface="Arial"/>
                  <a:ea typeface="Microsoft YaHei"/>
                  <a:cs typeface="Arial"/>
                </a:rPr>
                <a:t>04</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400"/>
                                        <p:tgtEl>
                                          <p:spTgt spid="14"/>
                                        </p:tgtEl>
                                      </p:cBhvr>
                                    </p:animEffect>
                                  </p:childTnLst>
                                </p:cTn>
                              </p:par>
                            </p:childTnLst>
                          </p:cTn>
                        </p:par>
                        <p:par>
                          <p:cTn id="8" fill="hold">
                            <p:stCondLst>
                              <p:cond delay="900"/>
                            </p:stCondLst>
                            <p:childTnLst>
                              <p:par>
                                <p:cTn id="9" presetID="18" presetClass="entr" presetSubtype="12"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trips(downRight)">
                                      <p:cBhvr>
                                        <p:cTn id="11"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a:off x="0" y="0"/>
            <a:ext cx="12192000" cy="1828800"/>
            <a:chOff x="0" y="0"/>
            <a:chExt cx="12192000" cy="1828800"/>
          </a:xfrm>
        </p:grpSpPr>
        <p:pic>
          <p:nvPicPr>
            <p:cNvPr id="2" name="Image 2"/>
            <p:cNvPicPr>
              <a:picLocks noChangeAspect="1"/>
            </p:cNvPicPr>
            <p:nvPr/>
          </p:nvPicPr>
          <p:blipFill>
            <a:blip r:embed="rId2"/>
            <a:srcRect l="0" t="38746" r="0" b="38746"/>
            <a:stretch>
              <a:fillRect/>
            </a:stretch>
          </p:blipFill>
          <p:spPr>
            <a:xfrm>
              <a:off x="0" y="0"/>
              <a:ext cx="12192000" cy="1828800"/>
            </a:xfrm>
            <a:prstGeom prst="rect">
              <a:avLst/>
            </a:prstGeom>
          </p:spPr>
        </p:pic>
        <p:sp>
          <p:nvSpPr>
            <p:cNvPr id="3" name="Rectangle 3"/>
            <p:cNvSpPr/>
            <p:nvPr/>
          </p:nvSpPr>
          <p:spPr>
            <a:xfrm>
              <a:off x="0" y="0"/>
              <a:ext cx="12192000" cy="1828800"/>
            </a:xfrm>
            <a:prstGeom prst="rect">
              <a:avLst/>
            </a:prstGeom>
            <a:gradFill>
              <a:gsLst>
                <a:gs pos="0">
                  <a:srgbClr val="062742">
                    <a:alpha val="90000"/>
                  </a:srgbClr>
                </a:gs>
                <a:gs pos="70000">
                  <a:srgbClr val="062742">
                    <a:alpha val="62000"/>
                  </a:srgbClr>
                </a:gs>
                <a:gs pos="100000">
                  <a:srgbClr val="062742">
                    <a:alpha val="30000"/>
                  </a:srgbClr>
                </a:gs>
              </a:gsLst>
              <a:lin ang="0" scaled="1"/>
            </a:gradFill>
            <a:ln>
              <a:noFill/>
            </a:ln>
          </p:spPr>
        </p:sp>
        <p:sp>
          <p:nvSpPr>
            <p:cNvPr id="4" name="Rectangle 4"/>
            <p:cNvSpPr/>
            <p:nvPr/>
          </p:nvSpPr>
          <p:spPr>
            <a:xfrm>
              <a:off x="609600" y="533400"/>
              <a:ext cx="419100" cy="38100"/>
            </a:xfrm>
            <a:prstGeom prst="roundRect">
              <a:avLst>
                <a:gd name="adj" fmla="val 50000"/>
              </a:avLst>
            </a:prstGeom>
            <a:solidFill>
              <a:srgbClr val="F5A623"/>
            </a:solidFill>
            <a:ln>
              <a:noFill/>
            </a:ln>
          </p:spPr>
        </p:sp>
        <p:sp>
          <p:nvSpPr>
            <p:cNvPr id="5" name="TextBox 5"/>
            <p:cNvSpPr txBox="1"/>
            <p:nvPr/>
          </p:nvSpPr>
          <p:spPr>
            <a:xfrm>
              <a:off x="1128712" y="526256"/>
              <a:ext cx="1663422" cy="228600"/>
            </a:xfrm>
            <a:prstGeom prst="rect">
              <a:avLst/>
            </a:prstGeom>
            <a:noFill/>
            <a:ln>
              <a:noFill/>
            </a:ln>
          </p:spPr>
          <p:txBody>
            <a:bodyPr wrap="none" lIns="0" tIns="0" rIns="0" bIns="0" anchor="t" anchorCtr="0">
              <a:spAutoFit/>
            </a:bodyPr>
            <a:lstStyle/>
            <a:p>
              <a:pPr algn="l"/>
              <a:r>
                <a:rPr lang="zh-CN" sz="1125" dirty="0">
                  <a:solidFill>
                    <a:srgbClr val="F5A623"/>
                  </a:solidFill>
                  <a:latin typeface="Arial"/>
                  <a:ea typeface="Microsoft YaHei"/>
                  <a:cs typeface="Arial"/>
                </a:rPr>
                <a:t>THE EDUCATION DIVIDE</a:t>
              </a:r>
            </a:p>
          </p:txBody>
        </p:sp>
        <p:sp>
          <p:nvSpPr>
            <p:cNvPr id="6" name="TextBox 6"/>
            <p:cNvSpPr txBox="1"/>
            <p:nvPr/>
          </p:nvSpPr>
          <p:spPr>
            <a:xfrm>
              <a:off x="575310" y="927735"/>
              <a:ext cx="10192145" cy="548640"/>
            </a:xfrm>
            <a:prstGeom prst="rect">
              <a:avLst/>
            </a:prstGeom>
            <a:noFill/>
            <a:ln>
              <a:noFill/>
            </a:ln>
          </p:spPr>
          <p:txBody>
            <a:bodyPr wrap="none" lIns="0" tIns="0" rIns="0" bIns="0" anchor="t" anchorCtr="0">
              <a:spAutoFit/>
            </a:bodyPr>
            <a:lstStyle/>
            <a:p>
              <a:pPr algn="l"/>
              <a:r>
                <a:rPr lang="zh-CN" sz="2700" b="1" dirty="0">
                  <a:solidFill>
                    <a:srgbClr val="FFFFFF"/>
                  </a:solidFill>
                  <a:latin typeface="Georgia"/>
                  <a:ea typeface="Microsoft YaHei"/>
                  <a:cs typeface="Georgia"/>
                </a:rPr>
                <a:t>Filling the Education Divide, One Learner at a Time</a:t>
              </a:r>
            </a:p>
          </p:txBody>
        </p:sp>
      </p:grpSp>
      <p:sp>
        <p:nvSpPr>
          <p:cNvPr id="8" name="Line 8"/>
          <p:cNvSpPr/>
          <p:nvPr/>
        </p:nvSpPr>
        <p:spPr>
          <a:xfrm>
            <a:off x="1838325" y="2533650"/>
            <a:ext cx="8515350" cy="9525"/>
          </a:xfrm>
          <a:custGeom>
            <a:avLst/>
            <a:gdLst/>
            <a:ahLst/>
            <a:cxnLst/>
            <a:rect l="l" t="t" r="r" b="b"/>
            <a:pathLst>
              <a:path w="8515350" h="9525">
                <a:moveTo>
                  <a:pt x="0" y="0"/>
                </a:moveTo>
                <a:lnTo>
                  <a:pt x="8515350" y="0"/>
                </a:lnTo>
              </a:path>
            </a:pathLst>
          </a:custGeom>
          <a:noFill/>
          <a:ln w="19050">
            <a:solidFill>
              <a:srgbClr val="D8E0E8"/>
            </a:solidFill>
          </a:ln>
        </p:spPr>
      </p:sp>
      <p:grpSp>
        <p:nvGrpSpPr>
          <p:cNvPr id="25" name="Group 25"/>
          <p:cNvGrpSpPr/>
          <p:nvPr/>
        </p:nvGrpSpPr>
        <p:grpSpPr>
          <a:xfrm>
            <a:off x="609600" y="2171700"/>
            <a:ext cx="2457450" cy="3924300"/>
            <a:chOff x="609600" y="2171700"/>
            <a:chExt cx="2457450" cy="3924300"/>
          </a:xfrm>
        </p:grpSpPr>
        <p:sp>
          <p:nvSpPr>
            <p:cNvPr id="9" name="Ellipse 9"/>
            <p:cNvSpPr/>
            <p:nvPr/>
          </p:nvSpPr>
          <p:spPr>
            <a:xfrm>
              <a:off x="1476375" y="2171700"/>
              <a:ext cx="723900" cy="723900"/>
            </a:xfrm>
            <a:prstGeom prst="ellipse">
              <a:avLst/>
            </a:prstGeom>
            <a:solidFill>
              <a:srgbClr val="0B3C6E"/>
            </a:solidFill>
            <a:ln w="38100">
              <a:solidFill>
                <a:srgbClr val="FFFFFF"/>
              </a:solidFill>
            </a:ln>
          </p:spPr>
        </p:sp>
        <p:sp>
          <p:nvSpPr>
            <p:cNvPr id="10" name="TextBox 10"/>
            <p:cNvSpPr txBox="1"/>
            <p:nvPr/>
          </p:nvSpPr>
          <p:spPr>
            <a:xfrm>
              <a:off x="1698150" y="2434590"/>
              <a:ext cx="280349" cy="365760"/>
            </a:xfrm>
            <a:prstGeom prst="rect">
              <a:avLst/>
            </a:prstGeom>
            <a:noFill/>
            <a:ln>
              <a:noFill/>
            </a:ln>
          </p:spPr>
          <p:txBody>
            <a:bodyPr wrap="none" lIns="0" tIns="0" rIns="0" bIns="0" anchor="t" anchorCtr="0">
              <a:spAutoFit/>
            </a:bodyPr>
            <a:lstStyle/>
            <a:p>
              <a:pPr algn="ctr"/>
              <a:r>
                <a:rPr lang="zh-CN" sz="1800" b="1" dirty="0">
                  <a:solidFill>
                    <a:srgbClr val="FFFFFF"/>
                  </a:solidFill>
                  <a:latin typeface="Georgia"/>
                  <a:ea typeface="SimSun"/>
                  <a:cs typeface="Georgia"/>
                </a:rPr>
                <a:t>01</a:t>
              </a:r>
            </a:p>
          </p:txBody>
        </p:sp>
        <p:sp>
          <p:nvSpPr>
            <p:cNvPr id="11" name="Line 11"/>
            <p:cNvSpPr/>
            <p:nvPr/>
          </p:nvSpPr>
          <p:spPr>
            <a:xfrm>
              <a:off x="1838325" y="2895600"/>
              <a:ext cx="9525" cy="247650"/>
            </a:xfrm>
            <a:custGeom>
              <a:avLst/>
              <a:gdLst/>
              <a:ahLst/>
              <a:cxnLst/>
              <a:rect l="l" t="t" r="r" b="b"/>
              <a:pathLst>
                <a:path w="9525" h="247650">
                  <a:moveTo>
                    <a:pt x="0" y="0"/>
                  </a:moveTo>
                  <a:lnTo>
                    <a:pt x="0" y="247650"/>
                  </a:lnTo>
                </a:path>
              </a:pathLst>
            </a:custGeom>
            <a:noFill/>
            <a:ln w="19050">
              <a:solidFill>
                <a:srgbClr val="0B3C6E"/>
              </a:solidFill>
              <a:prstDash val="dash"/>
            </a:ln>
          </p:spPr>
        </p:sp>
        <p:sp>
          <p:nvSpPr>
            <p:cNvPr id="12" name="Rectangle 12"/>
            <p:cNvSpPr/>
            <p:nvPr/>
          </p:nvSpPr>
          <p:spPr>
            <a:xfrm>
              <a:off x="609600" y="3162300"/>
              <a:ext cx="2457450" cy="2933700"/>
            </a:xfrm>
            <a:prstGeom prst="roundRect">
              <a:avLst>
                <a:gd name="adj" fmla="val 6202"/>
              </a:avLst>
            </a:prstGeom>
            <a:solidFill>
              <a:srgbClr val="F4F7FB"/>
            </a:solidFill>
            <a:ln>
              <a:noFill/>
            </a:ln>
          </p:spPr>
        </p:sp>
        <p:sp>
          <p:nvSpPr>
            <p:cNvPr id="13" name="Rectangle 13"/>
            <p:cNvSpPr/>
            <p:nvPr/>
          </p:nvSpPr>
          <p:spPr>
            <a:xfrm>
              <a:off x="609600" y="3162300"/>
              <a:ext cx="2457450" cy="57150"/>
            </a:xfrm>
            <a:prstGeom prst="roundRect">
              <a:avLst>
                <a:gd name="adj" fmla="val 50000"/>
              </a:avLst>
            </a:prstGeom>
            <a:solidFill>
              <a:srgbClr val="0B3C6E"/>
            </a:solidFill>
            <a:ln>
              <a:noFill/>
            </a:ln>
          </p:spPr>
        </p:sp>
        <p:sp>
          <p:nvSpPr>
            <p:cNvPr id="14" name="Rectangle 14"/>
            <p:cNvSpPr/>
            <p:nvPr/>
          </p:nvSpPr>
          <p:spPr>
            <a:xfrm>
              <a:off x="1571625" y="3467100"/>
              <a:ext cx="533400" cy="533400"/>
            </a:xfrm>
            <a:prstGeom prst="roundRect">
              <a:avLst>
                <a:gd name="adj" fmla="val 25000"/>
              </a:avLst>
            </a:prstGeom>
            <a:solidFill>
              <a:srgbClr val="0B3C6E">
                <a:alpha val="12000"/>
              </a:srgbClr>
            </a:solidFill>
            <a:ln>
              <a:noFill/>
            </a:ln>
          </p:spPr>
        </p:sp>
        <p:grpSp>
          <p:nvGrpSpPr>
            <p:cNvPr id="18" name="Group 18"/>
            <p:cNvGrpSpPr/>
            <p:nvPr/>
          </p:nvGrpSpPr>
          <p:grpSpPr>
            <a:xfrm>
              <a:off x="1760538" y="3644900"/>
              <a:ext cx="155575" cy="177800"/>
              <a:chOff x="1760538" y="3644900"/>
              <a:chExt cx="155575" cy="177800"/>
            </a:xfrm>
          </p:grpSpPr>
          <p:sp>
            <p:nvSpPr>
              <p:cNvPr id="15" name="Freeform 15"/>
              <p:cNvSpPr/>
              <p:nvPr/>
            </p:nvSpPr>
            <p:spPr>
              <a:xfrm>
                <a:off x="1760538" y="3644900"/>
                <a:ext cx="155575" cy="177800"/>
              </a:xfrm>
              <a:custGeom>
                <a:avLst/>
                <a:gdLst/>
                <a:ahLst/>
                <a:cxnLst/>
                <a:rect l="l" t="t" r="r" b="b"/>
                <a:pathLst>
                  <a:path w="155575" h="177800">
                    <a:moveTo>
                      <a:pt x="155575" y="0"/>
                    </a:moveTo>
                    <a:lnTo>
                      <a:pt x="155575" y="177800"/>
                    </a:lnTo>
                    <a:lnTo>
                      <a:pt x="22225" y="177800"/>
                    </a:lnTo>
                    <a:cubicBezTo>
                      <a:pt x="9950" y="177800"/>
                      <a:pt x="0" y="167850"/>
                      <a:pt x="0" y="155575"/>
                    </a:cubicBezTo>
                    <a:lnTo>
                      <a:pt x="0" y="22225"/>
                    </a:lnTo>
                    <a:cubicBezTo>
                      <a:pt x="0" y="9950"/>
                      <a:pt x="9950" y="0"/>
                      <a:pt x="22225" y="0"/>
                    </a:cubicBezTo>
                    <a:lnTo>
                      <a:pt x="155575" y="0"/>
                    </a:lnTo>
                  </a:path>
                </a:pathLst>
              </a:custGeom>
              <a:noFill/>
              <a:ln w="19050">
                <a:solidFill>
                  <a:srgbClr val="0B3C6E"/>
                </a:solidFill>
              </a:ln>
            </p:spPr>
          </p:sp>
          <p:sp>
            <p:nvSpPr>
              <p:cNvPr id="16" name="Freeform 16"/>
              <p:cNvSpPr/>
              <p:nvPr/>
            </p:nvSpPr>
            <p:spPr>
              <a:xfrm>
                <a:off x="1760538" y="3778250"/>
                <a:ext cx="155575" cy="22225"/>
              </a:xfrm>
              <a:custGeom>
                <a:avLst/>
                <a:gdLst/>
                <a:ahLst/>
                <a:cxnLst/>
                <a:rect l="l" t="t" r="r" b="b"/>
                <a:pathLst>
                  <a:path w="155575" h="22225">
                    <a:moveTo>
                      <a:pt x="155575" y="0"/>
                    </a:moveTo>
                    <a:lnTo>
                      <a:pt x="22225" y="0"/>
                    </a:lnTo>
                    <a:cubicBezTo>
                      <a:pt x="9950" y="0"/>
                      <a:pt x="0" y="9950"/>
                      <a:pt x="0" y="22225"/>
                    </a:cubicBezTo>
                  </a:path>
                </a:pathLst>
              </a:custGeom>
              <a:noFill/>
              <a:ln w="19050">
                <a:solidFill>
                  <a:srgbClr val="0B3C6E"/>
                </a:solidFill>
              </a:ln>
            </p:spPr>
          </p:sp>
          <p:sp>
            <p:nvSpPr>
              <p:cNvPr id="17" name="Freeform 17"/>
              <p:cNvSpPr/>
              <p:nvPr/>
            </p:nvSpPr>
            <p:spPr>
              <a:xfrm>
                <a:off x="1804988" y="3689350"/>
                <a:ext cx="66675" cy="9525"/>
              </a:xfrm>
              <a:custGeom>
                <a:avLst/>
                <a:gdLst/>
                <a:ahLst/>
                <a:cxnLst/>
                <a:rect l="l" t="t" r="r" b="b"/>
                <a:pathLst>
                  <a:path w="66675" h="9525">
                    <a:moveTo>
                      <a:pt x="0" y="0"/>
                    </a:moveTo>
                    <a:lnTo>
                      <a:pt x="66675" y="0"/>
                    </a:lnTo>
                  </a:path>
                </a:pathLst>
              </a:custGeom>
              <a:noFill/>
              <a:ln w="19050">
                <a:solidFill>
                  <a:srgbClr val="0B3C6E"/>
                </a:solidFill>
              </a:ln>
            </p:spPr>
          </p:sp>
        </p:grpSp>
        <p:sp>
          <p:nvSpPr>
            <p:cNvPr id="19" name="TextBox 19"/>
            <p:cNvSpPr txBox="1"/>
            <p:nvPr/>
          </p:nvSpPr>
          <p:spPr>
            <a:xfrm>
              <a:off x="1606725" y="4208145"/>
              <a:ext cx="463201" cy="182880"/>
            </a:xfrm>
            <a:prstGeom prst="rect">
              <a:avLst/>
            </a:prstGeom>
            <a:noFill/>
            <a:ln>
              <a:noFill/>
            </a:ln>
          </p:spPr>
          <p:txBody>
            <a:bodyPr wrap="none" lIns="0" tIns="0" rIns="0" bIns="0" anchor="t" anchorCtr="0">
              <a:spAutoFit/>
            </a:bodyPr>
            <a:lstStyle/>
            <a:p>
              <a:pPr algn="ctr"/>
              <a:r>
                <a:rPr lang="zh-CN" sz="900" dirty="0">
                  <a:solidFill>
                    <a:srgbClr val="0B3C6E"/>
                  </a:solidFill>
                  <a:latin typeface="Arial"/>
                  <a:ea typeface="Microsoft YaHei"/>
                  <a:cs typeface="Arial"/>
                </a:rPr>
                <a:t>STEP 01</a:t>
              </a:r>
            </a:p>
          </p:txBody>
        </p:sp>
        <p:sp>
          <p:nvSpPr>
            <p:cNvPr id="20" name="TextBox 20"/>
            <p:cNvSpPr txBox="1"/>
            <p:nvPr/>
          </p:nvSpPr>
          <p:spPr>
            <a:xfrm>
              <a:off x="1433977" y="4467225"/>
              <a:ext cx="808696" cy="304800"/>
            </a:xfrm>
            <a:prstGeom prst="rect">
              <a:avLst/>
            </a:prstGeom>
            <a:noFill/>
            <a:ln>
              <a:noFill/>
            </a:ln>
          </p:spPr>
          <p:txBody>
            <a:bodyPr wrap="none" lIns="0" tIns="0" rIns="0" bIns="0" anchor="t" anchorCtr="0">
              <a:spAutoFit/>
            </a:bodyPr>
            <a:lstStyle/>
            <a:p>
              <a:pPr algn="ctr"/>
              <a:r>
                <a:rPr lang="zh-CN" sz="1500" b="1" dirty="0">
                  <a:solidFill>
                    <a:srgbClr val="1A2733"/>
                  </a:solidFill>
                  <a:latin typeface="Arial"/>
                  <a:ea typeface="Microsoft YaHei"/>
                  <a:cs typeface="Arial"/>
                </a:rPr>
                <a:t>Deliver</a:t>
              </a:r>
            </a:p>
          </p:txBody>
        </p:sp>
        <p:sp>
          <p:nvSpPr>
            <p:cNvPr id="21" name="TextBox 21"/>
            <p:cNvSpPr txBox="1"/>
            <p:nvPr/>
          </p:nvSpPr>
          <p:spPr>
            <a:xfrm>
              <a:off x="953214" y="4869656"/>
              <a:ext cx="1770221"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AI apps like Robotutor</a:t>
              </a:r>
            </a:p>
          </p:txBody>
        </p:sp>
        <p:sp>
          <p:nvSpPr>
            <p:cNvPr id="22" name="TextBox 22"/>
            <p:cNvSpPr txBox="1"/>
            <p:nvPr/>
          </p:nvSpPr>
          <p:spPr>
            <a:xfrm>
              <a:off x="801231" y="5098256"/>
              <a:ext cx="2074188"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deliver personalized math</a:t>
              </a:r>
            </a:p>
          </p:txBody>
        </p:sp>
        <p:sp>
          <p:nvSpPr>
            <p:cNvPr id="23" name="TextBox 23"/>
            <p:cNvSpPr txBox="1"/>
            <p:nvPr/>
          </p:nvSpPr>
          <p:spPr>
            <a:xfrm>
              <a:off x="932676" y="5326856"/>
              <a:ext cx="1811298"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and reading lessons on</a:t>
              </a:r>
            </a:p>
          </p:txBody>
        </p:sp>
        <p:sp>
          <p:nvSpPr>
            <p:cNvPr id="24" name="TextBox 24"/>
            <p:cNvSpPr txBox="1"/>
            <p:nvPr/>
          </p:nvSpPr>
          <p:spPr>
            <a:xfrm>
              <a:off x="1273612" y="5555456"/>
              <a:ext cx="1129427"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local tablets.</a:t>
              </a:r>
            </a:p>
          </p:txBody>
        </p:sp>
      </p:grpSp>
      <p:grpSp>
        <p:nvGrpSpPr>
          <p:cNvPr id="42" name="Group 42"/>
          <p:cNvGrpSpPr/>
          <p:nvPr/>
        </p:nvGrpSpPr>
        <p:grpSpPr>
          <a:xfrm>
            <a:off x="3448050" y="2171700"/>
            <a:ext cx="2457450" cy="3924300"/>
            <a:chOff x="3448050" y="2171700"/>
            <a:chExt cx="2457450" cy="3924300"/>
          </a:xfrm>
        </p:grpSpPr>
        <p:sp>
          <p:nvSpPr>
            <p:cNvPr id="26" name="Ellipse 26"/>
            <p:cNvSpPr/>
            <p:nvPr/>
          </p:nvSpPr>
          <p:spPr>
            <a:xfrm>
              <a:off x="4314825" y="2171700"/>
              <a:ext cx="723900" cy="723900"/>
            </a:xfrm>
            <a:prstGeom prst="ellipse">
              <a:avLst/>
            </a:prstGeom>
            <a:solidFill>
              <a:srgbClr val="00A896"/>
            </a:solidFill>
            <a:ln w="38100">
              <a:solidFill>
                <a:srgbClr val="FFFFFF"/>
              </a:solidFill>
            </a:ln>
          </p:spPr>
        </p:sp>
        <p:sp>
          <p:nvSpPr>
            <p:cNvPr id="27" name="TextBox 27"/>
            <p:cNvSpPr txBox="1"/>
            <p:nvPr/>
          </p:nvSpPr>
          <p:spPr>
            <a:xfrm>
              <a:off x="4502096" y="2434590"/>
              <a:ext cx="349358" cy="365760"/>
            </a:xfrm>
            <a:prstGeom prst="rect">
              <a:avLst/>
            </a:prstGeom>
            <a:noFill/>
            <a:ln>
              <a:noFill/>
            </a:ln>
          </p:spPr>
          <p:txBody>
            <a:bodyPr wrap="none" lIns="0" tIns="0" rIns="0" bIns="0" anchor="t" anchorCtr="0">
              <a:spAutoFit/>
            </a:bodyPr>
            <a:lstStyle/>
            <a:p>
              <a:pPr algn="ctr"/>
              <a:r>
                <a:rPr lang="zh-CN" sz="1800" b="1" dirty="0">
                  <a:solidFill>
                    <a:srgbClr val="FFFFFF"/>
                  </a:solidFill>
                  <a:latin typeface="Georgia"/>
                  <a:ea typeface="SimSun"/>
                  <a:cs typeface="Georgia"/>
                </a:rPr>
                <a:t>02</a:t>
              </a:r>
            </a:p>
          </p:txBody>
        </p:sp>
        <p:sp>
          <p:nvSpPr>
            <p:cNvPr id="28" name="Line 28"/>
            <p:cNvSpPr/>
            <p:nvPr/>
          </p:nvSpPr>
          <p:spPr>
            <a:xfrm>
              <a:off x="4676775" y="2895600"/>
              <a:ext cx="9525" cy="247650"/>
            </a:xfrm>
            <a:custGeom>
              <a:avLst/>
              <a:gdLst/>
              <a:ahLst/>
              <a:cxnLst/>
              <a:rect l="l" t="t" r="r" b="b"/>
              <a:pathLst>
                <a:path w="9525" h="247650">
                  <a:moveTo>
                    <a:pt x="0" y="0"/>
                  </a:moveTo>
                  <a:lnTo>
                    <a:pt x="0" y="247650"/>
                  </a:lnTo>
                </a:path>
              </a:pathLst>
            </a:custGeom>
            <a:noFill/>
            <a:ln w="19050">
              <a:solidFill>
                <a:srgbClr val="00A896"/>
              </a:solidFill>
              <a:prstDash val="dash"/>
            </a:ln>
          </p:spPr>
        </p:sp>
        <p:sp>
          <p:nvSpPr>
            <p:cNvPr id="29" name="Rectangle 29"/>
            <p:cNvSpPr/>
            <p:nvPr/>
          </p:nvSpPr>
          <p:spPr>
            <a:xfrm>
              <a:off x="3448050" y="3162300"/>
              <a:ext cx="2457450" cy="2933700"/>
            </a:xfrm>
            <a:prstGeom prst="roundRect">
              <a:avLst>
                <a:gd name="adj" fmla="val 6202"/>
              </a:avLst>
            </a:prstGeom>
            <a:solidFill>
              <a:srgbClr val="F4F7FB"/>
            </a:solidFill>
            <a:ln>
              <a:noFill/>
            </a:ln>
          </p:spPr>
        </p:sp>
        <p:sp>
          <p:nvSpPr>
            <p:cNvPr id="30" name="Rectangle 30"/>
            <p:cNvSpPr/>
            <p:nvPr/>
          </p:nvSpPr>
          <p:spPr>
            <a:xfrm>
              <a:off x="3448050" y="3162300"/>
              <a:ext cx="2457450" cy="57150"/>
            </a:xfrm>
            <a:prstGeom prst="roundRect">
              <a:avLst>
                <a:gd name="adj" fmla="val 50000"/>
              </a:avLst>
            </a:prstGeom>
            <a:solidFill>
              <a:srgbClr val="00A896"/>
            </a:solidFill>
            <a:ln>
              <a:noFill/>
            </a:ln>
          </p:spPr>
        </p:sp>
        <p:sp>
          <p:nvSpPr>
            <p:cNvPr id="31" name="Rectangle 31"/>
            <p:cNvSpPr/>
            <p:nvPr/>
          </p:nvSpPr>
          <p:spPr>
            <a:xfrm>
              <a:off x="4410075" y="3467100"/>
              <a:ext cx="533400" cy="533400"/>
            </a:xfrm>
            <a:prstGeom prst="roundRect">
              <a:avLst>
                <a:gd name="adj" fmla="val 25000"/>
              </a:avLst>
            </a:prstGeom>
            <a:solidFill>
              <a:srgbClr val="00A896">
                <a:alpha val="12000"/>
              </a:srgbClr>
            </a:solidFill>
            <a:ln>
              <a:noFill/>
            </a:ln>
          </p:spPr>
        </p:sp>
        <p:grpSp>
          <p:nvGrpSpPr>
            <p:cNvPr id="35" name="Group 35"/>
            <p:cNvGrpSpPr/>
            <p:nvPr/>
          </p:nvGrpSpPr>
          <p:grpSpPr>
            <a:xfrm>
              <a:off x="4576762" y="3633788"/>
              <a:ext cx="200026" cy="200024"/>
              <a:chOff x="4576762" y="3633788"/>
              <a:chExt cx="200026" cy="200024"/>
            </a:xfrm>
          </p:grpSpPr>
          <p:sp>
            <p:nvSpPr>
              <p:cNvPr id="32" name="Freeform 32"/>
              <p:cNvSpPr/>
              <p:nvPr/>
            </p:nvSpPr>
            <p:spPr>
              <a:xfrm>
                <a:off x="4576762" y="3789362"/>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19050">
                <a:solidFill>
                  <a:srgbClr val="00A896"/>
                </a:solidFill>
              </a:ln>
            </p:spPr>
          </p:sp>
          <p:sp>
            <p:nvSpPr>
              <p:cNvPr id="33" name="Freeform 33"/>
              <p:cNvSpPr/>
              <p:nvPr/>
            </p:nvSpPr>
            <p:spPr>
              <a:xfrm>
                <a:off x="4732338" y="3633788"/>
                <a:ext cx="44450" cy="44450"/>
              </a:xfrm>
              <a:custGeom>
                <a:avLst/>
                <a:gdLst/>
                <a:ahLst/>
                <a:cxnLst/>
                <a:rect l="l" t="t" r="r" b="b"/>
                <a:pathLst>
                  <a:path w="44450" h="44450">
                    <a:moveTo>
                      <a:pt x="22225" y="44450"/>
                    </a:moveTo>
                    <a:cubicBezTo>
                      <a:pt x="34500" y="44450"/>
                      <a:pt x="44450" y="34500"/>
                      <a:pt x="44450" y="22225"/>
                    </a:cubicBezTo>
                    <a:cubicBezTo>
                      <a:pt x="44450" y="9950"/>
                      <a:pt x="34500" y="0"/>
                      <a:pt x="22225" y="0"/>
                    </a:cubicBezTo>
                    <a:cubicBezTo>
                      <a:pt x="9950" y="0"/>
                      <a:pt x="0" y="9950"/>
                      <a:pt x="0" y="22225"/>
                    </a:cubicBezTo>
                    <a:cubicBezTo>
                      <a:pt x="0" y="34500"/>
                      <a:pt x="9950" y="44450"/>
                      <a:pt x="22225" y="44450"/>
                    </a:cubicBezTo>
                  </a:path>
                </a:pathLst>
              </a:custGeom>
              <a:noFill/>
              <a:ln w="19050">
                <a:solidFill>
                  <a:srgbClr val="00A896"/>
                </a:solidFill>
              </a:ln>
            </p:spPr>
          </p:sp>
          <p:sp>
            <p:nvSpPr>
              <p:cNvPr id="34" name="Freeform 34"/>
              <p:cNvSpPr/>
              <p:nvPr/>
            </p:nvSpPr>
            <p:spPr>
              <a:xfrm>
                <a:off x="4654550" y="3656012"/>
                <a:ext cx="44450" cy="155575"/>
              </a:xfrm>
              <a:custGeom>
                <a:avLst/>
                <a:gdLst/>
                <a:ahLst/>
                <a:cxnLst/>
                <a:rect l="l" t="t" r="r" b="b"/>
                <a:pathLst>
                  <a:path w="44450" h="155575">
                    <a:moveTo>
                      <a:pt x="44450" y="0"/>
                    </a:moveTo>
                    <a:cubicBezTo>
                      <a:pt x="32175" y="0"/>
                      <a:pt x="22225" y="9950"/>
                      <a:pt x="22225" y="22225"/>
                    </a:cubicBezTo>
                    <a:lnTo>
                      <a:pt x="22225" y="133350"/>
                    </a:lnTo>
                    <a:cubicBezTo>
                      <a:pt x="22225" y="145625"/>
                      <a:pt x="12275" y="155575"/>
                      <a:pt x="0" y="155575"/>
                    </a:cubicBezTo>
                  </a:path>
                </a:pathLst>
              </a:custGeom>
              <a:noFill/>
              <a:ln w="19050">
                <a:solidFill>
                  <a:srgbClr val="00A896"/>
                </a:solidFill>
              </a:ln>
            </p:spPr>
          </p:sp>
        </p:grpSp>
        <p:sp>
          <p:nvSpPr>
            <p:cNvPr id="36" name="TextBox 36"/>
            <p:cNvSpPr txBox="1"/>
            <p:nvPr/>
          </p:nvSpPr>
          <p:spPr>
            <a:xfrm>
              <a:off x="4428744" y="4208145"/>
              <a:ext cx="496062" cy="182880"/>
            </a:xfrm>
            <a:prstGeom prst="rect">
              <a:avLst/>
            </a:prstGeom>
            <a:noFill/>
            <a:ln>
              <a:noFill/>
            </a:ln>
          </p:spPr>
          <p:txBody>
            <a:bodyPr wrap="none" lIns="0" tIns="0" rIns="0" bIns="0" anchor="t" anchorCtr="0">
              <a:spAutoFit/>
            </a:bodyPr>
            <a:lstStyle/>
            <a:p>
              <a:pPr algn="ctr"/>
              <a:r>
                <a:rPr lang="zh-CN" sz="900" dirty="0">
                  <a:solidFill>
                    <a:srgbClr val="00A896"/>
                  </a:solidFill>
                  <a:latin typeface="Arial"/>
                  <a:ea typeface="Microsoft YaHei"/>
                  <a:cs typeface="Arial"/>
                </a:rPr>
                <a:t>STEP 02</a:t>
              </a:r>
            </a:p>
          </p:txBody>
        </p:sp>
        <p:sp>
          <p:nvSpPr>
            <p:cNvPr id="37" name="TextBox 37"/>
            <p:cNvSpPr txBox="1"/>
            <p:nvPr/>
          </p:nvSpPr>
          <p:spPr>
            <a:xfrm>
              <a:off x="4341435" y="4467225"/>
              <a:ext cx="670679" cy="304800"/>
            </a:xfrm>
            <a:prstGeom prst="rect">
              <a:avLst/>
            </a:prstGeom>
            <a:noFill/>
            <a:ln>
              <a:noFill/>
            </a:ln>
          </p:spPr>
          <p:txBody>
            <a:bodyPr wrap="none" lIns="0" tIns="0" rIns="0" bIns="0" anchor="t" anchorCtr="0">
              <a:spAutoFit/>
            </a:bodyPr>
            <a:lstStyle/>
            <a:p>
              <a:pPr algn="ctr"/>
              <a:r>
                <a:rPr lang="zh-CN" sz="1500" b="1" dirty="0">
                  <a:solidFill>
                    <a:srgbClr val="1A2733"/>
                  </a:solidFill>
                  <a:latin typeface="Arial"/>
                  <a:ea typeface="Microsoft YaHei"/>
                  <a:cs typeface="Arial"/>
                </a:rPr>
                <a:t>Adapt</a:t>
              </a:r>
            </a:p>
          </p:txBody>
        </p:sp>
        <p:sp>
          <p:nvSpPr>
            <p:cNvPr id="38" name="TextBox 38"/>
            <p:cNvSpPr txBox="1"/>
            <p:nvPr/>
          </p:nvSpPr>
          <p:spPr>
            <a:xfrm>
              <a:off x="3775234" y="4869656"/>
              <a:ext cx="1803082"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Lessons adapt to each</a:t>
              </a:r>
            </a:p>
          </p:txBody>
        </p:sp>
        <p:sp>
          <p:nvSpPr>
            <p:cNvPr id="39" name="TextBox 39"/>
            <p:cNvSpPr txBox="1"/>
            <p:nvPr/>
          </p:nvSpPr>
          <p:spPr>
            <a:xfrm>
              <a:off x="3705404" y="5098256"/>
              <a:ext cx="1942743"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individual learner’s own</a:t>
              </a:r>
            </a:p>
          </p:txBody>
        </p:sp>
        <p:sp>
          <p:nvSpPr>
            <p:cNvPr id="40" name="TextBox 40"/>
            <p:cNvSpPr txBox="1"/>
            <p:nvPr/>
          </p:nvSpPr>
          <p:spPr>
            <a:xfrm>
              <a:off x="3849172" y="5326856"/>
              <a:ext cx="1655207"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pace, meeting every</a:t>
              </a:r>
            </a:p>
          </p:txBody>
        </p:sp>
        <p:sp>
          <p:nvSpPr>
            <p:cNvPr id="41" name="TextBox 41"/>
            <p:cNvSpPr txBox="1"/>
            <p:nvPr/>
          </p:nvSpPr>
          <p:spPr>
            <a:xfrm>
              <a:off x="3668435" y="5555456"/>
              <a:ext cx="2016681"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student where they are.</a:t>
              </a:r>
            </a:p>
          </p:txBody>
        </p:sp>
      </p:grpSp>
      <p:grpSp>
        <p:nvGrpSpPr>
          <p:cNvPr id="62" name="Group 62"/>
          <p:cNvGrpSpPr/>
          <p:nvPr/>
        </p:nvGrpSpPr>
        <p:grpSpPr>
          <a:xfrm>
            <a:off x="6286500" y="2171700"/>
            <a:ext cx="2457450" cy="3924300"/>
            <a:chOff x="6286500" y="2171700"/>
            <a:chExt cx="2457450" cy="3924300"/>
          </a:xfrm>
        </p:grpSpPr>
        <p:sp>
          <p:nvSpPr>
            <p:cNvPr id="43" name="Ellipse 43"/>
            <p:cNvSpPr/>
            <p:nvPr/>
          </p:nvSpPr>
          <p:spPr>
            <a:xfrm>
              <a:off x="7153275" y="2171700"/>
              <a:ext cx="723900" cy="723900"/>
            </a:xfrm>
            <a:prstGeom prst="ellipse">
              <a:avLst/>
            </a:prstGeom>
            <a:solidFill>
              <a:srgbClr val="F5A623"/>
            </a:solidFill>
            <a:ln w="38100">
              <a:solidFill>
                <a:srgbClr val="FFFFFF"/>
              </a:solidFill>
            </a:ln>
          </p:spPr>
        </p:sp>
        <p:sp>
          <p:nvSpPr>
            <p:cNvPr id="44" name="TextBox 44"/>
            <p:cNvSpPr txBox="1"/>
            <p:nvPr/>
          </p:nvSpPr>
          <p:spPr>
            <a:xfrm>
              <a:off x="7340546" y="2434590"/>
              <a:ext cx="349358" cy="365760"/>
            </a:xfrm>
            <a:prstGeom prst="rect">
              <a:avLst/>
            </a:prstGeom>
            <a:noFill/>
            <a:ln>
              <a:noFill/>
            </a:ln>
          </p:spPr>
          <p:txBody>
            <a:bodyPr wrap="none" lIns="0" tIns="0" rIns="0" bIns="0" anchor="t" anchorCtr="0">
              <a:spAutoFit/>
            </a:bodyPr>
            <a:lstStyle/>
            <a:p>
              <a:pPr algn="ctr"/>
              <a:r>
                <a:rPr lang="zh-CN" sz="1800" b="1" dirty="0">
                  <a:solidFill>
                    <a:srgbClr val="FFFFFF"/>
                  </a:solidFill>
                  <a:latin typeface="Georgia"/>
                  <a:ea typeface="SimSun"/>
                  <a:cs typeface="Georgia"/>
                </a:rPr>
                <a:t>03</a:t>
              </a:r>
            </a:p>
          </p:txBody>
        </p:sp>
        <p:sp>
          <p:nvSpPr>
            <p:cNvPr id="45" name="Line 45"/>
            <p:cNvSpPr/>
            <p:nvPr/>
          </p:nvSpPr>
          <p:spPr>
            <a:xfrm>
              <a:off x="7515225" y="2895600"/>
              <a:ext cx="9525" cy="247650"/>
            </a:xfrm>
            <a:custGeom>
              <a:avLst/>
              <a:gdLst/>
              <a:ahLst/>
              <a:cxnLst/>
              <a:rect l="l" t="t" r="r" b="b"/>
              <a:pathLst>
                <a:path w="9525" h="247650">
                  <a:moveTo>
                    <a:pt x="0" y="0"/>
                  </a:moveTo>
                  <a:lnTo>
                    <a:pt x="0" y="247650"/>
                  </a:lnTo>
                </a:path>
              </a:pathLst>
            </a:custGeom>
            <a:noFill/>
            <a:ln w="19050">
              <a:solidFill>
                <a:srgbClr val="F5A623"/>
              </a:solidFill>
              <a:prstDash val="dash"/>
            </a:ln>
          </p:spPr>
        </p:sp>
        <p:sp>
          <p:nvSpPr>
            <p:cNvPr id="46" name="Rectangle 46"/>
            <p:cNvSpPr/>
            <p:nvPr/>
          </p:nvSpPr>
          <p:spPr>
            <a:xfrm>
              <a:off x="6286500" y="3162300"/>
              <a:ext cx="2457450" cy="2933700"/>
            </a:xfrm>
            <a:prstGeom prst="roundRect">
              <a:avLst>
                <a:gd name="adj" fmla="val 6202"/>
              </a:avLst>
            </a:prstGeom>
            <a:solidFill>
              <a:srgbClr val="F4F7FB"/>
            </a:solidFill>
            <a:ln>
              <a:noFill/>
            </a:ln>
          </p:spPr>
        </p:sp>
        <p:sp>
          <p:nvSpPr>
            <p:cNvPr id="47" name="Rectangle 47"/>
            <p:cNvSpPr/>
            <p:nvPr/>
          </p:nvSpPr>
          <p:spPr>
            <a:xfrm>
              <a:off x="6286500" y="3162300"/>
              <a:ext cx="2457450" cy="57150"/>
            </a:xfrm>
            <a:prstGeom prst="roundRect">
              <a:avLst>
                <a:gd name="adj" fmla="val 50000"/>
              </a:avLst>
            </a:prstGeom>
            <a:solidFill>
              <a:srgbClr val="F5A623"/>
            </a:solidFill>
            <a:ln>
              <a:noFill/>
            </a:ln>
          </p:spPr>
        </p:sp>
        <p:sp>
          <p:nvSpPr>
            <p:cNvPr id="48" name="Rectangle 48"/>
            <p:cNvSpPr/>
            <p:nvPr/>
          </p:nvSpPr>
          <p:spPr>
            <a:xfrm>
              <a:off x="7248525" y="3467100"/>
              <a:ext cx="533400" cy="533400"/>
            </a:xfrm>
            <a:prstGeom prst="roundRect">
              <a:avLst>
                <a:gd name="adj" fmla="val 25000"/>
              </a:avLst>
            </a:prstGeom>
            <a:solidFill>
              <a:srgbClr val="F5A623">
                <a:alpha val="16000"/>
              </a:srgbClr>
            </a:solidFill>
            <a:ln>
              <a:noFill/>
            </a:ln>
          </p:spPr>
        </p:sp>
        <p:grpSp>
          <p:nvGrpSpPr>
            <p:cNvPr id="55" name="Group 55"/>
            <p:cNvGrpSpPr/>
            <p:nvPr/>
          </p:nvGrpSpPr>
          <p:grpSpPr>
            <a:xfrm>
              <a:off x="7415212" y="3633788"/>
              <a:ext cx="200026" cy="200025"/>
              <a:chOff x="7415212" y="3633788"/>
              <a:chExt cx="200026" cy="200025"/>
            </a:xfrm>
          </p:grpSpPr>
          <p:sp>
            <p:nvSpPr>
              <p:cNvPr id="49" name="Freeform 49"/>
              <p:cNvSpPr/>
              <p:nvPr/>
            </p:nvSpPr>
            <p:spPr>
              <a:xfrm>
                <a:off x="7493000" y="3722688"/>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19050">
                <a:solidFill>
                  <a:srgbClr val="F5A623"/>
                </a:solidFill>
              </a:ln>
            </p:spPr>
          </p:sp>
          <p:sp>
            <p:nvSpPr>
              <p:cNvPr id="50" name="Freeform 50"/>
              <p:cNvSpPr/>
              <p:nvPr/>
            </p:nvSpPr>
            <p:spPr>
              <a:xfrm>
                <a:off x="7470775" y="3800475"/>
                <a:ext cx="88900" cy="33338"/>
              </a:xfrm>
              <a:custGeom>
                <a:avLst/>
                <a:gdLst/>
                <a:ahLst/>
                <a:cxnLst/>
                <a:rect l="l" t="t" r="r" b="b"/>
                <a:pathLst>
                  <a:path w="88900" h="33338">
                    <a:moveTo>
                      <a:pt x="0" y="33338"/>
                    </a:moveTo>
                    <a:lnTo>
                      <a:pt x="0" y="22225"/>
                    </a:lnTo>
                    <a:cubicBezTo>
                      <a:pt x="0" y="9950"/>
                      <a:pt x="9950" y="0"/>
                      <a:pt x="22225" y="0"/>
                    </a:cubicBezTo>
                    <a:lnTo>
                      <a:pt x="66675" y="0"/>
                    </a:lnTo>
                    <a:cubicBezTo>
                      <a:pt x="78950" y="0"/>
                      <a:pt x="88900" y="9950"/>
                      <a:pt x="88900" y="22225"/>
                    </a:cubicBezTo>
                    <a:lnTo>
                      <a:pt x="88900" y="33338"/>
                    </a:lnTo>
                  </a:path>
                </a:pathLst>
              </a:custGeom>
              <a:noFill/>
              <a:ln w="19050">
                <a:solidFill>
                  <a:srgbClr val="F5A623"/>
                </a:solidFill>
              </a:ln>
            </p:spPr>
          </p:sp>
          <p:sp>
            <p:nvSpPr>
              <p:cNvPr id="51" name="Freeform 51"/>
              <p:cNvSpPr/>
              <p:nvPr/>
            </p:nvSpPr>
            <p:spPr>
              <a:xfrm>
                <a:off x="7548562" y="3633788"/>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19050">
                <a:solidFill>
                  <a:srgbClr val="F5A623"/>
                </a:solidFill>
              </a:ln>
            </p:spPr>
          </p:sp>
          <p:sp>
            <p:nvSpPr>
              <p:cNvPr id="52" name="Freeform 52"/>
              <p:cNvSpPr/>
              <p:nvPr/>
            </p:nvSpPr>
            <p:spPr>
              <a:xfrm>
                <a:off x="7570788" y="3711575"/>
                <a:ext cx="44450" cy="33338"/>
              </a:xfrm>
              <a:custGeom>
                <a:avLst/>
                <a:gdLst/>
                <a:ahLst/>
                <a:cxnLst/>
                <a:rect l="l" t="t" r="r" b="b"/>
                <a:pathLst>
                  <a:path w="44450" h="33338">
                    <a:moveTo>
                      <a:pt x="0" y="0"/>
                    </a:moveTo>
                    <a:lnTo>
                      <a:pt x="22225" y="0"/>
                    </a:lnTo>
                    <a:cubicBezTo>
                      <a:pt x="34500" y="0"/>
                      <a:pt x="44450" y="9950"/>
                      <a:pt x="44450" y="22225"/>
                    </a:cubicBezTo>
                    <a:lnTo>
                      <a:pt x="44450" y="33338"/>
                    </a:lnTo>
                  </a:path>
                </a:pathLst>
              </a:custGeom>
              <a:noFill/>
              <a:ln w="19050">
                <a:solidFill>
                  <a:srgbClr val="F5A623"/>
                </a:solidFill>
              </a:ln>
            </p:spPr>
          </p:sp>
          <p:sp>
            <p:nvSpPr>
              <p:cNvPr id="53" name="Freeform 53"/>
              <p:cNvSpPr/>
              <p:nvPr/>
            </p:nvSpPr>
            <p:spPr>
              <a:xfrm>
                <a:off x="7437438" y="3633788"/>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19050">
                <a:solidFill>
                  <a:srgbClr val="F5A623"/>
                </a:solidFill>
              </a:ln>
            </p:spPr>
          </p:sp>
          <p:sp>
            <p:nvSpPr>
              <p:cNvPr id="54" name="Freeform 54"/>
              <p:cNvSpPr/>
              <p:nvPr/>
            </p:nvSpPr>
            <p:spPr>
              <a:xfrm>
                <a:off x="7415212" y="3711575"/>
                <a:ext cx="44450" cy="33338"/>
              </a:xfrm>
              <a:custGeom>
                <a:avLst/>
                <a:gdLst/>
                <a:ahLst/>
                <a:cxnLst/>
                <a:rect l="l" t="t" r="r" b="b"/>
                <a:pathLst>
                  <a:path w="44450" h="33338">
                    <a:moveTo>
                      <a:pt x="0" y="33338"/>
                    </a:moveTo>
                    <a:lnTo>
                      <a:pt x="0" y="22225"/>
                    </a:lnTo>
                    <a:cubicBezTo>
                      <a:pt x="0" y="9950"/>
                      <a:pt x="9950" y="0"/>
                      <a:pt x="22225" y="0"/>
                    </a:cubicBezTo>
                    <a:lnTo>
                      <a:pt x="44450" y="0"/>
                    </a:lnTo>
                  </a:path>
                </a:pathLst>
              </a:custGeom>
              <a:noFill/>
              <a:ln w="19050">
                <a:solidFill>
                  <a:srgbClr val="F5A623"/>
                </a:solidFill>
              </a:ln>
            </p:spPr>
          </p:sp>
        </p:grpSp>
        <p:sp>
          <p:nvSpPr>
            <p:cNvPr id="56" name="TextBox 56"/>
            <p:cNvSpPr txBox="1"/>
            <p:nvPr/>
          </p:nvSpPr>
          <p:spPr>
            <a:xfrm>
              <a:off x="7267194" y="4208145"/>
              <a:ext cx="496062" cy="182880"/>
            </a:xfrm>
            <a:prstGeom prst="rect">
              <a:avLst/>
            </a:prstGeom>
            <a:noFill/>
            <a:ln>
              <a:noFill/>
            </a:ln>
          </p:spPr>
          <p:txBody>
            <a:bodyPr wrap="none" lIns="0" tIns="0" rIns="0" bIns="0" anchor="t" anchorCtr="0">
              <a:spAutoFit/>
            </a:bodyPr>
            <a:lstStyle/>
            <a:p>
              <a:pPr algn="ctr"/>
              <a:r>
                <a:rPr lang="zh-CN" sz="900" dirty="0">
                  <a:solidFill>
                    <a:srgbClr val="F5A623"/>
                  </a:solidFill>
                  <a:latin typeface="Arial"/>
                  <a:ea typeface="Microsoft YaHei"/>
                  <a:cs typeface="Arial"/>
                </a:rPr>
                <a:t>STEP 03</a:t>
              </a:r>
            </a:p>
          </p:txBody>
        </p:sp>
        <p:sp>
          <p:nvSpPr>
            <p:cNvPr id="57" name="TextBox 57"/>
            <p:cNvSpPr txBox="1"/>
            <p:nvPr/>
          </p:nvSpPr>
          <p:spPr>
            <a:xfrm>
              <a:off x="6944106" y="4467225"/>
              <a:ext cx="1142238" cy="304800"/>
            </a:xfrm>
            <a:prstGeom prst="rect">
              <a:avLst/>
            </a:prstGeom>
            <a:noFill/>
            <a:ln>
              <a:noFill/>
            </a:ln>
          </p:spPr>
          <p:txBody>
            <a:bodyPr wrap="none" lIns="0" tIns="0" rIns="0" bIns="0" anchor="t" anchorCtr="0">
              <a:spAutoFit/>
            </a:bodyPr>
            <a:lstStyle/>
            <a:p>
              <a:pPr algn="ctr"/>
              <a:r>
                <a:rPr lang="zh-CN" sz="1500" b="1" dirty="0">
                  <a:solidFill>
                    <a:srgbClr val="1A2733"/>
                  </a:solidFill>
                  <a:latin typeface="Arial"/>
                  <a:ea typeface="Microsoft YaHei"/>
                  <a:cs typeface="Arial"/>
                </a:rPr>
                <a:t>Overcome</a:t>
              </a:r>
            </a:p>
          </p:txBody>
        </p:sp>
        <p:sp>
          <p:nvSpPr>
            <p:cNvPr id="58" name="TextBox 58"/>
            <p:cNvSpPr txBox="1"/>
            <p:nvPr/>
          </p:nvSpPr>
          <p:spPr>
            <a:xfrm>
              <a:off x="6560284" y="4869656"/>
              <a:ext cx="1909882"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Overcomes the teacher</a:t>
              </a:r>
            </a:p>
          </p:txBody>
        </p:sp>
        <p:sp>
          <p:nvSpPr>
            <p:cNvPr id="59" name="TextBox 59"/>
            <p:cNvSpPr txBox="1"/>
            <p:nvPr/>
          </p:nvSpPr>
          <p:spPr>
            <a:xfrm>
              <a:off x="6843712" y="5098256"/>
              <a:ext cx="1343025"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shortage across</a:t>
              </a:r>
            </a:p>
          </p:txBody>
        </p:sp>
        <p:sp>
          <p:nvSpPr>
            <p:cNvPr id="60" name="TextBox 60"/>
            <p:cNvSpPr txBox="1"/>
            <p:nvPr/>
          </p:nvSpPr>
          <p:spPr>
            <a:xfrm>
              <a:off x="6823174" y="5326856"/>
              <a:ext cx="1384102"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under-resourced</a:t>
              </a:r>
            </a:p>
          </p:txBody>
        </p:sp>
        <p:sp>
          <p:nvSpPr>
            <p:cNvPr id="61" name="TextBox 61"/>
            <p:cNvSpPr txBox="1"/>
            <p:nvPr/>
          </p:nvSpPr>
          <p:spPr>
            <a:xfrm>
              <a:off x="6839605" y="5555456"/>
              <a:ext cx="1351240"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African schools.</a:t>
              </a:r>
            </a:p>
          </p:txBody>
        </p:sp>
      </p:grpSp>
      <p:grpSp>
        <p:nvGrpSpPr>
          <p:cNvPr id="81" name="Group 81"/>
          <p:cNvGrpSpPr/>
          <p:nvPr/>
        </p:nvGrpSpPr>
        <p:grpSpPr>
          <a:xfrm>
            <a:off x="9124950" y="2171700"/>
            <a:ext cx="2457450" cy="3924300"/>
            <a:chOff x="9124950" y="2171700"/>
            <a:chExt cx="2457450" cy="3924300"/>
          </a:xfrm>
        </p:grpSpPr>
        <p:sp>
          <p:nvSpPr>
            <p:cNvPr id="63" name="Ellipse 63"/>
            <p:cNvSpPr/>
            <p:nvPr/>
          </p:nvSpPr>
          <p:spPr>
            <a:xfrm>
              <a:off x="9991725" y="2171700"/>
              <a:ext cx="723900" cy="723900"/>
            </a:xfrm>
            <a:prstGeom prst="ellipse">
              <a:avLst/>
            </a:prstGeom>
            <a:solidFill>
              <a:srgbClr val="2E7D32"/>
            </a:solidFill>
            <a:ln w="38100">
              <a:solidFill>
                <a:srgbClr val="FFFFFF"/>
              </a:solidFill>
            </a:ln>
          </p:spPr>
        </p:sp>
        <p:sp>
          <p:nvSpPr>
            <p:cNvPr id="64" name="TextBox 64"/>
            <p:cNvSpPr txBox="1"/>
            <p:nvPr/>
          </p:nvSpPr>
          <p:spPr>
            <a:xfrm>
              <a:off x="10178996" y="2434590"/>
              <a:ext cx="349358" cy="365760"/>
            </a:xfrm>
            <a:prstGeom prst="rect">
              <a:avLst/>
            </a:prstGeom>
            <a:noFill/>
            <a:ln>
              <a:noFill/>
            </a:ln>
          </p:spPr>
          <p:txBody>
            <a:bodyPr wrap="none" lIns="0" tIns="0" rIns="0" bIns="0" anchor="t" anchorCtr="0">
              <a:spAutoFit/>
            </a:bodyPr>
            <a:lstStyle/>
            <a:p>
              <a:pPr algn="ctr"/>
              <a:r>
                <a:rPr lang="zh-CN" sz="1800" b="1" dirty="0">
                  <a:solidFill>
                    <a:srgbClr val="FFFFFF"/>
                  </a:solidFill>
                  <a:latin typeface="Georgia"/>
                  <a:ea typeface="SimSun"/>
                  <a:cs typeface="Georgia"/>
                </a:rPr>
                <a:t>04</a:t>
              </a:r>
            </a:p>
          </p:txBody>
        </p:sp>
        <p:sp>
          <p:nvSpPr>
            <p:cNvPr id="65" name="Line 65"/>
            <p:cNvSpPr/>
            <p:nvPr/>
          </p:nvSpPr>
          <p:spPr>
            <a:xfrm>
              <a:off x="10353675" y="2895600"/>
              <a:ext cx="9525" cy="247650"/>
            </a:xfrm>
            <a:custGeom>
              <a:avLst/>
              <a:gdLst/>
              <a:ahLst/>
              <a:cxnLst/>
              <a:rect l="l" t="t" r="r" b="b"/>
              <a:pathLst>
                <a:path w="9525" h="247650">
                  <a:moveTo>
                    <a:pt x="0" y="0"/>
                  </a:moveTo>
                  <a:lnTo>
                    <a:pt x="0" y="247650"/>
                  </a:lnTo>
                </a:path>
              </a:pathLst>
            </a:custGeom>
            <a:noFill/>
            <a:ln w="19050">
              <a:solidFill>
                <a:srgbClr val="2E7D32"/>
              </a:solidFill>
              <a:prstDash val="dash"/>
            </a:ln>
          </p:spPr>
        </p:sp>
        <p:sp>
          <p:nvSpPr>
            <p:cNvPr id="66" name="Rectangle 66"/>
            <p:cNvSpPr/>
            <p:nvPr/>
          </p:nvSpPr>
          <p:spPr>
            <a:xfrm>
              <a:off x="9124950" y="3162300"/>
              <a:ext cx="2457450" cy="2933700"/>
            </a:xfrm>
            <a:prstGeom prst="roundRect">
              <a:avLst>
                <a:gd name="adj" fmla="val 6202"/>
              </a:avLst>
            </a:prstGeom>
            <a:solidFill>
              <a:srgbClr val="F4F7FB"/>
            </a:solidFill>
            <a:ln>
              <a:noFill/>
            </a:ln>
          </p:spPr>
        </p:sp>
        <p:sp>
          <p:nvSpPr>
            <p:cNvPr id="67" name="Rectangle 67"/>
            <p:cNvSpPr/>
            <p:nvPr/>
          </p:nvSpPr>
          <p:spPr>
            <a:xfrm>
              <a:off x="9124950" y="3162300"/>
              <a:ext cx="2457450" cy="57150"/>
            </a:xfrm>
            <a:prstGeom prst="roundRect">
              <a:avLst>
                <a:gd name="adj" fmla="val 50000"/>
              </a:avLst>
            </a:prstGeom>
            <a:solidFill>
              <a:srgbClr val="2E7D32"/>
            </a:solidFill>
            <a:ln>
              <a:noFill/>
            </a:ln>
          </p:spPr>
        </p:sp>
        <p:sp>
          <p:nvSpPr>
            <p:cNvPr id="68" name="Rectangle 68"/>
            <p:cNvSpPr/>
            <p:nvPr/>
          </p:nvSpPr>
          <p:spPr>
            <a:xfrm>
              <a:off x="10086975" y="3467100"/>
              <a:ext cx="533400" cy="533400"/>
            </a:xfrm>
            <a:prstGeom prst="roundRect">
              <a:avLst>
                <a:gd name="adj" fmla="val 25000"/>
              </a:avLst>
            </a:prstGeom>
            <a:solidFill>
              <a:srgbClr val="2E7D32">
                <a:alpha val="12000"/>
              </a:srgbClr>
            </a:solidFill>
            <a:ln>
              <a:noFill/>
            </a:ln>
          </p:spPr>
        </p:sp>
        <p:grpSp>
          <p:nvGrpSpPr>
            <p:cNvPr id="74" name="Group 74"/>
            <p:cNvGrpSpPr/>
            <p:nvPr/>
          </p:nvGrpSpPr>
          <p:grpSpPr>
            <a:xfrm>
              <a:off x="10242550" y="3656012"/>
              <a:ext cx="222250" cy="155575"/>
              <a:chOff x="10242550" y="3656012"/>
              <a:chExt cx="222250" cy="155575"/>
            </a:xfrm>
          </p:grpSpPr>
          <p:sp>
            <p:nvSpPr>
              <p:cNvPr id="69" name="Freeform 69"/>
              <p:cNvSpPr/>
              <p:nvPr/>
            </p:nvSpPr>
            <p:spPr>
              <a:xfrm>
                <a:off x="10287000" y="3656012"/>
                <a:ext cx="9525" cy="155575"/>
              </a:xfrm>
              <a:custGeom>
                <a:avLst/>
                <a:gdLst/>
                <a:ahLst/>
                <a:cxnLst/>
                <a:rect l="l" t="t" r="r" b="b"/>
                <a:pathLst>
                  <a:path w="9525" h="155575">
                    <a:moveTo>
                      <a:pt x="0" y="0"/>
                    </a:moveTo>
                    <a:lnTo>
                      <a:pt x="0" y="155575"/>
                    </a:lnTo>
                  </a:path>
                </a:pathLst>
              </a:custGeom>
              <a:noFill/>
              <a:ln w="19050">
                <a:solidFill>
                  <a:srgbClr val="2E7D32"/>
                </a:solidFill>
              </a:ln>
            </p:spPr>
          </p:sp>
          <p:sp>
            <p:nvSpPr>
              <p:cNvPr id="70" name="Freeform 70"/>
              <p:cNvSpPr/>
              <p:nvPr/>
            </p:nvSpPr>
            <p:spPr>
              <a:xfrm>
                <a:off x="10420350" y="3656012"/>
                <a:ext cx="9525" cy="155575"/>
              </a:xfrm>
              <a:custGeom>
                <a:avLst/>
                <a:gdLst/>
                <a:ahLst/>
                <a:cxnLst/>
                <a:rect l="l" t="t" r="r" b="b"/>
                <a:pathLst>
                  <a:path w="9525" h="155575">
                    <a:moveTo>
                      <a:pt x="0" y="0"/>
                    </a:moveTo>
                    <a:lnTo>
                      <a:pt x="0" y="155575"/>
                    </a:lnTo>
                  </a:path>
                </a:pathLst>
              </a:custGeom>
              <a:noFill/>
              <a:ln w="19050">
                <a:solidFill>
                  <a:srgbClr val="2E7D32"/>
                </a:solidFill>
              </a:ln>
            </p:spPr>
          </p:sp>
          <p:sp>
            <p:nvSpPr>
              <p:cNvPr id="71" name="Freeform 71"/>
              <p:cNvSpPr/>
              <p:nvPr/>
            </p:nvSpPr>
            <p:spPr>
              <a:xfrm>
                <a:off x="10242550" y="3767138"/>
                <a:ext cx="222250" cy="9525"/>
              </a:xfrm>
              <a:custGeom>
                <a:avLst/>
                <a:gdLst/>
                <a:ahLst/>
                <a:cxnLst/>
                <a:rect l="l" t="t" r="r" b="b"/>
                <a:pathLst>
                  <a:path w="222250" h="9525">
                    <a:moveTo>
                      <a:pt x="0" y="0"/>
                    </a:moveTo>
                    <a:lnTo>
                      <a:pt x="222250" y="0"/>
                    </a:lnTo>
                  </a:path>
                </a:pathLst>
              </a:custGeom>
              <a:noFill/>
              <a:ln w="19050">
                <a:solidFill>
                  <a:srgbClr val="2E7D32"/>
                </a:solidFill>
              </a:ln>
            </p:spPr>
          </p:sp>
          <p:sp>
            <p:nvSpPr>
              <p:cNvPr id="72" name="Freeform 72"/>
              <p:cNvSpPr/>
              <p:nvPr/>
            </p:nvSpPr>
            <p:spPr>
              <a:xfrm>
                <a:off x="10253662" y="3667125"/>
                <a:ext cx="200025" cy="44450"/>
              </a:xfrm>
              <a:custGeom>
                <a:avLst/>
                <a:gdLst/>
                <a:ahLst/>
                <a:cxnLst/>
                <a:rect l="l" t="t" r="r" b="b"/>
                <a:pathLst>
                  <a:path w="200025" h="44450">
                    <a:moveTo>
                      <a:pt x="0" y="22225"/>
                    </a:moveTo>
                    <a:cubicBezTo>
                      <a:pt x="12754" y="17638"/>
                      <a:pt x="24198" y="10009"/>
                      <a:pt x="33338" y="0"/>
                    </a:cubicBezTo>
                    <a:cubicBezTo>
                      <a:pt x="44553" y="26917"/>
                      <a:pt x="70853" y="44450"/>
                      <a:pt x="100012" y="44450"/>
                    </a:cubicBezTo>
                    <a:cubicBezTo>
                      <a:pt x="129172" y="44450"/>
                      <a:pt x="155472" y="26917"/>
                      <a:pt x="166688" y="0"/>
                    </a:cubicBezTo>
                    <a:cubicBezTo>
                      <a:pt x="175827" y="10009"/>
                      <a:pt x="187271" y="17638"/>
                      <a:pt x="200025" y="22225"/>
                    </a:cubicBezTo>
                  </a:path>
                </a:pathLst>
              </a:custGeom>
              <a:noFill/>
              <a:ln w="19050">
                <a:solidFill>
                  <a:srgbClr val="2E7D32"/>
                </a:solidFill>
              </a:ln>
            </p:spPr>
          </p:sp>
          <p:sp>
            <p:nvSpPr>
              <p:cNvPr id="73" name="Freeform 73"/>
              <p:cNvSpPr/>
              <p:nvPr/>
            </p:nvSpPr>
            <p:spPr>
              <a:xfrm>
                <a:off x="10353675" y="3711575"/>
                <a:ext cx="9525" cy="55562"/>
              </a:xfrm>
              <a:custGeom>
                <a:avLst/>
                <a:gdLst/>
                <a:ahLst/>
                <a:cxnLst/>
                <a:rect l="l" t="t" r="r" b="b"/>
                <a:pathLst>
                  <a:path w="9525" h="55562">
                    <a:moveTo>
                      <a:pt x="0" y="0"/>
                    </a:moveTo>
                    <a:lnTo>
                      <a:pt x="0" y="55562"/>
                    </a:lnTo>
                  </a:path>
                </a:pathLst>
              </a:custGeom>
              <a:noFill/>
              <a:ln w="19050">
                <a:solidFill>
                  <a:srgbClr val="2E7D32"/>
                </a:solidFill>
              </a:ln>
            </p:spPr>
          </p:sp>
        </p:grpSp>
        <p:sp>
          <p:nvSpPr>
            <p:cNvPr id="75" name="TextBox 75"/>
            <p:cNvSpPr txBox="1"/>
            <p:nvPr/>
          </p:nvSpPr>
          <p:spPr>
            <a:xfrm>
              <a:off x="10105644" y="4208145"/>
              <a:ext cx="496062" cy="182880"/>
            </a:xfrm>
            <a:prstGeom prst="rect">
              <a:avLst/>
            </a:prstGeom>
            <a:noFill/>
            <a:ln>
              <a:noFill/>
            </a:ln>
          </p:spPr>
          <p:txBody>
            <a:bodyPr wrap="none" lIns="0" tIns="0" rIns="0" bIns="0" anchor="t" anchorCtr="0">
              <a:spAutoFit/>
            </a:bodyPr>
            <a:lstStyle/>
            <a:p>
              <a:pPr algn="ctr"/>
              <a:r>
                <a:rPr lang="zh-CN" sz="900" dirty="0">
                  <a:solidFill>
                    <a:srgbClr val="2E7D32"/>
                  </a:solidFill>
                  <a:latin typeface="Arial"/>
                  <a:ea typeface="Microsoft YaHei"/>
                  <a:cs typeface="Arial"/>
                </a:rPr>
                <a:t>STEP 04</a:t>
              </a:r>
            </a:p>
          </p:txBody>
        </p:sp>
        <p:sp>
          <p:nvSpPr>
            <p:cNvPr id="76" name="TextBox 76"/>
            <p:cNvSpPr txBox="1"/>
            <p:nvPr/>
          </p:nvSpPr>
          <p:spPr>
            <a:xfrm>
              <a:off x="10018335" y="4467225"/>
              <a:ext cx="670679" cy="304800"/>
            </a:xfrm>
            <a:prstGeom prst="rect">
              <a:avLst/>
            </a:prstGeom>
            <a:noFill/>
            <a:ln>
              <a:noFill/>
            </a:ln>
          </p:spPr>
          <p:txBody>
            <a:bodyPr wrap="none" lIns="0" tIns="0" rIns="0" bIns="0" anchor="t" anchorCtr="0">
              <a:spAutoFit/>
            </a:bodyPr>
            <a:lstStyle/>
            <a:p>
              <a:pPr algn="ctr"/>
              <a:r>
                <a:rPr lang="zh-CN" sz="1500" b="1" dirty="0">
                  <a:solidFill>
                    <a:srgbClr val="1A2733"/>
                  </a:solidFill>
                  <a:latin typeface="Arial"/>
                  <a:ea typeface="Microsoft YaHei"/>
                  <a:cs typeface="Arial"/>
                </a:rPr>
                <a:t>Carry</a:t>
              </a:r>
            </a:p>
          </p:txBody>
        </p:sp>
        <p:sp>
          <p:nvSpPr>
            <p:cNvPr id="77" name="TextBox 77"/>
            <p:cNvSpPr txBox="1"/>
            <p:nvPr/>
          </p:nvSpPr>
          <p:spPr>
            <a:xfrm>
              <a:off x="9287828" y="4869656"/>
              <a:ext cx="2131695"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An active bridge, carrying</a:t>
              </a:r>
            </a:p>
          </p:txBody>
        </p:sp>
        <p:sp>
          <p:nvSpPr>
            <p:cNvPr id="78" name="TextBox 78"/>
            <p:cNvSpPr txBox="1"/>
            <p:nvPr/>
          </p:nvSpPr>
          <p:spPr>
            <a:xfrm>
              <a:off x="9776639" y="5098256"/>
              <a:ext cx="1154073"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knowledge and</a:t>
              </a:r>
            </a:p>
          </p:txBody>
        </p:sp>
        <p:sp>
          <p:nvSpPr>
            <p:cNvPr id="79" name="TextBox 79"/>
            <p:cNvSpPr txBox="1"/>
            <p:nvPr/>
          </p:nvSpPr>
          <p:spPr>
            <a:xfrm>
              <a:off x="9587686" y="5326856"/>
              <a:ext cx="1531977"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opportunity to the</a:t>
              </a:r>
            </a:p>
          </p:txBody>
        </p:sp>
        <p:sp>
          <p:nvSpPr>
            <p:cNvPr id="80" name="TextBox 80"/>
            <p:cNvSpPr txBox="1"/>
            <p:nvPr/>
          </p:nvSpPr>
          <p:spPr>
            <a:xfrm>
              <a:off x="9657517" y="5555456"/>
              <a:ext cx="1392317" cy="228600"/>
            </a:xfrm>
            <a:prstGeom prst="rect">
              <a:avLst/>
            </a:prstGeom>
            <a:noFill/>
            <a:ln>
              <a:noFill/>
            </a:ln>
          </p:spPr>
          <p:txBody>
            <a:bodyPr wrap="none" lIns="0" tIns="0" rIns="0" bIns="0" anchor="t" anchorCtr="0">
              <a:spAutoFit/>
            </a:bodyPr>
            <a:lstStyle/>
            <a:p>
              <a:pPr algn="ctr"/>
              <a:r>
                <a:rPr lang="zh-CN" sz="1125" dirty="0">
                  <a:solidFill>
                    <a:srgbClr val="5A6B7B"/>
                  </a:solidFill>
                  <a:latin typeface="Arial"/>
                  <a:ea typeface="Microsoft YaHei"/>
                  <a:cs typeface="Arial"/>
                </a:rPr>
                <a:t>next generation.</a:t>
              </a:r>
            </a:p>
          </p:txBody>
        </p:sp>
      </p:grpSp>
      <p:grpSp>
        <p:nvGrpSpPr>
          <p:cNvPr id="84" name="Group 84"/>
          <p:cNvGrpSpPr/>
          <p:nvPr/>
        </p:nvGrpSpPr>
        <p:grpSpPr>
          <a:xfrm>
            <a:off x="598170" y="6475095"/>
            <a:ext cx="10995659" cy="182880"/>
            <a:chOff x="598170" y="6475095"/>
            <a:chExt cx="10995659" cy="182880"/>
          </a:xfrm>
        </p:grpSpPr>
        <p:sp>
          <p:nvSpPr>
            <p:cNvPr id="82" name="TextBox 82"/>
            <p:cNvSpPr txBox="1"/>
            <p:nvPr/>
          </p:nvSpPr>
          <p:spPr>
            <a:xfrm>
              <a:off x="598170" y="6475095"/>
              <a:ext cx="1284732" cy="182880"/>
            </a:xfrm>
            <a:prstGeom prst="rect">
              <a:avLst/>
            </a:prstGeom>
            <a:noFill/>
            <a:ln>
              <a:noFill/>
            </a:ln>
          </p:spPr>
          <p:txBody>
            <a:bodyPr wrap="none" lIns="0" tIns="0" rIns="0" bIns="0" anchor="t" anchorCtr="0">
              <a:spAutoFit/>
            </a:bodyPr>
            <a:lstStyle/>
            <a:p>
              <a:pPr algn="l"/>
              <a:r>
                <a:rPr lang="zh-CN" sz="900" dirty="0">
                  <a:solidFill>
                    <a:srgbClr val="8A99A8"/>
                  </a:solidFill>
                  <a:latin typeface="Arial"/>
                  <a:ea typeface="Microsoft YaHei"/>
                  <a:cs typeface="Arial"/>
                </a:rPr>
                <a:t>AI · Digital Silk Road</a:t>
              </a:r>
            </a:p>
          </p:txBody>
        </p:sp>
        <p:sp>
          <p:nvSpPr>
            <p:cNvPr id="83" name="TextBox 83"/>
            <p:cNvSpPr txBox="1"/>
            <p:nvPr/>
          </p:nvSpPr>
          <p:spPr>
            <a:xfrm>
              <a:off x="11426380" y="6475095"/>
              <a:ext cx="167449" cy="182880"/>
            </a:xfrm>
            <a:prstGeom prst="rect">
              <a:avLst/>
            </a:prstGeom>
            <a:noFill/>
            <a:ln>
              <a:noFill/>
            </a:ln>
          </p:spPr>
          <p:txBody>
            <a:bodyPr wrap="none" lIns="0" tIns="0" rIns="0" bIns="0" anchor="t" anchorCtr="0">
              <a:spAutoFit/>
            </a:bodyPr>
            <a:lstStyle/>
            <a:p>
              <a:pPr algn="r"/>
              <a:r>
                <a:rPr lang="zh-CN" sz="900" dirty="0">
                  <a:solidFill>
                    <a:srgbClr val="8A99A8"/>
                  </a:solidFill>
                  <a:latin typeface="Arial"/>
                  <a:ea typeface="Microsoft YaHei"/>
                  <a:cs typeface="Arial"/>
                </a:rPr>
                <a:t>05</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childTnLst>
                          </p:cTn>
                        </p:par>
                        <p:par>
                          <p:cTn id="8" fill="hold">
                            <p:stCondLst>
                              <p:cond delay="900"/>
                            </p:stCondLst>
                            <p:childTnLst>
                              <p:par>
                                <p:cTn id="9" presetID="2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edge">
                                      <p:cBhvr>
                                        <p:cTn id="11" dur="400"/>
                                        <p:tgtEl>
                                          <p:spTgt spid="25"/>
                                        </p:tgtEl>
                                      </p:cBhvr>
                                    </p:animEffect>
                                  </p:childTnLst>
                                </p:cTn>
                              </p:par>
                            </p:childTnLst>
                          </p:cTn>
                        </p:par>
                        <p:par>
                          <p:cTn id="12" fill="hold">
                            <p:stCondLst>
                              <p:cond delay="1800"/>
                            </p:stCondLst>
                            <p:childTnLst>
                              <p:par>
                                <p:cTn id="13" presetID="21" presetClass="entr" presetSubtype="0" fill="hold"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heel(4)">
                                      <p:cBhvr>
                                        <p:cTn id="15" dur="400"/>
                                        <p:tgtEl>
                                          <p:spTgt spid="42"/>
                                        </p:tgtEl>
                                      </p:cBhvr>
                                    </p:animEffect>
                                  </p:childTnLst>
                                </p:cTn>
                              </p:par>
                            </p:childTnLst>
                          </p:cTn>
                        </p:par>
                        <p:par>
                          <p:cTn id="16" fill="hold">
                            <p:stCondLst>
                              <p:cond delay="2700"/>
                            </p:stCondLst>
                            <p:childTnLst>
                              <p:par>
                                <p:cTn id="17" presetID="22" presetClass="entr" presetSubtype="1"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400"/>
                                        <p:tgtEl>
                                          <p:spTgt spid="62"/>
                                        </p:tgtEl>
                                      </p:cBhvr>
                                    </p:animEffect>
                                  </p:childTnLst>
                                </p:cTn>
                              </p:par>
                            </p:childTnLst>
                          </p:cTn>
                        </p:par>
                        <p:par>
                          <p:cTn id="20" fill="hold">
                            <p:stCondLst>
                              <p:cond delay="3600"/>
                            </p:stCondLst>
                            <p:childTnLst>
                              <p:par>
                                <p:cTn id="21" presetID="50" presetClass="entr" presetSubtype="0"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stretch(across)">
                                      <p:cBhvr>
                                        <p:cTn id="23" dur="4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5" grpId="0"/>
      <p:bldP spid="42" grpId="0"/>
      <p:bldP spid="62" grpId="0"/>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grpSp>
        <p:nvGrpSpPr>
          <p:cNvPr id="7" name="Group 7"/>
          <p:cNvGrpSpPr/>
          <p:nvPr/>
        </p:nvGrpSpPr>
        <p:grpSpPr>
          <a:xfrm>
            <a:off x="575310" y="488156"/>
            <a:ext cx="8556641" cy="1088232"/>
            <a:chOff x="575310" y="488156"/>
            <a:chExt cx="8556641" cy="1088232"/>
          </a:xfrm>
        </p:grpSpPr>
        <p:sp>
          <p:nvSpPr>
            <p:cNvPr id="3" name="Rectangle 3"/>
            <p:cNvSpPr/>
            <p:nvPr/>
          </p:nvSpPr>
          <p:spPr>
            <a:xfrm>
              <a:off x="609600" y="495300"/>
              <a:ext cx="419100" cy="38100"/>
            </a:xfrm>
            <a:prstGeom prst="roundRect">
              <a:avLst>
                <a:gd name="adj" fmla="val 50000"/>
              </a:avLst>
            </a:prstGeom>
            <a:solidFill>
              <a:srgbClr val="F5A623"/>
            </a:solidFill>
            <a:ln>
              <a:noFill/>
            </a:ln>
          </p:spPr>
        </p:sp>
        <p:sp>
          <p:nvSpPr>
            <p:cNvPr id="4" name="TextBox 4"/>
            <p:cNvSpPr txBox="1"/>
            <p:nvPr/>
          </p:nvSpPr>
          <p:spPr>
            <a:xfrm>
              <a:off x="1128712" y="488156"/>
              <a:ext cx="2082403" cy="228600"/>
            </a:xfrm>
            <a:prstGeom prst="rect">
              <a:avLst/>
            </a:prstGeom>
            <a:noFill/>
            <a:ln>
              <a:noFill/>
            </a:ln>
          </p:spPr>
          <p:txBody>
            <a:bodyPr wrap="none" lIns="0" tIns="0" rIns="0" bIns="0" anchor="t" anchorCtr="0">
              <a:spAutoFit/>
            </a:bodyPr>
            <a:lstStyle/>
            <a:p>
              <a:pPr algn="l"/>
              <a:r>
                <a:rPr lang="zh-CN" sz="1125" dirty="0">
                  <a:solidFill>
                    <a:srgbClr val="5A6B7B"/>
                  </a:solidFill>
                  <a:latin typeface="Arial"/>
                  <a:ea typeface="Microsoft YaHei"/>
                  <a:cs typeface="Arial"/>
                </a:rPr>
                <a:t>THE INFRASTRUCTURE DIVIDE</a:t>
              </a:r>
            </a:p>
          </p:txBody>
        </p:sp>
        <p:sp>
          <p:nvSpPr>
            <p:cNvPr id="5" name="TextBox 5"/>
            <p:cNvSpPr txBox="1"/>
            <p:nvPr/>
          </p:nvSpPr>
          <p:spPr>
            <a:xfrm>
              <a:off x="575310" y="832485"/>
              <a:ext cx="8556641" cy="548640"/>
            </a:xfrm>
            <a:prstGeom prst="rect">
              <a:avLst/>
            </a:prstGeom>
            <a:noFill/>
            <a:ln>
              <a:noFill/>
            </a:ln>
          </p:spPr>
          <p:txBody>
            <a:bodyPr wrap="none" lIns="0" tIns="0" rIns="0" bIns="0" anchor="t" anchorCtr="0">
              <a:spAutoFit/>
            </a:bodyPr>
            <a:lstStyle/>
            <a:p>
              <a:pPr algn="l"/>
              <a:r>
                <a:rPr lang="zh-CN" sz="2700" b="1" dirty="0">
                  <a:solidFill>
                    <a:srgbClr val="0B3C6E"/>
                  </a:solidFill>
                  <a:latin typeface="Georgia"/>
                  <a:ea typeface="Microsoft YaHei"/>
                  <a:cs typeface="Georgia"/>
                </a:rPr>
                <a:t>Building the Shortest Path to Opportunity</a:t>
              </a:r>
            </a:p>
          </p:txBody>
        </p:sp>
        <p:sp>
          <p:nvSpPr>
            <p:cNvPr id="6" name="TextBox 6"/>
            <p:cNvSpPr txBox="1"/>
            <p:nvPr/>
          </p:nvSpPr>
          <p:spPr>
            <a:xfrm>
              <a:off x="592455" y="1302068"/>
              <a:ext cx="6481667" cy="274320"/>
            </a:xfrm>
            <a:prstGeom prst="rect">
              <a:avLst/>
            </a:prstGeom>
            <a:noFill/>
            <a:ln>
              <a:noFill/>
            </a:ln>
          </p:spPr>
          <p:txBody>
            <a:bodyPr wrap="none" lIns="0" tIns="0" rIns="0" bIns="0" anchor="t" anchorCtr="0">
              <a:spAutoFit/>
            </a:bodyPr>
            <a:lstStyle/>
            <a:p>
              <a:pPr algn="l"/>
              <a:r>
                <a:rPr lang="zh-CN" sz="1350" dirty="0">
                  <a:solidFill>
                    <a:srgbClr val="5A6B7B"/>
                  </a:solidFill>
                  <a:latin typeface="Arial"/>
                  <a:ea typeface="Microsoft YaHei"/>
                  <a:cs typeface="Arial"/>
                </a:rPr>
                <a:t>From satellite analysis to clean power, in three connected stages.</a:t>
              </a:r>
            </a:p>
          </p:txBody>
        </p:sp>
      </p:grpSp>
      <p:sp>
        <p:nvSpPr>
          <p:cNvPr id="8" name="Freeform 8"/>
          <p:cNvSpPr/>
          <p:nvPr/>
        </p:nvSpPr>
        <p:spPr>
          <a:xfrm>
            <a:off x="4057650" y="3486150"/>
            <a:ext cx="133350" cy="190500"/>
          </a:xfrm>
          <a:custGeom>
            <a:avLst/>
            <a:gdLst/>
            <a:ahLst/>
            <a:cxnLst/>
            <a:rect l="l" t="t" r="r" b="b"/>
            <a:pathLst>
              <a:path w="133350" h="190500">
                <a:moveTo>
                  <a:pt x="0" y="0"/>
                </a:moveTo>
                <a:lnTo>
                  <a:pt x="133350" y="95250"/>
                </a:lnTo>
                <a:lnTo>
                  <a:pt x="0" y="190500"/>
                </a:lnTo>
                <a:close/>
              </a:path>
            </a:pathLst>
          </a:custGeom>
          <a:solidFill>
            <a:srgbClr val="F5A623"/>
          </a:solidFill>
          <a:ln>
            <a:noFill/>
          </a:ln>
        </p:spPr>
      </p:sp>
      <p:sp>
        <p:nvSpPr>
          <p:cNvPr id="9" name="Freeform 9"/>
          <p:cNvSpPr/>
          <p:nvPr/>
        </p:nvSpPr>
        <p:spPr>
          <a:xfrm>
            <a:off x="7962900" y="3486150"/>
            <a:ext cx="133350" cy="190500"/>
          </a:xfrm>
          <a:custGeom>
            <a:avLst/>
            <a:gdLst/>
            <a:ahLst/>
            <a:cxnLst/>
            <a:rect l="l" t="t" r="r" b="b"/>
            <a:pathLst>
              <a:path w="133350" h="190500">
                <a:moveTo>
                  <a:pt x="0" y="0"/>
                </a:moveTo>
                <a:lnTo>
                  <a:pt x="133350" y="95250"/>
                </a:lnTo>
                <a:lnTo>
                  <a:pt x="0" y="190500"/>
                </a:lnTo>
                <a:close/>
              </a:path>
            </a:pathLst>
          </a:custGeom>
          <a:solidFill>
            <a:srgbClr val="F5A623"/>
          </a:solidFill>
          <a:ln>
            <a:noFill/>
          </a:ln>
        </p:spPr>
      </p:sp>
      <p:grpSp>
        <p:nvGrpSpPr>
          <p:cNvPr id="34" name="Group 34"/>
          <p:cNvGrpSpPr/>
          <p:nvPr/>
        </p:nvGrpSpPr>
        <p:grpSpPr>
          <a:xfrm>
            <a:off x="609600" y="1790700"/>
            <a:ext cx="3238500" cy="3581400"/>
            <a:chOff x="609600" y="1790700"/>
            <a:chExt cx="3238500" cy="3581400"/>
          </a:xfrm>
        </p:grpSpPr>
        <p:sp>
          <p:nvSpPr>
            <p:cNvPr id="10" name="Rectangle 10"/>
            <p:cNvSpPr/>
            <p:nvPr/>
          </p:nvSpPr>
          <p:spPr>
            <a:xfrm>
              <a:off x="609600" y="1790700"/>
              <a:ext cx="3238500" cy="3581400"/>
            </a:xfrm>
            <a:prstGeom prst="roundRect">
              <a:avLst>
                <a:gd name="adj" fmla="val 4706"/>
              </a:avLst>
            </a:prstGeom>
            <a:solidFill>
              <a:srgbClr val="FFFFFF"/>
            </a:solidFill>
            <a:ln w="14288">
              <a:solidFill>
                <a:srgbClr val="D8E0E8"/>
              </a:solidFill>
            </a:ln>
          </p:spPr>
        </p:sp>
        <p:sp>
          <p:nvSpPr>
            <p:cNvPr id="11" name="Rectangle 11"/>
            <p:cNvSpPr/>
            <p:nvPr/>
          </p:nvSpPr>
          <p:spPr>
            <a:xfrm>
              <a:off x="609600" y="1790700"/>
              <a:ext cx="3238500" cy="647700"/>
            </a:xfrm>
            <a:prstGeom prst="roundRect">
              <a:avLst>
                <a:gd name="adj" fmla="val 23529"/>
              </a:avLst>
            </a:prstGeom>
            <a:solidFill>
              <a:srgbClr val="0B3C6E"/>
            </a:solidFill>
            <a:ln>
              <a:noFill/>
            </a:ln>
          </p:spPr>
        </p:sp>
        <p:sp>
          <p:nvSpPr>
            <p:cNvPr id="12" name="Rectangle 12"/>
            <p:cNvSpPr/>
            <p:nvPr/>
          </p:nvSpPr>
          <p:spPr>
            <a:xfrm>
              <a:off x="609600" y="2247900"/>
              <a:ext cx="3238500" cy="190500"/>
            </a:xfrm>
            <a:prstGeom prst="rect">
              <a:avLst/>
            </a:prstGeom>
            <a:solidFill>
              <a:srgbClr val="0B3C6E"/>
            </a:solidFill>
            <a:ln>
              <a:noFill/>
            </a:ln>
          </p:spPr>
        </p:sp>
        <p:sp>
          <p:nvSpPr>
            <p:cNvPr id="13" name="Rectangle 13"/>
            <p:cNvSpPr/>
            <p:nvPr/>
          </p:nvSpPr>
          <p:spPr>
            <a:xfrm>
              <a:off x="838200" y="1924050"/>
              <a:ext cx="381000" cy="381000"/>
            </a:xfrm>
            <a:prstGeom prst="roundRect">
              <a:avLst>
                <a:gd name="adj" fmla="val 25000"/>
              </a:avLst>
            </a:prstGeom>
            <a:solidFill>
              <a:srgbClr val="FFFFFF">
                <a:alpha val="18000"/>
              </a:srgbClr>
            </a:solidFill>
            <a:ln>
              <a:noFill/>
            </a:ln>
          </p:spPr>
        </p:sp>
        <p:sp>
          <p:nvSpPr>
            <p:cNvPr id="14" name="TextBox 14"/>
            <p:cNvSpPr txBox="1"/>
            <p:nvPr/>
          </p:nvSpPr>
          <p:spPr>
            <a:xfrm>
              <a:off x="975146" y="2009775"/>
              <a:ext cx="107109" cy="304800"/>
            </a:xfrm>
            <a:prstGeom prst="rect">
              <a:avLst/>
            </a:prstGeom>
            <a:noFill/>
            <a:ln>
              <a:noFill/>
            </a:ln>
          </p:spPr>
          <p:txBody>
            <a:bodyPr wrap="none" lIns="0" tIns="0" rIns="0" bIns="0" anchor="t" anchorCtr="0">
              <a:spAutoFit/>
            </a:bodyPr>
            <a:lstStyle/>
            <a:p>
              <a:pPr algn="ctr"/>
              <a:r>
                <a:rPr lang="zh-CN" sz="1500" b="1" dirty="0">
                  <a:solidFill>
                    <a:srgbClr val="FFFFFF"/>
                  </a:solidFill>
                  <a:latin typeface="Georgia"/>
                  <a:ea typeface="SimSun"/>
                  <a:cs typeface="Georgia"/>
                </a:rPr>
                <a:t>1</a:t>
              </a:r>
            </a:p>
          </p:txBody>
        </p:sp>
        <p:sp>
          <p:nvSpPr>
            <p:cNvPr id="15" name="TextBox 15"/>
            <p:cNvSpPr txBox="1"/>
            <p:nvPr/>
          </p:nvSpPr>
          <p:spPr>
            <a:xfrm>
              <a:off x="1359218" y="2066449"/>
              <a:ext cx="722519" cy="198120"/>
            </a:xfrm>
            <a:prstGeom prst="rect">
              <a:avLst/>
            </a:prstGeom>
            <a:noFill/>
            <a:ln>
              <a:noFill/>
            </a:ln>
          </p:spPr>
          <p:txBody>
            <a:bodyPr wrap="none" lIns="0" tIns="0" rIns="0" bIns="0" anchor="t" anchorCtr="0">
              <a:spAutoFit/>
            </a:bodyPr>
            <a:lstStyle/>
            <a:p>
              <a:pPr algn="l"/>
              <a:r>
                <a:rPr lang="zh-CN" sz="975" dirty="0">
                  <a:solidFill>
                    <a:srgbClr val="C9D6E2"/>
                  </a:solidFill>
                  <a:latin typeface="Arial"/>
                  <a:ea typeface="Microsoft YaHei"/>
                  <a:cs typeface="Arial"/>
                </a:rPr>
                <a:t>STAGE ONE</a:t>
              </a:r>
            </a:p>
          </p:txBody>
        </p:sp>
        <p:sp>
          <p:nvSpPr>
            <p:cNvPr id="16" name="Rectangle 16"/>
            <p:cNvSpPr/>
            <p:nvPr/>
          </p:nvSpPr>
          <p:spPr>
            <a:xfrm>
              <a:off x="838200" y="2705100"/>
              <a:ext cx="533400" cy="533400"/>
            </a:xfrm>
            <a:prstGeom prst="roundRect">
              <a:avLst>
                <a:gd name="adj" fmla="val 25000"/>
              </a:avLst>
            </a:prstGeom>
            <a:solidFill>
              <a:srgbClr val="0B3C6E">
                <a:alpha val="10000"/>
              </a:srgbClr>
            </a:solidFill>
            <a:ln>
              <a:noFill/>
            </a:ln>
          </p:spPr>
        </p:sp>
        <p:grpSp>
          <p:nvGrpSpPr>
            <p:cNvPr id="23" name="Group 23"/>
            <p:cNvGrpSpPr/>
            <p:nvPr/>
          </p:nvGrpSpPr>
          <p:grpSpPr>
            <a:xfrm>
              <a:off x="1004888" y="2871788"/>
              <a:ext cx="200025" cy="200025"/>
              <a:chOff x="1004888" y="2871788"/>
              <a:chExt cx="200025" cy="200025"/>
            </a:xfrm>
          </p:grpSpPr>
          <p:sp>
            <p:nvSpPr>
              <p:cNvPr id="17" name="Freeform 17"/>
              <p:cNvSpPr/>
              <p:nvPr/>
            </p:nvSpPr>
            <p:spPr>
              <a:xfrm>
                <a:off x="1008406" y="2875306"/>
                <a:ext cx="115201" cy="115201"/>
              </a:xfrm>
              <a:custGeom>
                <a:avLst/>
                <a:gdLst/>
                <a:ahLst/>
                <a:cxnLst/>
                <a:rect l="l" t="t" r="r" b="b"/>
                <a:pathLst>
                  <a:path w="115201" h="115201">
                    <a:moveTo>
                      <a:pt x="4338" y="33075"/>
                    </a:moveTo>
                    <a:lnTo>
                      <a:pt x="33075" y="4338"/>
                    </a:lnTo>
                    <a:cubicBezTo>
                      <a:pt x="37414" y="0"/>
                      <a:pt x="44449" y="0"/>
                      <a:pt x="48788" y="4338"/>
                    </a:cubicBezTo>
                    <a:lnTo>
                      <a:pt x="110863" y="66413"/>
                    </a:lnTo>
                    <a:cubicBezTo>
                      <a:pt x="115201" y="70752"/>
                      <a:pt x="115201" y="77786"/>
                      <a:pt x="110863" y="82126"/>
                    </a:cubicBezTo>
                    <a:lnTo>
                      <a:pt x="82126" y="110863"/>
                    </a:lnTo>
                    <a:cubicBezTo>
                      <a:pt x="77786" y="115201"/>
                      <a:pt x="70752" y="115201"/>
                      <a:pt x="66413" y="110863"/>
                    </a:cubicBezTo>
                    <a:lnTo>
                      <a:pt x="4338" y="48788"/>
                    </a:lnTo>
                    <a:cubicBezTo>
                      <a:pt x="0" y="44449"/>
                      <a:pt x="0" y="37414"/>
                      <a:pt x="4338" y="33075"/>
                    </a:cubicBezTo>
                  </a:path>
                </a:pathLst>
              </a:custGeom>
              <a:noFill/>
              <a:ln w="19050">
                <a:solidFill>
                  <a:srgbClr val="0B3C6E"/>
                </a:solidFill>
              </a:ln>
            </p:spPr>
          </p:sp>
          <p:sp>
            <p:nvSpPr>
              <p:cNvPr id="18" name="Freeform 18"/>
              <p:cNvSpPr/>
              <p:nvPr/>
            </p:nvSpPr>
            <p:spPr>
              <a:xfrm>
                <a:off x="1004888" y="2949575"/>
                <a:ext cx="66675" cy="66675"/>
              </a:xfrm>
              <a:custGeom>
                <a:avLst/>
                <a:gdLst/>
                <a:ahLst/>
                <a:cxnLst/>
                <a:rect l="l" t="t" r="r" b="b"/>
                <a:pathLst>
                  <a:path w="66675" h="66675">
                    <a:moveTo>
                      <a:pt x="33338" y="0"/>
                    </a:moveTo>
                    <a:lnTo>
                      <a:pt x="0" y="33338"/>
                    </a:lnTo>
                    <a:lnTo>
                      <a:pt x="33338" y="66675"/>
                    </a:lnTo>
                    <a:lnTo>
                      <a:pt x="66675" y="33338"/>
                    </a:lnTo>
                  </a:path>
                </a:pathLst>
              </a:custGeom>
              <a:noFill/>
              <a:ln w="19050">
                <a:solidFill>
                  <a:srgbClr val="0B3C6E"/>
                </a:solidFill>
              </a:ln>
            </p:spPr>
          </p:sp>
          <p:sp>
            <p:nvSpPr>
              <p:cNvPr id="19" name="Freeform 19"/>
              <p:cNvSpPr/>
              <p:nvPr/>
            </p:nvSpPr>
            <p:spPr>
              <a:xfrm>
                <a:off x="1082675" y="2871788"/>
                <a:ext cx="66675" cy="66675"/>
              </a:xfrm>
              <a:custGeom>
                <a:avLst/>
                <a:gdLst/>
                <a:ahLst/>
                <a:cxnLst/>
                <a:rect l="l" t="t" r="r" b="b"/>
                <a:pathLst>
                  <a:path w="66675" h="66675">
                    <a:moveTo>
                      <a:pt x="0" y="33338"/>
                    </a:moveTo>
                    <a:lnTo>
                      <a:pt x="33338" y="0"/>
                    </a:lnTo>
                    <a:lnTo>
                      <a:pt x="66675" y="33338"/>
                    </a:lnTo>
                    <a:lnTo>
                      <a:pt x="33338" y="66675"/>
                    </a:lnTo>
                  </a:path>
                </a:pathLst>
              </a:custGeom>
              <a:noFill/>
              <a:ln w="19050">
                <a:solidFill>
                  <a:srgbClr val="0B3C6E"/>
                </a:solidFill>
              </a:ln>
            </p:spPr>
          </p:sp>
          <p:sp>
            <p:nvSpPr>
              <p:cNvPr id="20" name="Freeform 20"/>
              <p:cNvSpPr/>
              <p:nvPr/>
            </p:nvSpPr>
            <p:spPr>
              <a:xfrm>
                <a:off x="1104900" y="2971800"/>
                <a:ext cx="16669" cy="16669"/>
              </a:xfrm>
              <a:custGeom>
                <a:avLst/>
                <a:gdLst/>
                <a:ahLst/>
                <a:cxnLst/>
                <a:rect l="l" t="t" r="r" b="b"/>
                <a:pathLst>
                  <a:path w="16669" h="16669">
                    <a:moveTo>
                      <a:pt x="0" y="0"/>
                    </a:moveTo>
                    <a:lnTo>
                      <a:pt x="16669" y="16669"/>
                    </a:lnTo>
                  </a:path>
                </a:pathLst>
              </a:custGeom>
              <a:noFill/>
              <a:ln w="19050">
                <a:solidFill>
                  <a:srgbClr val="0B3C6E"/>
                </a:solidFill>
              </a:ln>
            </p:spPr>
          </p:sp>
          <p:sp>
            <p:nvSpPr>
              <p:cNvPr id="21" name="Freeform 21"/>
              <p:cNvSpPr/>
              <p:nvPr/>
            </p:nvSpPr>
            <p:spPr>
              <a:xfrm>
                <a:off x="1132681" y="2999581"/>
                <a:ext cx="27781" cy="27781"/>
              </a:xfrm>
              <a:custGeom>
                <a:avLst/>
                <a:gdLst/>
                <a:ahLst/>
                <a:cxnLst/>
                <a:rect l="l" t="t" r="r" b="b"/>
                <a:pathLst>
                  <a:path w="27781" h="27781">
                    <a:moveTo>
                      <a:pt x="0" y="27781"/>
                    </a:moveTo>
                    <a:cubicBezTo>
                      <a:pt x="15343" y="27781"/>
                      <a:pt x="27781" y="15343"/>
                      <a:pt x="27781" y="0"/>
                    </a:cubicBezTo>
                  </a:path>
                </a:pathLst>
              </a:custGeom>
              <a:noFill/>
              <a:ln w="19050">
                <a:solidFill>
                  <a:srgbClr val="0B3C6E"/>
                </a:solidFill>
              </a:ln>
            </p:spPr>
          </p:sp>
          <p:sp>
            <p:nvSpPr>
              <p:cNvPr id="22" name="Freeform 22"/>
              <p:cNvSpPr/>
              <p:nvPr/>
            </p:nvSpPr>
            <p:spPr>
              <a:xfrm>
                <a:off x="1138238" y="3005138"/>
                <a:ext cx="66675" cy="66675"/>
              </a:xfrm>
              <a:custGeom>
                <a:avLst/>
                <a:gdLst/>
                <a:ahLst/>
                <a:cxnLst/>
                <a:rect l="l" t="t" r="r" b="b"/>
                <a:pathLst>
                  <a:path w="66675" h="66675">
                    <a:moveTo>
                      <a:pt x="0" y="66675"/>
                    </a:moveTo>
                    <a:cubicBezTo>
                      <a:pt x="36824" y="66675"/>
                      <a:pt x="66675" y="36824"/>
                      <a:pt x="66675" y="0"/>
                    </a:cubicBezTo>
                  </a:path>
                </a:pathLst>
              </a:custGeom>
              <a:noFill/>
              <a:ln w="19050">
                <a:solidFill>
                  <a:srgbClr val="0B3C6E"/>
                </a:solidFill>
              </a:ln>
            </p:spPr>
          </p:sp>
        </p:grpSp>
        <p:sp>
          <p:nvSpPr>
            <p:cNvPr id="24" name="TextBox 24"/>
            <p:cNvSpPr txBox="1"/>
            <p:nvPr/>
          </p:nvSpPr>
          <p:spPr>
            <a:xfrm>
              <a:off x="815340" y="3425190"/>
              <a:ext cx="1039444" cy="365760"/>
            </a:xfrm>
            <a:prstGeom prst="rect">
              <a:avLst/>
            </a:prstGeom>
            <a:noFill/>
            <a:ln>
              <a:noFill/>
            </a:ln>
          </p:spPr>
          <p:txBody>
            <a:bodyPr wrap="none" lIns="0" tIns="0" rIns="0" bIns="0" anchor="t" anchorCtr="0">
              <a:spAutoFit/>
            </a:bodyPr>
            <a:lstStyle/>
            <a:p>
              <a:pPr algn="l"/>
              <a:r>
                <a:rPr lang="zh-CN" sz="1800" b="1" dirty="0">
                  <a:solidFill>
                    <a:srgbClr val="0B3C6E"/>
                  </a:solidFill>
                  <a:latin typeface="Georgia"/>
                  <a:ea typeface="Microsoft YaHei"/>
                  <a:cs typeface="Georgia"/>
                </a:rPr>
                <a:t>Analyse</a:t>
              </a:r>
            </a:p>
          </p:txBody>
        </p:sp>
        <p:sp>
          <p:nvSpPr>
            <p:cNvPr id="25" name="Ellipse 25"/>
            <p:cNvSpPr/>
            <p:nvPr/>
          </p:nvSpPr>
          <p:spPr>
            <a:xfrm>
              <a:off x="838200" y="3867150"/>
              <a:ext cx="76200" cy="76200"/>
            </a:xfrm>
            <a:prstGeom prst="ellipse">
              <a:avLst/>
            </a:prstGeom>
            <a:solidFill>
              <a:srgbClr val="0B3C6E"/>
            </a:solidFill>
            <a:ln>
              <a:noFill/>
            </a:ln>
          </p:spPr>
        </p:sp>
        <p:sp>
          <p:nvSpPr>
            <p:cNvPr id="26" name="TextBox 26"/>
            <p:cNvSpPr txBox="1"/>
            <p:nvPr/>
          </p:nvSpPr>
          <p:spPr>
            <a:xfrm>
              <a:off x="1014412" y="3831431"/>
              <a:ext cx="1893451" cy="228600"/>
            </a:xfrm>
            <a:prstGeom prst="rect">
              <a:avLst/>
            </a:prstGeom>
            <a:noFill/>
            <a:ln>
              <a:noFill/>
            </a:ln>
          </p:spPr>
          <p:txBody>
            <a:bodyPr wrap="none" lIns="0" tIns="0" rIns="0" bIns="0" anchor="t" anchorCtr="0">
              <a:spAutoFit/>
            </a:bodyPr>
            <a:lstStyle/>
            <a:p>
              <a:pPr algn="l"/>
              <a:r>
                <a:rPr lang="zh-CN" sz="1125" dirty="0">
                  <a:solidFill>
                    <a:srgbClr val="5A6B7B"/>
                  </a:solidFill>
                  <a:latin typeface="Arial"/>
                  <a:ea typeface="Microsoft YaHei"/>
                  <a:cs typeface="Arial"/>
                </a:rPr>
                <a:t>Reads satellite imagery</a:t>
              </a:r>
            </a:p>
          </p:txBody>
        </p:sp>
        <p:sp>
          <p:nvSpPr>
            <p:cNvPr id="27" name="Ellipse 27"/>
            <p:cNvSpPr/>
            <p:nvPr/>
          </p:nvSpPr>
          <p:spPr>
            <a:xfrm>
              <a:off x="838200" y="4210050"/>
              <a:ext cx="76200" cy="76200"/>
            </a:xfrm>
            <a:prstGeom prst="ellipse">
              <a:avLst/>
            </a:prstGeom>
            <a:solidFill>
              <a:srgbClr val="0B3C6E"/>
            </a:solidFill>
            <a:ln>
              <a:noFill/>
            </a:ln>
          </p:spPr>
        </p:sp>
        <p:sp>
          <p:nvSpPr>
            <p:cNvPr id="28" name="TextBox 28"/>
            <p:cNvSpPr txBox="1"/>
            <p:nvPr/>
          </p:nvSpPr>
          <p:spPr>
            <a:xfrm>
              <a:off x="1014412" y="4174331"/>
              <a:ext cx="2033111" cy="228600"/>
            </a:xfrm>
            <a:prstGeom prst="rect">
              <a:avLst/>
            </a:prstGeom>
            <a:noFill/>
            <a:ln>
              <a:noFill/>
            </a:ln>
          </p:spPr>
          <p:txBody>
            <a:bodyPr wrap="none" lIns="0" tIns="0" rIns="0" bIns="0" anchor="t" anchorCtr="0">
              <a:spAutoFit/>
            </a:bodyPr>
            <a:lstStyle/>
            <a:p>
              <a:pPr algn="l"/>
              <a:r>
                <a:rPr lang="zh-CN" sz="1125" dirty="0">
                  <a:solidFill>
                    <a:srgbClr val="5A6B7B"/>
                  </a:solidFill>
                  <a:latin typeface="Arial"/>
                  <a:ea typeface="Microsoft YaHei"/>
                  <a:cs typeface="Arial"/>
                </a:rPr>
                <a:t>Plans the shortest route</a:t>
              </a:r>
            </a:p>
          </p:txBody>
        </p:sp>
        <p:sp>
          <p:nvSpPr>
            <p:cNvPr id="29" name="Ellipse 29"/>
            <p:cNvSpPr/>
            <p:nvPr/>
          </p:nvSpPr>
          <p:spPr>
            <a:xfrm>
              <a:off x="838200" y="4552950"/>
              <a:ext cx="76200" cy="76200"/>
            </a:xfrm>
            <a:prstGeom prst="ellipse">
              <a:avLst/>
            </a:prstGeom>
            <a:solidFill>
              <a:srgbClr val="0B3C6E"/>
            </a:solidFill>
            <a:ln>
              <a:noFill/>
            </a:ln>
          </p:spPr>
        </p:sp>
        <p:sp>
          <p:nvSpPr>
            <p:cNvPr id="30" name="TextBox 30"/>
            <p:cNvSpPr txBox="1"/>
            <p:nvPr/>
          </p:nvSpPr>
          <p:spPr>
            <a:xfrm>
              <a:off x="1014412" y="4517231"/>
              <a:ext cx="1893451" cy="228600"/>
            </a:xfrm>
            <a:prstGeom prst="rect">
              <a:avLst/>
            </a:prstGeom>
            <a:noFill/>
            <a:ln>
              <a:noFill/>
            </a:ln>
          </p:spPr>
          <p:txBody>
            <a:bodyPr wrap="none" lIns="0" tIns="0" rIns="0" bIns="0" anchor="t" anchorCtr="0">
              <a:spAutoFit/>
            </a:bodyPr>
            <a:lstStyle/>
            <a:p>
              <a:pPr algn="l"/>
              <a:r>
                <a:rPr lang="zh-CN" sz="1125" dirty="0">
                  <a:solidFill>
                    <a:srgbClr val="5A6B7B"/>
                  </a:solidFill>
                  <a:latin typeface="Arial"/>
                  <a:ea typeface="Microsoft YaHei"/>
                  <a:cs typeface="Arial"/>
                </a:rPr>
                <a:t>Cuts construction cost</a:t>
              </a:r>
            </a:p>
          </p:txBody>
        </p:sp>
        <p:sp>
          <p:nvSpPr>
            <p:cNvPr id="31" name="Line 31"/>
            <p:cNvSpPr/>
            <p:nvPr/>
          </p:nvSpPr>
          <p:spPr>
            <a:xfrm>
              <a:off x="838200" y="4876800"/>
              <a:ext cx="2781300" cy="9525"/>
            </a:xfrm>
            <a:custGeom>
              <a:avLst/>
              <a:gdLst/>
              <a:ahLst/>
              <a:cxnLst/>
              <a:rect l="l" t="t" r="r" b="b"/>
              <a:pathLst>
                <a:path w="2781300" h="9525">
                  <a:moveTo>
                    <a:pt x="0" y="0"/>
                  </a:moveTo>
                  <a:lnTo>
                    <a:pt x="2781300" y="0"/>
                  </a:lnTo>
                </a:path>
              </a:pathLst>
            </a:custGeom>
            <a:noFill/>
            <a:ln w="14288">
              <a:solidFill>
                <a:srgbClr val="D8E0E8"/>
              </a:solidFill>
              <a:custDash>
                <a:ds d="333333" sp="333333"/>
              </a:custDash>
            </a:ln>
          </p:spPr>
        </p:sp>
        <p:sp>
          <p:nvSpPr>
            <p:cNvPr id="32" name="Rectangle 32"/>
            <p:cNvSpPr/>
            <p:nvPr/>
          </p:nvSpPr>
          <p:spPr>
            <a:xfrm>
              <a:off x="838200" y="5029200"/>
              <a:ext cx="1162050" cy="304800"/>
            </a:xfrm>
            <a:prstGeom prst="roundRect">
              <a:avLst>
                <a:gd name="adj" fmla="val 50000"/>
              </a:avLst>
            </a:prstGeom>
            <a:solidFill>
              <a:srgbClr val="0B3C6E">
                <a:alpha val="10000"/>
              </a:srgbClr>
            </a:solidFill>
            <a:ln>
              <a:noFill/>
            </a:ln>
          </p:spPr>
        </p:sp>
        <p:sp>
          <p:nvSpPr>
            <p:cNvPr id="33" name="TextBox 33"/>
            <p:cNvSpPr txBox="1"/>
            <p:nvPr/>
          </p:nvSpPr>
          <p:spPr>
            <a:xfrm>
              <a:off x="1050846" y="5123974"/>
              <a:ext cx="736759" cy="198120"/>
            </a:xfrm>
            <a:prstGeom prst="rect">
              <a:avLst/>
            </a:prstGeom>
            <a:noFill/>
            <a:ln>
              <a:noFill/>
            </a:ln>
          </p:spPr>
          <p:txBody>
            <a:bodyPr wrap="none" lIns="0" tIns="0" rIns="0" bIns="0" anchor="t" anchorCtr="0">
              <a:spAutoFit/>
            </a:bodyPr>
            <a:lstStyle/>
            <a:p>
              <a:pPr algn="ctr"/>
              <a:r>
                <a:rPr lang="zh-CN" sz="975" dirty="0">
                  <a:solidFill>
                    <a:srgbClr val="0B3C6E"/>
                  </a:solidFill>
                  <a:latin typeface="Arial"/>
                  <a:ea typeface="Microsoft YaHei"/>
                  <a:cs typeface="Arial"/>
                </a:rPr>
                <a:t>Route plan</a:t>
              </a:r>
            </a:p>
          </p:txBody>
        </p:sp>
      </p:grpSp>
      <p:grpSp>
        <p:nvGrpSpPr>
          <p:cNvPr id="61" name="Group 61"/>
          <p:cNvGrpSpPr/>
          <p:nvPr/>
        </p:nvGrpSpPr>
        <p:grpSpPr>
          <a:xfrm>
            <a:off x="4476750" y="1790700"/>
            <a:ext cx="3238500" cy="3581400"/>
            <a:chOff x="4476750" y="1790700"/>
            <a:chExt cx="3238500" cy="3581400"/>
          </a:xfrm>
        </p:grpSpPr>
        <p:sp>
          <p:nvSpPr>
            <p:cNvPr id="35" name="Rectangle 35"/>
            <p:cNvSpPr/>
            <p:nvPr/>
          </p:nvSpPr>
          <p:spPr>
            <a:xfrm>
              <a:off x="4476750" y="1790700"/>
              <a:ext cx="3238500" cy="3581400"/>
            </a:xfrm>
            <a:prstGeom prst="roundRect">
              <a:avLst>
                <a:gd name="adj" fmla="val 4706"/>
              </a:avLst>
            </a:prstGeom>
            <a:solidFill>
              <a:srgbClr val="FFFFFF"/>
            </a:solidFill>
            <a:ln w="14288">
              <a:solidFill>
                <a:srgbClr val="D8E0E8"/>
              </a:solidFill>
            </a:ln>
          </p:spPr>
        </p:sp>
        <p:sp>
          <p:nvSpPr>
            <p:cNvPr id="36" name="Rectangle 36"/>
            <p:cNvSpPr/>
            <p:nvPr/>
          </p:nvSpPr>
          <p:spPr>
            <a:xfrm>
              <a:off x="4476750" y="1790700"/>
              <a:ext cx="3238500" cy="647700"/>
            </a:xfrm>
            <a:prstGeom prst="roundRect">
              <a:avLst>
                <a:gd name="adj" fmla="val 23529"/>
              </a:avLst>
            </a:prstGeom>
            <a:solidFill>
              <a:srgbClr val="00A896"/>
            </a:solidFill>
            <a:ln>
              <a:noFill/>
            </a:ln>
          </p:spPr>
        </p:sp>
        <p:sp>
          <p:nvSpPr>
            <p:cNvPr id="37" name="Rectangle 37"/>
            <p:cNvSpPr/>
            <p:nvPr/>
          </p:nvSpPr>
          <p:spPr>
            <a:xfrm>
              <a:off x="4476750" y="2247900"/>
              <a:ext cx="3238500" cy="190500"/>
            </a:xfrm>
            <a:prstGeom prst="rect">
              <a:avLst/>
            </a:prstGeom>
            <a:solidFill>
              <a:srgbClr val="00A896"/>
            </a:solidFill>
            <a:ln>
              <a:noFill/>
            </a:ln>
          </p:spPr>
        </p:sp>
        <p:sp>
          <p:nvSpPr>
            <p:cNvPr id="38" name="Rectangle 38"/>
            <p:cNvSpPr/>
            <p:nvPr/>
          </p:nvSpPr>
          <p:spPr>
            <a:xfrm>
              <a:off x="4705350" y="1924050"/>
              <a:ext cx="381000" cy="381000"/>
            </a:xfrm>
            <a:prstGeom prst="roundRect">
              <a:avLst>
                <a:gd name="adj" fmla="val 25000"/>
              </a:avLst>
            </a:prstGeom>
            <a:solidFill>
              <a:srgbClr val="FFFFFF">
                <a:alpha val="22000"/>
              </a:srgbClr>
            </a:solidFill>
            <a:ln>
              <a:noFill/>
            </a:ln>
          </p:spPr>
        </p:sp>
        <p:sp>
          <p:nvSpPr>
            <p:cNvPr id="39" name="TextBox 39"/>
            <p:cNvSpPr txBox="1"/>
            <p:nvPr/>
          </p:nvSpPr>
          <p:spPr>
            <a:xfrm>
              <a:off x="4813542" y="2009775"/>
              <a:ext cx="164616" cy="304800"/>
            </a:xfrm>
            <a:prstGeom prst="rect">
              <a:avLst/>
            </a:prstGeom>
            <a:noFill/>
            <a:ln>
              <a:noFill/>
            </a:ln>
          </p:spPr>
          <p:txBody>
            <a:bodyPr wrap="none" lIns="0" tIns="0" rIns="0" bIns="0" anchor="t" anchorCtr="0">
              <a:spAutoFit/>
            </a:bodyPr>
            <a:lstStyle/>
            <a:p>
              <a:pPr algn="ctr"/>
              <a:r>
                <a:rPr lang="zh-CN" sz="1500" b="1" dirty="0">
                  <a:solidFill>
                    <a:srgbClr val="FFFFFF"/>
                  </a:solidFill>
                  <a:latin typeface="Georgia"/>
                  <a:ea typeface="SimSun"/>
                  <a:cs typeface="Georgia"/>
                </a:rPr>
                <a:t>2</a:t>
              </a:r>
            </a:p>
          </p:txBody>
        </p:sp>
        <p:sp>
          <p:nvSpPr>
            <p:cNvPr id="40" name="TextBox 40"/>
            <p:cNvSpPr txBox="1"/>
            <p:nvPr/>
          </p:nvSpPr>
          <p:spPr>
            <a:xfrm>
              <a:off x="5226368" y="2066449"/>
              <a:ext cx="750999" cy="198120"/>
            </a:xfrm>
            <a:prstGeom prst="rect">
              <a:avLst/>
            </a:prstGeom>
            <a:noFill/>
            <a:ln>
              <a:noFill/>
            </a:ln>
          </p:spPr>
          <p:txBody>
            <a:bodyPr wrap="none" lIns="0" tIns="0" rIns="0" bIns="0" anchor="t" anchorCtr="0">
              <a:spAutoFit/>
            </a:bodyPr>
            <a:lstStyle/>
            <a:p>
              <a:pPr algn="l"/>
              <a:r>
                <a:rPr lang="zh-CN" sz="975" dirty="0">
                  <a:solidFill>
                    <a:srgbClr val="E4F5F1"/>
                  </a:solidFill>
                  <a:latin typeface="Arial"/>
                  <a:ea typeface="Microsoft YaHei"/>
                  <a:cs typeface="Arial"/>
                </a:rPr>
                <a:t>STAGE TWO</a:t>
              </a:r>
            </a:p>
          </p:txBody>
        </p:sp>
        <p:sp>
          <p:nvSpPr>
            <p:cNvPr id="41" name="Rectangle 41"/>
            <p:cNvSpPr/>
            <p:nvPr/>
          </p:nvSpPr>
          <p:spPr>
            <a:xfrm>
              <a:off x="4705350" y="2705100"/>
              <a:ext cx="533400" cy="533400"/>
            </a:xfrm>
            <a:prstGeom prst="roundRect">
              <a:avLst>
                <a:gd name="adj" fmla="val 25000"/>
              </a:avLst>
            </a:prstGeom>
            <a:solidFill>
              <a:srgbClr val="00A896">
                <a:alpha val="14000"/>
              </a:srgbClr>
            </a:solidFill>
            <a:ln>
              <a:noFill/>
            </a:ln>
          </p:spPr>
        </p:sp>
        <p:grpSp>
          <p:nvGrpSpPr>
            <p:cNvPr id="50" name="Group 50"/>
            <p:cNvGrpSpPr/>
            <p:nvPr/>
          </p:nvGrpSpPr>
          <p:grpSpPr>
            <a:xfrm>
              <a:off x="4872038" y="2871788"/>
              <a:ext cx="200024" cy="211137"/>
              <a:chOff x="4872038" y="2871788"/>
              <a:chExt cx="200024" cy="211137"/>
            </a:xfrm>
          </p:grpSpPr>
          <p:sp>
            <p:nvSpPr>
              <p:cNvPr id="42" name="Freeform 42"/>
              <p:cNvSpPr/>
              <p:nvPr/>
            </p:nvSpPr>
            <p:spPr>
              <a:xfrm>
                <a:off x="4905375" y="2871788"/>
                <a:ext cx="133350" cy="133350"/>
              </a:xfrm>
              <a:custGeom>
                <a:avLst/>
                <a:gdLst/>
                <a:ahLst/>
                <a:cxnLst/>
                <a:rect l="l" t="t" r="r" b="b"/>
                <a:pathLst>
                  <a:path w="133350" h="133350">
                    <a:moveTo>
                      <a:pt x="0" y="66675"/>
                    </a:moveTo>
                    <a:cubicBezTo>
                      <a:pt x="0" y="103499"/>
                      <a:pt x="29851" y="133350"/>
                      <a:pt x="66675" y="133350"/>
                    </a:cubicBezTo>
                    <a:cubicBezTo>
                      <a:pt x="103499" y="133350"/>
                      <a:pt x="133350" y="103499"/>
                      <a:pt x="133350" y="66675"/>
                    </a:cubicBezTo>
                    <a:cubicBezTo>
                      <a:pt x="133350" y="29851"/>
                      <a:pt x="103499" y="0"/>
                      <a:pt x="66675" y="0"/>
                    </a:cubicBezTo>
                    <a:cubicBezTo>
                      <a:pt x="29851" y="0"/>
                      <a:pt x="0" y="29851"/>
                      <a:pt x="0" y="66675"/>
                    </a:cubicBezTo>
                  </a:path>
                </a:pathLst>
              </a:custGeom>
              <a:noFill/>
              <a:ln w="19050">
                <a:solidFill>
                  <a:srgbClr val="00A896"/>
                </a:solidFill>
              </a:ln>
            </p:spPr>
          </p:sp>
          <p:sp>
            <p:nvSpPr>
              <p:cNvPr id="43" name="Freeform 43"/>
              <p:cNvSpPr/>
              <p:nvPr/>
            </p:nvSpPr>
            <p:spPr>
              <a:xfrm>
                <a:off x="4972050" y="2871788"/>
                <a:ext cx="22225" cy="133350"/>
              </a:xfrm>
              <a:custGeom>
                <a:avLst/>
                <a:gdLst/>
                <a:ahLst/>
                <a:cxnLst/>
                <a:rect l="l" t="t" r="r" b="b"/>
                <a:pathLst>
                  <a:path w="22225" h="133350">
                    <a:moveTo>
                      <a:pt x="0" y="0"/>
                    </a:moveTo>
                    <a:cubicBezTo>
                      <a:pt x="14813" y="3700"/>
                      <a:pt x="22225" y="25925"/>
                      <a:pt x="22225" y="66675"/>
                    </a:cubicBezTo>
                    <a:cubicBezTo>
                      <a:pt x="22225" y="107425"/>
                      <a:pt x="14813" y="129650"/>
                      <a:pt x="0" y="133350"/>
                    </a:cubicBezTo>
                  </a:path>
                </a:pathLst>
              </a:custGeom>
              <a:noFill/>
              <a:ln w="19050">
                <a:solidFill>
                  <a:srgbClr val="00A896"/>
                </a:solidFill>
              </a:ln>
            </p:spPr>
          </p:sp>
          <p:sp>
            <p:nvSpPr>
              <p:cNvPr id="44" name="Freeform 44"/>
              <p:cNvSpPr/>
              <p:nvPr/>
            </p:nvSpPr>
            <p:spPr>
              <a:xfrm>
                <a:off x="4949825" y="2871788"/>
                <a:ext cx="22225" cy="133350"/>
              </a:xfrm>
              <a:custGeom>
                <a:avLst/>
                <a:gdLst/>
                <a:ahLst/>
                <a:cxnLst/>
                <a:rect l="l" t="t" r="r" b="b"/>
                <a:pathLst>
                  <a:path w="22225" h="133350">
                    <a:moveTo>
                      <a:pt x="22225" y="0"/>
                    </a:moveTo>
                    <a:cubicBezTo>
                      <a:pt x="7412" y="3700"/>
                      <a:pt x="0" y="25925"/>
                      <a:pt x="0" y="66675"/>
                    </a:cubicBezTo>
                    <a:cubicBezTo>
                      <a:pt x="0" y="107425"/>
                      <a:pt x="7412" y="129650"/>
                      <a:pt x="22225" y="133350"/>
                    </a:cubicBezTo>
                  </a:path>
                </a:pathLst>
              </a:custGeom>
              <a:noFill/>
              <a:ln w="19050">
                <a:solidFill>
                  <a:srgbClr val="00A896"/>
                </a:solidFill>
              </a:ln>
            </p:spPr>
          </p:sp>
          <p:sp>
            <p:nvSpPr>
              <p:cNvPr id="45" name="Freeform 45"/>
              <p:cNvSpPr/>
              <p:nvPr/>
            </p:nvSpPr>
            <p:spPr>
              <a:xfrm>
                <a:off x="4905375" y="2938462"/>
                <a:ext cx="133350" cy="9525"/>
              </a:xfrm>
              <a:custGeom>
                <a:avLst/>
                <a:gdLst/>
                <a:ahLst/>
                <a:cxnLst/>
                <a:rect l="l" t="t" r="r" b="b"/>
                <a:pathLst>
                  <a:path w="133350" h="9525">
                    <a:moveTo>
                      <a:pt x="0" y="0"/>
                    </a:moveTo>
                    <a:lnTo>
                      <a:pt x="133350" y="0"/>
                    </a:lnTo>
                  </a:path>
                </a:pathLst>
              </a:custGeom>
              <a:noFill/>
              <a:ln w="19050">
                <a:solidFill>
                  <a:srgbClr val="00A896"/>
                </a:solidFill>
              </a:ln>
            </p:spPr>
          </p:sp>
          <p:sp>
            <p:nvSpPr>
              <p:cNvPr id="46" name="Freeform 46"/>
              <p:cNvSpPr/>
              <p:nvPr/>
            </p:nvSpPr>
            <p:spPr>
              <a:xfrm>
                <a:off x="4872038" y="3060700"/>
                <a:ext cx="77787" cy="9525"/>
              </a:xfrm>
              <a:custGeom>
                <a:avLst/>
                <a:gdLst/>
                <a:ahLst/>
                <a:cxnLst/>
                <a:rect l="l" t="t" r="r" b="b"/>
                <a:pathLst>
                  <a:path w="77787" h="9525">
                    <a:moveTo>
                      <a:pt x="0" y="0"/>
                    </a:moveTo>
                    <a:lnTo>
                      <a:pt x="77787" y="0"/>
                    </a:lnTo>
                  </a:path>
                </a:pathLst>
              </a:custGeom>
              <a:noFill/>
              <a:ln w="19050">
                <a:solidFill>
                  <a:srgbClr val="00A896"/>
                </a:solidFill>
              </a:ln>
            </p:spPr>
          </p:sp>
          <p:sp>
            <p:nvSpPr>
              <p:cNvPr id="47" name="Freeform 47"/>
              <p:cNvSpPr/>
              <p:nvPr/>
            </p:nvSpPr>
            <p:spPr>
              <a:xfrm>
                <a:off x="4994275" y="3060700"/>
                <a:ext cx="77787" cy="9525"/>
              </a:xfrm>
              <a:custGeom>
                <a:avLst/>
                <a:gdLst/>
                <a:ahLst/>
                <a:cxnLst/>
                <a:rect l="l" t="t" r="r" b="b"/>
                <a:pathLst>
                  <a:path w="77787" h="9525">
                    <a:moveTo>
                      <a:pt x="0" y="0"/>
                    </a:moveTo>
                    <a:lnTo>
                      <a:pt x="77787" y="0"/>
                    </a:lnTo>
                  </a:path>
                </a:pathLst>
              </a:custGeom>
              <a:noFill/>
              <a:ln w="19050">
                <a:solidFill>
                  <a:srgbClr val="00A896"/>
                </a:solidFill>
              </a:ln>
            </p:spPr>
          </p:sp>
          <p:sp>
            <p:nvSpPr>
              <p:cNvPr id="48" name="Freeform 48"/>
              <p:cNvSpPr/>
              <p:nvPr/>
            </p:nvSpPr>
            <p:spPr>
              <a:xfrm>
                <a:off x="4949825" y="3038475"/>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19050">
                <a:solidFill>
                  <a:srgbClr val="00A896"/>
                </a:solidFill>
              </a:ln>
            </p:spPr>
          </p:sp>
          <p:sp>
            <p:nvSpPr>
              <p:cNvPr id="49" name="Freeform 49"/>
              <p:cNvSpPr/>
              <p:nvPr/>
            </p:nvSpPr>
            <p:spPr>
              <a:xfrm>
                <a:off x="4972050" y="3005138"/>
                <a:ext cx="9525" cy="33338"/>
              </a:xfrm>
              <a:custGeom>
                <a:avLst/>
                <a:gdLst/>
                <a:ahLst/>
                <a:cxnLst/>
                <a:rect l="l" t="t" r="r" b="b"/>
                <a:pathLst>
                  <a:path w="9525" h="33338">
                    <a:moveTo>
                      <a:pt x="0" y="0"/>
                    </a:moveTo>
                    <a:lnTo>
                      <a:pt x="0" y="33338"/>
                    </a:lnTo>
                  </a:path>
                </a:pathLst>
              </a:custGeom>
              <a:noFill/>
              <a:ln w="19050">
                <a:solidFill>
                  <a:srgbClr val="00A896"/>
                </a:solidFill>
              </a:ln>
            </p:spPr>
          </p:sp>
        </p:grpSp>
        <p:sp>
          <p:nvSpPr>
            <p:cNvPr id="51" name="TextBox 51"/>
            <p:cNvSpPr txBox="1"/>
            <p:nvPr/>
          </p:nvSpPr>
          <p:spPr>
            <a:xfrm>
              <a:off x="4682490" y="3425190"/>
              <a:ext cx="1108453" cy="365760"/>
            </a:xfrm>
            <a:prstGeom prst="rect">
              <a:avLst/>
            </a:prstGeom>
            <a:noFill/>
            <a:ln>
              <a:noFill/>
            </a:ln>
          </p:spPr>
          <p:txBody>
            <a:bodyPr wrap="none" lIns="0" tIns="0" rIns="0" bIns="0" anchor="t" anchorCtr="0">
              <a:spAutoFit/>
            </a:bodyPr>
            <a:lstStyle/>
            <a:p>
              <a:pPr algn="l"/>
              <a:r>
                <a:rPr lang="zh-CN" sz="1800" b="1" dirty="0">
                  <a:solidFill>
                    <a:srgbClr val="00A896"/>
                  </a:solidFill>
                  <a:latin typeface="Georgia"/>
                  <a:ea typeface="Microsoft YaHei"/>
                  <a:cs typeface="Georgia"/>
                </a:rPr>
                <a:t>Connect</a:t>
              </a:r>
            </a:p>
          </p:txBody>
        </p:sp>
        <p:sp>
          <p:nvSpPr>
            <p:cNvPr id="52" name="Ellipse 52"/>
            <p:cNvSpPr/>
            <p:nvPr/>
          </p:nvSpPr>
          <p:spPr>
            <a:xfrm>
              <a:off x="4705350" y="3867150"/>
              <a:ext cx="76200" cy="76200"/>
            </a:xfrm>
            <a:prstGeom prst="ellipse">
              <a:avLst/>
            </a:prstGeom>
            <a:solidFill>
              <a:srgbClr val="00A896"/>
            </a:solidFill>
            <a:ln>
              <a:noFill/>
            </a:ln>
          </p:spPr>
        </p:sp>
        <p:sp>
          <p:nvSpPr>
            <p:cNvPr id="53" name="TextBox 53"/>
            <p:cNvSpPr txBox="1"/>
            <p:nvPr/>
          </p:nvSpPr>
          <p:spPr>
            <a:xfrm>
              <a:off x="4881562" y="3831431"/>
              <a:ext cx="1934528" cy="228600"/>
            </a:xfrm>
            <a:prstGeom prst="rect">
              <a:avLst/>
            </a:prstGeom>
            <a:noFill/>
            <a:ln>
              <a:noFill/>
            </a:ln>
          </p:spPr>
          <p:txBody>
            <a:bodyPr wrap="none" lIns="0" tIns="0" rIns="0" bIns="0" anchor="t" anchorCtr="0">
              <a:spAutoFit/>
            </a:bodyPr>
            <a:lstStyle/>
            <a:p>
              <a:pPr algn="l"/>
              <a:r>
                <a:rPr lang="zh-CN" sz="1125" dirty="0">
                  <a:solidFill>
                    <a:srgbClr val="5A6B7B"/>
                  </a:solidFill>
                  <a:latin typeface="Arial"/>
                  <a:ea typeface="Microsoft YaHei"/>
                  <a:cs typeface="Arial"/>
                </a:rPr>
                <a:t>Reaches remote villages</a:t>
              </a:r>
            </a:p>
          </p:txBody>
        </p:sp>
        <p:sp>
          <p:nvSpPr>
            <p:cNvPr id="54" name="Ellipse 54"/>
            <p:cNvSpPr/>
            <p:nvPr/>
          </p:nvSpPr>
          <p:spPr>
            <a:xfrm>
              <a:off x="4705350" y="4210050"/>
              <a:ext cx="76200" cy="76200"/>
            </a:xfrm>
            <a:prstGeom prst="ellipse">
              <a:avLst/>
            </a:prstGeom>
            <a:solidFill>
              <a:srgbClr val="00A896"/>
            </a:solidFill>
            <a:ln>
              <a:noFill/>
            </a:ln>
          </p:spPr>
        </p:sp>
        <p:sp>
          <p:nvSpPr>
            <p:cNvPr id="55" name="TextBox 55"/>
            <p:cNvSpPr txBox="1"/>
            <p:nvPr/>
          </p:nvSpPr>
          <p:spPr>
            <a:xfrm>
              <a:off x="4881562" y="4174331"/>
              <a:ext cx="1827728" cy="228600"/>
            </a:xfrm>
            <a:prstGeom prst="rect">
              <a:avLst/>
            </a:prstGeom>
            <a:noFill/>
            <a:ln>
              <a:noFill/>
            </a:ln>
          </p:spPr>
          <p:txBody>
            <a:bodyPr wrap="none" lIns="0" tIns="0" rIns="0" bIns="0" anchor="t" anchorCtr="0">
              <a:spAutoFit/>
            </a:bodyPr>
            <a:lstStyle/>
            <a:p>
              <a:pPr algn="l"/>
              <a:r>
                <a:rPr lang="zh-CN" sz="1125" dirty="0">
                  <a:solidFill>
                    <a:srgbClr val="5A6B7B"/>
                  </a:solidFill>
                  <a:latin typeface="Arial"/>
                  <a:ea typeface="Microsoft YaHei"/>
                  <a:cs typeface="Arial"/>
                </a:rPr>
                <a:t>Links them to markets</a:t>
              </a:r>
            </a:p>
          </p:txBody>
        </p:sp>
        <p:sp>
          <p:nvSpPr>
            <p:cNvPr id="56" name="Ellipse 56"/>
            <p:cNvSpPr/>
            <p:nvPr/>
          </p:nvSpPr>
          <p:spPr>
            <a:xfrm>
              <a:off x="4705350" y="4552950"/>
              <a:ext cx="76200" cy="76200"/>
            </a:xfrm>
            <a:prstGeom prst="ellipse">
              <a:avLst/>
            </a:prstGeom>
            <a:solidFill>
              <a:srgbClr val="00A896"/>
            </a:solidFill>
            <a:ln>
              <a:noFill/>
            </a:ln>
          </p:spPr>
        </p:sp>
        <p:sp>
          <p:nvSpPr>
            <p:cNvPr id="57" name="TextBox 57"/>
            <p:cNvSpPr txBox="1"/>
            <p:nvPr/>
          </p:nvSpPr>
          <p:spPr>
            <a:xfrm>
              <a:off x="4881562" y="4517231"/>
              <a:ext cx="1885236" cy="228600"/>
            </a:xfrm>
            <a:prstGeom prst="rect">
              <a:avLst/>
            </a:prstGeom>
            <a:noFill/>
            <a:ln>
              <a:noFill/>
            </a:ln>
          </p:spPr>
          <p:txBody>
            <a:bodyPr wrap="none" lIns="0" tIns="0" rIns="0" bIns="0" anchor="t" anchorCtr="0">
              <a:spAutoFit/>
            </a:bodyPr>
            <a:lstStyle/>
            <a:p>
              <a:pPr algn="l"/>
              <a:r>
                <a:rPr lang="zh-CN" sz="1125" dirty="0">
                  <a:solidFill>
                    <a:srgbClr val="5A6B7B"/>
                  </a:solidFill>
                  <a:latin typeface="Arial"/>
                  <a:ea typeface="Microsoft YaHei"/>
                  <a:cs typeface="Arial"/>
                </a:rPr>
                <a:t>Builds shared networks</a:t>
              </a:r>
            </a:p>
          </p:txBody>
        </p:sp>
        <p:sp>
          <p:nvSpPr>
            <p:cNvPr id="58" name="Line 58"/>
            <p:cNvSpPr/>
            <p:nvPr/>
          </p:nvSpPr>
          <p:spPr>
            <a:xfrm>
              <a:off x="4705350" y="4876800"/>
              <a:ext cx="2781300" cy="9525"/>
            </a:xfrm>
            <a:custGeom>
              <a:avLst/>
              <a:gdLst/>
              <a:ahLst/>
              <a:cxnLst/>
              <a:rect l="l" t="t" r="r" b="b"/>
              <a:pathLst>
                <a:path w="2781300" h="9525">
                  <a:moveTo>
                    <a:pt x="0" y="0"/>
                  </a:moveTo>
                  <a:lnTo>
                    <a:pt x="2781300" y="0"/>
                  </a:lnTo>
                </a:path>
              </a:pathLst>
            </a:custGeom>
            <a:noFill/>
            <a:ln w="14288">
              <a:solidFill>
                <a:srgbClr val="D8E0E8"/>
              </a:solidFill>
              <a:custDash>
                <a:ds d="333333" sp="333333"/>
              </a:custDash>
            </a:ln>
          </p:spPr>
        </p:sp>
        <p:sp>
          <p:nvSpPr>
            <p:cNvPr id="59" name="Rectangle 59"/>
            <p:cNvSpPr/>
            <p:nvPr/>
          </p:nvSpPr>
          <p:spPr>
            <a:xfrm>
              <a:off x="4705350" y="5029200"/>
              <a:ext cx="1162050" cy="304800"/>
            </a:xfrm>
            <a:prstGeom prst="roundRect">
              <a:avLst>
                <a:gd name="adj" fmla="val 50000"/>
              </a:avLst>
            </a:prstGeom>
            <a:solidFill>
              <a:srgbClr val="00A896">
                <a:alpha val="14000"/>
              </a:srgbClr>
            </a:solidFill>
            <a:ln>
              <a:noFill/>
            </a:ln>
          </p:spPr>
        </p:sp>
        <p:sp>
          <p:nvSpPr>
            <p:cNvPr id="60" name="TextBox 60"/>
            <p:cNvSpPr txBox="1"/>
            <p:nvPr/>
          </p:nvSpPr>
          <p:spPr>
            <a:xfrm>
              <a:off x="4921556" y="5123974"/>
              <a:ext cx="729639" cy="198120"/>
            </a:xfrm>
            <a:prstGeom prst="rect">
              <a:avLst/>
            </a:prstGeom>
            <a:noFill/>
            <a:ln>
              <a:noFill/>
            </a:ln>
          </p:spPr>
          <p:txBody>
            <a:bodyPr wrap="none" lIns="0" tIns="0" rIns="0" bIns="0" anchor="t" anchorCtr="0">
              <a:spAutoFit/>
            </a:bodyPr>
            <a:lstStyle/>
            <a:p>
              <a:pPr algn="ctr"/>
              <a:r>
                <a:rPr lang="zh-CN" sz="975" dirty="0">
                  <a:solidFill>
                    <a:srgbClr val="00A896"/>
                  </a:solidFill>
                  <a:latin typeface="Arial"/>
                  <a:ea typeface="Microsoft YaHei"/>
                  <a:cs typeface="Arial"/>
                </a:rPr>
                <a:t>Connected</a:t>
              </a:r>
            </a:p>
          </p:txBody>
        </p:sp>
      </p:grpSp>
      <p:grpSp>
        <p:nvGrpSpPr>
          <p:cNvPr id="86" name="Group 86"/>
          <p:cNvGrpSpPr/>
          <p:nvPr/>
        </p:nvGrpSpPr>
        <p:grpSpPr>
          <a:xfrm>
            <a:off x="8343900" y="1790700"/>
            <a:ext cx="3238500" cy="3581400"/>
            <a:chOff x="8343900" y="1790700"/>
            <a:chExt cx="3238500" cy="3581400"/>
          </a:xfrm>
        </p:grpSpPr>
        <p:sp>
          <p:nvSpPr>
            <p:cNvPr id="62" name="Rectangle 62"/>
            <p:cNvSpPr/>
            <p:nvPr/>
          </p:nvSpPr>
          <p:spPr>
            <a:xfrm>
              <a:off x="8343900" y="1790700"/>
              <a:ext cx="3238500" cy="3581400"/>
            </a:xfrm>
            <a:prstGeom prst="roundRect">
              <a:avLst>
                <a:gd name="adj" fmla="val 4706"/>
              </a:avLst>
            </a:prstGeom>
            <a:solidFill>
              <a:srgbClr val="FFFFFF"/>
            </a:solidFill>
            <a:ln w="14288">
              <a:solidFill>
                <a:srgbClr val="D8E0E8"/>
              </a:solidFill>
            </a:ln>
          </p:spPr>
        </p:sp>
        <p:sp>
          <p:nvSpPr>
            <p:cNvPr id="63" name="Rectangle 63"/>
            <p:cNvSpPr/>
            <p:nvPr/>
          </p:nvSpPr>
          <p:spPr>
            <a:xfrm>
              <a:off x="8343900" y="1790700"/>
              <a:ext cx="3238500" cy="647700"/>
            </a:xfrm>
            <a:prstGeom prst="roundRect">
              <a:avLst>
                <a:gd name="adj" fmla="val 23529"/>
              </a:avLst>
            </a:prstGeom>
            <a:solidFill>
              <a:srgbClr val="F5A623"/>
            </a:solidFill>
            <a:ln>
              <a:noFill/>
            </a:ln>
          </p:spPr>
        </p:sp>
        <p:sp>
          <p:nvSpPr>
            <p:cNvPr id="64" name="Rectangle 64"/>
            <p:cNvSpPr/>
            <p:nvPr/>
          </p:nvSpPr>
          <p:spPr>
            <a:xfrm>
              <a:off x="8343900" y="2247900"/>
              <a:ext cx="3238500" cy="190500"/>
            </a:xfrm>
            <a:prstGeom prst="rect">
              <a:avLst/>
            </a:prstGeom>
            <a:solidFill>
              <a:srgbClr val="F5A623"/>
            </a:solidFill>
            <a:ln>
              <a:noFill/>
            </a:ln>
          </p:spPr>
        </p:sp>
        <p:sp>
          <p:nvSpPr>
            <p:cNvPr id="65" name="Rectangle 65"/>
            <p:cNvSpPr/>
            <p:nvPr/>
          </p:nvSpPr>
          <p:spPr>
            <a:xfrm>
              <a:off x="8572500" y="1924050"/>
              <a:ext cx="381000" cy="381000"/>
            </a:xfrm>
            <a:prstGeom prst="roundRect">
              <a:avLst>
                <a:gd name="adj" fmla="val 25000"/>
              </a:avLst>
            </a:prstGeom>
            <a:solidFill>
              <a:srgbClr val="FFFFFF">
                <a:alpha val="28000"/>
              </a:srgbClr>
            </a:solidFill>
            <a:ln>
              <a:noFill/>
            </a:ln>
          </p:spPr>
        </p:sp>
        <p:sp>
          <p:nvSpPr>
            <p:cNvPr id="66" name="TextBox 66"/>
            <p:cNvSpPr txBox="1"/>
            <p:nvPr/>
          </p:nvSpPr>
          <p:spPr>
            <a:xfrm>
              <a:off x="8680692" y="2009775"/>
              <a:ext cx="164616" cy="304800"/>
            </a:xfrm>
            <a:prstGeom prst="rect">
              <a:avLst/>
            </a:prstGeom>
            <a:noFill/>
            <a:ln>
              <a:noFill/>
            </a:ln>
          </p:spPr>
          <p:txBody>
            <a:bodyPr wrap="none" lIns="0" tIns="0" rIns="0" bIns="0" anchor="t" anchorCtr="0">
              <a:spAutoFit/>
            </a:bodyPr>
            <a:lstStyle/>
            <a:p>
              <a:pPr algn="ctr"/>
              <a:r>
                <a:rPr lang="zh-CN" sz="1500" b="1" dirty="0">
                  <a:solidFill>
                    <a:srgbClr val="FFFFFF"/>
                  </a:solidFill>
                  <a:latin typeface="Georgia"/>
                  <a:ea typeface="SimSun"/>
                  <a:cs typeface="Georgia"/>
                </a:rPr>
                <a:t>3</a:t>
              </a:r>
            </a:p>
          </p:txBody>
        </p:sp>
        <p:sp>
          <p:nvSpPr>
            <p:cNvPr id="67" name="TextBox 67"/>
            <p:cNvSpPr txBox="1"/>
            <p:nvPr/>
          </p:nvSpPr>
          <p:spPr>
            <a:xfrm>
              <a:off x="9093518" y="2066449"/>
              <a:ext cx="850678" cy="198120"/>
            </a:xfrm>
            <a:prstGeom prst="rect">
              <a:avLst/>
            </a:prstGeom>
            <a:noFill/>
            <a:ln>
              <a:noFill/>
            </a:ln>
          </p:spPr>
          <p:txBody>
            <a:bodyPr wrap="none" lIns="0" tIns="0" rIns="0" bIns="0" anchor="t" anchorCtr="0">
              <a:spAutoFit/>
            </a:bodyPr>
            <a:lstStyle/>
            <a:p>
              <a:pPr algn="l"/>
              <a:r>
                <a:rPr lang="zh-CN" sz="975" dirty="0">
                  <a:solidFill>
                    <a:srgbClr val="FFF3DD"/>
                  </a:solidFill>
                  <a:latin typeface="Arial"/>
                  <a:ea typeface="Microsoft YaHei"/>
                  <a:cs typeface="Arial"/>
                </a:rPr>
                <a:t>STAGE THREE</a:t>
              </a:r>
            </a:p>
          </p:txBody>
        </p:sp>
        <p:sp>
          <p:nvSpPr>
            <p:cNvPr id="68" name="Rectangle 68"/>
            <p:cNvSpPr/>
            <p:nvPr/>
          </p:nvSpPr>
          <p:spPr>
            <a:xfrm>
              <a:off x="8572500" y="2705100"/>
              <a:ext cx="533400" cy="533400"/>
            </a:xfrm>
            <a:prstGeom prst="roundRect">
              <a:avLst>
                <a:gd name="adj" fmla="val 25000"/>
              </a:avLst>
            </a:prstGeom>
            <a:solidFill>
              <a:srgbClr val="F5A623">
                <a:alpha val="16000"/>
              </a:srgbClr>
            </a:solidFill>
            <a:ln>
              <a:noFill/>
            </a:ln>
          </p:spPr>
        </p:sp>
        <p:grpSp>
          <p:nvGrpSpPr>
            <p:cNvPr id="75" name="Group 75"/>
            <p:cNvGrpSpPr/>
            <p:nvPr/>
          </p:nvGrpSpPr>
          <p:grpSpPr>
            <a:xfrm>
              <a:off x="8741801" y="2905125"/>
              <a:ext cx="194799" cy="142875"/>
              <a:chOff x="8741801" y="2905125"/>
              <a:chExt cx="194799" cy="142875"/>
            </a:xfrm>
          </p:grpSpPr>
          <p:sp>
            <p:nvSpPr>
              <p:cNvPr id="69" name="Freeform 69"/>
              <p:cNvSpPr/>
              <p:nvPr/>
            </p:nvSpPr>
            <p:spPr>
              <a:xfrm>
                <a:off x="8741801" y="2905125"/>
                <a:ext cx="194799" cy="88900"/>
              </a:xfrm>
              <a:custGeom>
                <a:avLst/>
                <a:gdLst/>
                <a:ahLst/>
                <a:cxnLst/>
                <a:rect l="l" t="t" r="r" b="b"/>
                <a:pathLst>
                  <a:path w="194799" h="88900">
                    <a:moveTo>
                      <a:pt x="11611" y="88900"/>
                    </a:moveTo>
                    <a:lnTo>
                      <a:pt x="183188" y="88900"/>
                    </a:lnTo>
                    <a:cubicBezTo>
                      <a:pt x="186611" y="88900"/>
                      <a:pt x="189842" y="87322"/>
                      <a:pt x="191948" y="84624"/>
                    </a:cubicBezTo>
                    <a:cubicBezTo>
                      <a:pt x="194054" y="81926"/>
                      <a:pt x="194799" y="78407"/>
                      <a:pt x="193967" y="75087"/>
                    </a:cubicBezTo>
                    <a:lnTo>
                      <a:pt x="177298" y="8412"/>
                    </a:lnTo>
                    <a:cubicBezTo>
                      <a:pt x="176060" y="3468"/>
                      <a:pt x="171616" y="0"/>
                      <a:pt x="166519" y="0"/>
                    </a:cubicBezTo>
                    <a:lnTo>
                      <a:pt x="28280" y="0"/>
                    </a:lnTo>
                    <a:cubicBezTo>
                      <a:pt x="23183" y="0"/>
                      <a:pt x="18739" y="3468"/>
                      <a:pt x="17500" y="8412"/>
                    </a:cubicBezTo>
                    <a:lnTo>
                      <a:pt x="832" y="75087"/>
                    </a:lnTo>
                    <a:cubicBezTo>
                      <a:pt x="0" y="78407"/>
                      <a:pt x="745" y="81926"/>
                      <a:pt x="2851" y="84624"/>
                    </a:cubicBezTo>
                    <a:cubicBezTo>
                      <a:pt x="4956" y="87322"/>
                      <a:pt x="8188" y="88900"/>
                      <a:pt x="11611" y="88900"/>
                    </a:cubicBezTo>
                  </a:path>
                </a:pathLst>
              </a:custGeom>
              <a:noFill/>
              <a:ln w="19050">
                <a:solidFill>
                  <a:srgbClr val="F5A623"/>
                </a:solidFill>
              </a:ln>
            </p:spPr>
          </p:sp>
          <p:sp>
            <p:nvSpPr>
              <p:cNvPr id="70" name="Freeform 70"/>
              <p:cNvSpPr/>
              <p:nvPr/>
            </p:nvSpPr>
            <p:spPr>
              <a:xfrm>
                <a:off x="8750300" y="2949575"/>
                <a:ext cx="177800" cy="9525"/>
              </a:xfrm>
              <a:custGeom>
                <a:avLst/>
                <a:gdLst/>
                <a:ahLst/>
                <a:cxnLst/>
                <a:rect l="l" t="t" r="r" b="b"/>
                <a:pathLst>
                  <a:path w="177800" h="9525">
                    <a:moveTo>
                      <a:pt x="0" y="0"/>
                    </a:moveTo>
                    <a:lnTo>
                      <a:pt x="177800" y="0"/>
                    </a:lnTo>
                  </a:path>
                </a:pathLst>
              </a:custGeom>
              <a:noFill/>
              <a:ln w="19050">
                <a:solidFill>
                  <a:srgbClr val="F5A623"/>
                </a:solidFill>
              </a:ln>
            </p:spPr>
          </p:sp>
          <p:sp>
            <p:nvSpPr>
              <p:cNvPr id="71" name="Freeform 71"/>
              <p:cNvSpPr/>
              <p:nvPr/>
            </p:nvSpPr>
            <p:spPr>
              <a:xfrm>
                <a:off x="8805862" y="2905125"/>
                <a:ext cx="11112" cy="88900"/>
              </a:xfrm>
              <a:custGeom>
                <a:avLst/>
                <a:gdLst/>
                <a:ahLst/>
                <a:cxnLst/>
                <a:rect l="l" t="t" r="r" b="b"/>
                <a:pathLst>
                  <a:path w="11112" h="88900">
                    <a:moveTo>
                      <a:pt x="11112" y="0"/>
                    </a:moveTo>
                    <a:lnTo>
                      <a:pt x="0" y="88900"/>
                    </a:lnTo>
                  </a:path>
                </a:pathLst>
              </a:custGeom>
              <a:noFill/>
              <a:ln w="19050">
                <a:solidFill>
                  <a:srgbClr val="F5A623"/>
                </a:solidFill>
              </a:ln>
            </p:spPr>
          </p:sp>
          <p:sp>
            <p:nvSpPr>
              <p:cNvPr id="72" name="Freeform 72"/>
              <p:cNvSpPr/>
              <p:nvPr/>
            </p:nvSpPr>
            <p:spPr>
              <a:xfrm>
                <a:off x="8861425" y="2905125"/>
                <a:ext cx="11112" cy="88900"/>
              </a:xfrm>
              <a:custGeom>
                <a:avLst/>
                <a:gdLst/>
                <a:ahLst/>
                <a:cxnLst/>
                <a:rect l="l" t="t" r="r" b="b"/>
                <a:pathLst>
                  <a:path w="11112" h="88900">
                    <a:moveTo>
                      <a:pt x="0" y="0"/>
                    </a:moveTo>
                    <a:lnTo>
                      <a:pt x="11112" y="88900"/>
                    </a:lnTo>
                  </a:path>
                </a:pathLst>
              </a:custGeom>
              <a:noFill/>
              <a:ln w="19050">
                <a:solidFill>
                  <a:srgbClr val="F5A623"/>
                </a:solidFill>
              </a:ln>
            </p:spPr>
          </p:sp>
          <p:sp>
            <p:nvSpPr>
              <p:cNvPr id="73" name="Freeform 73"/>
              <p:cNvSpPr/>
              <p:nvPr/>
            </p:nvSpPr>
            <p:spPr>
              <a:xfrm>
                <a:off x="8839200" y="2994025"/>
                <a:ext cx="9525" cy="44450"/>
              </a:xfrm>
              <a:custGeom>
                <a:avLst/>
                <a:gdLst/>
                <a:ahLst/>
                <a:cxnLst/>
                <a:rect l="l" t="t" r="r" b="b"/>
                <a:pathLst>
                  <a:path w="9525" h="44450">
                    <a:moveTo>
                      <a:pt x="0" y="0"/>
                    </a:moveTo>
                    <a:lnTo>
                      <a:pt x="0" y="44450"/>
                    </a:lnTo>
                  </a:path>
                </a:pathLst>
              </a:custGeom>
              <a:noFill/>
              <a:ln w="19050">
                <a:solidFill>
                  <a:srgbClr val="F5A623"/>
                </a:solidFill>
              </a:ln>
            </p:spPr>
          </p:sp>
          <p:sp>
            <p:nvSpPr>
              <p:cNvPr id="74" name="Freeform 74"/>
              <p:cNvSpPr/>
              <p:nvPr/>
            </p:nvSpPr>
            <p:spPr>
              <a:xfrm>
                <a:off x="8783638" y="3038475"/>
                <a:ext cx="111125" cy="9525"/>
              </a:xfrm>
              <a:custGeom>
                <a:avLst/>
                <a:gdLst/>
                <a:ahLst/>
                <a:cxnLst/>
                <a:rect l="l" t="t" r="r" b="b"/>
                <a:pathLst>
                  <a:path w="111125" h="9525">
                    <a:moveTo>
                      <a:pt x="0" y="0"/>
                    </a:moveTo>
                    <a:lnTo>
                      <a:pt x="111125" y="0"/>
                    </a:lnTo>
                  </a:path>
                </a:pathLst>
              </a:custGeom>
              <a:noFill/>
              <a:ln w="19050">
                <a:solidFill>
                  <a:srgbClr val="F5A623"/>
                </a:solidFill>
              </a:ln>
            </p:spPr>
          </p:sp>
        </p:grpSp>
        <p:sp>
          <p:nvSpPr>
            <p:cNvPr id="76" name="TextBox 76"/>
            <p:cNvSpPr txBox="1"/>
            <p:nvPr/>
          </p:nvSpPr>
          <p:spPr>
            <a:xfrm>
              <a:off x="8549640" y="3425190"/>
              <a:ext cx="860022" cy="365760"/>
            </a:xfrm>
            <a:prstGeom prst="rect">
              <a:avLst/>
            </a:prstGeom>
            <a:noFill/>
            <a:ln>
              <a:noFill/>
            </a:ln>
          </p:spPr>
          <p:txBody>
            <a:bodyPr wrap="none" lIns="0" tIns="0" rIns="0" bIns="0" anchor="t" anchorCtr="0">
              <a:spAutoFit/>
            </a:bodyPr>
            <a:lstStyle/>
            <a:p>
              <a:pPr algn="l"/>
              <a:r>
                <a:rPr lang="zh-CN" sz="1800" b="1" dirty="0">
                  <a:solidFill>
                    <a:srgbClr val="F5A623"/>
                  </a:solidFill>
                  <a:latin typeface="Georgia"/>
                  <a:ea typeface="Microsoft YaHei"/>
                  <a:cs typeface="Georgia"/>
                </a:rPr>
                <a:t>Power</a:t>
              </a:r>
            </a:p>
          </p:txBody>
        </p:sp>
        <p:sp>
          <p:nvSpPr>
            <p:cNvPr id="77" name="Ellipse 77"/>
            <p:cNvSpPr/>
            <p:nvPr/>
          </p:nvSpPr>
          <p:spPr>
            <a:xfrm>
              <a:off x="8572500" y="3867150"/>
              <a:ext cx="76200" cy="76200"/>
            </a:xfrm>
            <a:prstGeom prst="ellipse">
              <a:avLst/>
            </a:prstGeom>
            <a:solidFill>
              <a:srgbClr val="F5A623"/>
            </a:solidFill>
            <a:ln>
              <a:noFill/>
            </a:ln>
          </p:spPr>
        </p:sp>
        <p:sp>
          <p:nvSpPr>
            <p:cNvPr id="78" name="TextBox 78"/>
            <p:cNvSpPr txBox="1"/>
            <p:nvPr/>
          </p:nvSpPr>
          <p:spPr>
            <a:xfrm>
              <a:off x="8748712" y="3831431"/>
              <a:ext cx="1992035" cy="228600"/>
            </a:xfrm>
            <a:prstGeom prst="rect">
              <a:avLst/>
            </a:prstGeom>
            <a:noFill/>
            <a:ln>
              <a:noFill/>
            </a:ln>
          </p:spPr>
          <p:txBody>
            <a:bodyPr wrap="none" lIns="0" tIns="0" rIns="0" bIns="0" anchor="t" anchorCtr="0">
              <a:spAutoFit/>
            </a:bodyPr>
            <a:lstStyle/>
            <a:p>
              <a:pPr algn="l"/>
              <a:r>
                <a:rPr lang="zh-CN" sz="1125" dirty="0">
                  <a:solidFill>
                    <a:srgbClr val="5A6B7B"/>
                  </a:solidFill>
                  <a:latin typeface="Arial"/>
                  <a:ea typeface="Microsoft YaHei"/>
                  <a:cs typeface="Arial"/>
                </a:rPr>
                <a:t>Distributes solar energy</a:t>
              </a:r>
            </a:p>
          </p:txBody>
        </p:sp>
        <p:sp>
          <p:nvSpPr>
            <p:cNvPr id="79" name="Ellipse 79"/>
            <p:cNvSpPr/>
            <p:nvPr/>
          </p:nvSpPr>
          <p:spPr>
            <a:xfrm>
              <a:off x="8572500" y="4210050"/>
              <a:ext cx="76200" cy="76200"/>
            </a:xfrm>
            <a:prstGeom prst="ellipse">
              <a:avLst/>
            </a:prstGeom>
            <a:solidFill>
              <a:srgbClr val="F5A623"/>
            </a:solidFill>
            <a:ln>
              <a:noFill/>
            </a:ln>
          </p:spPr>
        </p:sp>
        <p:sp>
          <p:nvSpPr>
            <p:cNvPr id="80" name="TextBox 80"/>
            <p:cNvSpPr txBox="1"/>
            <p:nvPr/>
          </p:nvSpPr>
          <p:spPr>
            <a:xfrm>
              <a:off x="8748712" y="4174331"/>
              <a:ext cx="2024896" cy="228600"/>
            </a:xfrm>
            <a:prstGeom prst="rect">
              <a:avLst/>
            </a:prstGeom>
            <a:noFill/>
            <a:ln>
              <a:noFill/>
            </a:ln>
          </p:spPr>
          <p:txBody>
            <a:bodyPr wrap="none" lIns="0" tIns="0" rIns="0" bIns="0" anchor="t" anchorCtr="0">
              <a:spAutoFit/>
            </a:bodyPr>
            <a:lstStyle/>
            <a:p>
              <a:pPr algn="l"/>
              <a:r>
                <a:rPr lang="zh-CN" sz="1125" dirty="0">
                  <a:solidFill>
                    <a:srgbClr val="5A6B7B"/>
                  </a:solidFill>
                  <a:latin typeface="Arial"/>
                  <a:ea typeface="Microsoft YaHei"/>
                  <a:cs typeface="Arial"/>
                </a:rPr>
                <a:t>Powers local enterprises</a:t>
              </a:r>
            </a:p>
          </p:txBody>
        </p:sp>
        <p:sp>
          <p:nvSpPr>
            <p:cNvPr id="81" name="Ellipse 81"/>
            <p:cNvSpPr/>
            <p:nvPr/>
          </p:nvSpPr>
          <p:spPr>
            <a:xfrm>
              <a:off x="8572500" y="4552950"/>
              <a:ext cx="76200" cy="76200"/>
            </a:xfrm>
            <a:prstGeom prst="ellipse">
              <a:avLst/>
            </a:prstGeom>
            <a:solidFill>
              <a:srgbClr val="F5A623"/>
            </a:solidFill>
            <a:ln>
              <a:noFill/>
            </a:ln>
          </p:spPr>
        </p:sp>
        <p:sp>
          <p:nvSpPr>
            <p:cNvPr id="82" name="TextBox 82"/>
            <p:cNvSpPr txBox="1"/>
            <p:nvPr/>
          </p:nvSpPr>
          <p:spPr>
            <a:xfrm>
              <a:off x="8748712" y="4517231"/>
              <a:ext cx="2115264" cy="228600"/>
            </a:xfrm>
            <a:prstGeom prst="rect">
              <a:avLst/>
            </a:prstGeom>
            <a:noFill/>
            <a:ln>
              <a:noFill/>
            </a:ln>
          </p:spPr>
          <p:txBody>
            <a:bodyPr wrap="none" lIns="0" tIns="0" rIns="0" bIns="0" anchor="t" anchorCtr="0">
              <a:spAutoFit/>
            </a:bodyPr>
            <a:lstStyle/>
            <a:p>
              <a:pPr algn="l"/>
              <a:r>
                <a:rPr lang="zh-CN" sz="1125" dirty="0">
                  <a:solidFill>
                    <a:srgbClr val="5A6B7B"/>
                  </a:solidFill>
                  <a:latin typeface="Arial"/>
                  <a:ea typeface="Microsoft YaHei"/>
                  <a:cs typeface="Arial"/>
                </a:rPr>
                <a:t>Improves student learning</a:t>
              </a:r>
            </a:p>
          </p:txBody>
        </p:sp>
        <p:sp>
          <p:nvSpPr>
            <p:cNvPr id="83" name="Line 83"/>
            <p:cNvSpPr/>
            <p:nvPr/>
          </p:nvSpPr>
          <p:spPr>
            <a:xfrm>
              <a:off x="8572500" y="4876800"/>
              <a:ext cx="2781300" cy="9525"/>
            </a:xfrm>
            <a:custGeom>
              <a:avLst/>
              <a:gdLst/>
              <a:ahLst/>
              <a:cxnLst/>
              <a:rect l="l" t="t" r="r" b="b"/>
              <a:pathLst>
                <a:path w="2781300" h="9525">
                  <a:moveTo>
                    <a:pt x="0" y="0"/>
                  </a:moveTo>
                  <a:lnTo>
                    <a:pt x="2781300" y="0"/>
                  </a:lnTo>
                </a:path>
              </a:pathLst>
            </a:custGeom>
            <a:noFill/>
            <a:ln w="14288">
              <a:solidFill>
                <a:srgbClr val="D8E0E8"/>
              </a:solidFill>
              <a:custDash>
                <a:ds d="333333" sp="333333"/>
              </a:custDash>
            </a:ln>
          </p:spPr>
        </p:sp>
        <p:sp>
          <p:nvSpPr>
            <p:cNvPr id="84" name="Rectangle 84"/>
            <p:cNvSpPr/>
            <p:nvPr/>
          </p:nvSpPr>
          <p:spPr>
            <a:xfrm>
              <a:off x="8572500" y="5029200"/>
              <a:ext cx="1162050" cy="304800"/>
            </a:xfrm>
            <a:prstGeom prst="roundRect">
              <a:avLst>
                <a:gd name="adj" fmla="val 50000"/>
              </a:avLst>
            </a:prstGeom>
            <a:solidFill>
              <a:srgbClr val="F5A623">
                <a:alpha val="16000"/>
              </a:srgbClr>
            </a:solidFill>
            <a:ln>
              <a:noFill/>
            </a:ln>
          </p:spPr>
        </p:sp>
        <p:sp>
          <p:nvSpPr>
            <p:cNvPr id="85" name="TextBox 85"/>
            <p:cNvSpPr txBox="1"/>
            <p:nvPr/>
          </p:nvSpPr>
          <p:spPr>
            <a:xfrm>
              <a:off x="8692586" y="5123974"/>
              <a:ext cx="921877" cy="198120"/>
            </a:xfrm>
            <a:prstGeom prst="rect">
              <a:avLst/>
            </a:prstGeom>
            <a:noFill/>
            <a:ln>
              <a:noFill/>
            </a:ln>
          </p:spPr>
          <p:txBody>
            <a:bodyPr wrap="none" lIns="0" tIns="0" rIns="0" bIns="0" anchor="t" anchorCtr="0">
              <a:spAutoFit/>
            </a:bodyPr>
            <a:lstStyle/>
            <a:p>
              <a:pPr algn="ctr"/>
              <a:r>
                <a:rPr lang="zh-CN" sz="975" dirty="0">
                  <a:solidFill>
                    <a:srgbClr val="C98A12"/>
                  </a:solidFill>
                  <a:latin typeface="Arial"/>
                  <a:ea typeface="Microsoft YaHei"/>
                  <a:cs typeface="Arial"/>
                </a:rPr>
                <a:t>Powered grid</a:t>
              </a:r>
            </a:p>
          </p:txBody>
        </p:sp>
      </p:grpSp>
      <p:grpSp>
        <p:nvGrpSpPr>
          <p:cNvPr id="90" name="Group 90"/>
          <p:cNvGrpSpPr/>
          <p:nvPr/>
        </p:nvGrpSpPr>
        <p:grpSpPr>
          <a:xfrm>
            <a:off x="609600" y="5562600"/>
            <a:ext cx="10972800" cy="800100"/>
            <a:chOff x="609600" y="5562600"/>
            <a:chExt cx="10972800" cy="800100"/>
          </a:xfrm>
        </p:grpSpPr>
        <p:pic>
          <p:nvPicPr>
            <p:cNvPr id="87" name="Image 87"/>
            <p:cNvPicPr>
              <a:picLocks noChangeAspect="1"/>
            </p:cNvPicPr>
            <p:nvPr/>
          </p:nvPicPr>
          <p:blipFill>
            <a:blip r:embed="rId2"/>
            <a:srcRect l="0" t="45033" r="0" b="45033"/>
            <a:stretch>
              <a:fillRect/>
            </a:stretch>
          </p:blipFill>
          <p:spPr>
            <a:xfrm>
              <a:off x="609600" y="5562600"/>
              <a:ext cx="10972800" cy="800100"/>
            </a:xfrm>
            <a:prstGeom prst="roundRect">
              <a:avLst>
                <a:gd name="adj" fmla="val 14285"/>
              </a:avLst>
            </a:prstGeom>
          </p:spPr>
        </p:pic>
        <p:sp>
          <p:nvSpPr>
            <p:cNvPr id="88" name="Rectangle 88"/>
            <p:cNvSpPr/>
            <p:nvPr/>
          </p:nvSpPr>
          <p:spPr>
            <a:xfrm>
              <a:off x="609600" y="5562600"/>
              <a:ext cx="10972800" cy="800100"/>
            </a:xfrm>
            <a:prstGeom prst="roundRect">
              <a:avLst>
                <a:gd name="adj" fmla="val 14286"/>
              </a:avLst>
            </a:prstGeom>
            <a:gradFill>
              <a:gsLst>
                <a:gs pos="0">
                  <a:srgbClr val="062742">
                    <a:alpha val="92000"/>
                  </a:srgbClr>
                </a:gs>
                <a:gs pos="55000">
                  <a:srgbClr val="062742">
                    <a:alpha val="60000"/>
                  </a:srgbClr>
                </a:gs>
                <a:gs pos="100000">
                  <a:srgbClr val="062742">
                    <a:alpha val="20000"/>
                  </a:srgbClr>
                </a:gs>
              </a:gsLst>
              <a:lin ang="0" scaled="1"/>
            </a:gradFill>
            <a:ln>
              <a:noFill/>
            </a:ln>
          </p:spPr>
        </p:sp>
        <p:sp>
          <p:nvSpPr>
            <p:cNvPr id="89" name="TextBox 89"/>
            <p:cNvSpPr txBox="1"/>
            <p:nvPr/>
          </p:nvSpPr>
          <p:spPr>
            <a:xfrm>
              <a:off x="895350" y="5876925"/>
              <a:ext cx="4995220" cy="304800"/>
            </a:xfrm>
            <a:prstGeom prst="rect">
              <a:avLst/>
            </a:prstGeom>
            <a:noFill/>
            <a:ln>
              <a:noFill/>
            </a:ln>
          </p:spPr>
          <p:txBody>
            <a:bodyPr wrap="none" lIns="0" tIns="0" rIns="0" bIns="0" anchor="t" anchorCtr="0">
              <a:spAutoFit/>
            </a:bodyPr>
            <a:lstStyle/>
            <a:p>
              <a:pPr algn="l"/>
              <a:r>
                <a:rPr lang="zh-CN" sz="1500" b="1" dirty="0">
                  <a:solidFill>
                    <a:srgbClr val="FFFFFF"/>
                  </a:solidFill>
                  <a:latin typeface="Georgia"/>
                  <a:ea typeface="Microsoft YaHei"/>
                  <a:cs typeface="Georgia"/>
                </a:rPr>
                <a:t>One route, one grid, one connected future.</a:t>
              </a:r>
            </a:p>
          </p:txBody>
        </p:sp>
      </p:grpSp>
      <p:grpSp>
        <p:nvGrpSpPr>
          <p:cNvPr id="93" name="Group 93"/>
          <p:cNvGrpSpPr/>
          <p:nvPr/>
        </p:nvGrpSpPr>
        <p:grpSpPr>
          <a:xfrm>
            <a:off x="598170" y="6532245"/>
            <a:ext cx="10995659" cy="182880"/>
            <a:chOff x="598170" y="6532245"/>
            <a:chExt cx="10995659" cy="182880"/>
          </a:xfrm>
        </p:grpSpPr>
        <p:sp>
          <p:nvSpPr>
            <p:cNvPr id="91" name="TextBox 91"/>
            <p:cNvSpPr txBox="1"/>
            <p:nvPr/>
          </p:nvSpPr>
          <p:spPr>
            <a:xfrm>
              <a:off x="598170" y="6532245"/>
              <a:ext cx="1284732" cy="182880"/>
            </a:xfrm>
            <a:prstGeom prst="rect">
              <a:avLst/>
            </a:prstGeom>
            <a:noFill/>
            <a:ln>
              <a:noFill/>
            </a:ln>
          </p:spPr>
          <p:txBody>
            <a:bodyPr wrap="none" lIns="0" tIns="0" rIns="0" bIns="0" anchor="t" anchorCtr="0">
              <a:spAutoFit/>
            </a:bodyPr>
            <a:lstStyle/>
            <a:p>
              <a:pPr algn="l"/>
              <a:r>
                <a:rPr lang="zh-CN" sz="900" dirty="0">
                  <a:solidFill>
                    <a:srgbClr val="8A99A8"/>
                  </a:solidFill>
                  <a:latin typeface="Arial"/>
                  <a:ea typeface="Microsoft YaHei"/>
                  <a:cs typeface="Arial"/>
                </a:rPr>
                <a:t>AI · Digital Silk Road</a:t>
              </a:r>
            </a:p>
          </p:txBody>
        </p:sp>
        <p:sp>
          <p:nvSpPr>
            <p:cNvPr id="92" name="TextBox 92"/>
            <p:cNvSpPr txBox="1"/>
            <p:nvPr/>
          </p:nvSpPr>
          <p:spPr>
            <a:xfrm>
              <a:off x="11426380" y="6532245"/>
              <a:ext cx="167449" cy="182880"/>
            </a:xfrm>
            <a:prstGeom prst="rect">
              <a:avLst/>
            </a:prstGeom>
            <a:noFill/>
            <a:ln>
              <a:noFill/>
            </a:ln>
          </p:spPr>
          <p:txBody>
            <a:bodyPr wrap="none" lIns="0" tIns="0" rIns="0" bIns="0" anchor="t" anchorCtr="0">
              <a:spAutoFit/>
            </a:bodyPr>
            <a:lstStyle/>
            <a:p>
              <a:pPr algn="r"/>
              <a:r>
                <a:rPr lang="zh-CN" sz="900" dirty="0">
                  <a:solidFill>
                    <a:srgbClr val="8A99A8"/>
                  </a:solidFill>
                  <a:latin typeface="Arial"/>
                  <a:ea typeface="Microsoft YaHei"/>
                  <a:cs typeface="Arial"/>
                </a:rPr>
                <a:t>06</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400"/>
                                        <p:tgtEl>
                                          <p:spTgt spid="34"/>
                                        </p:tgtEl>
                                      </p:cBhvr>
                                    </p:animEffect>
                                  </p:childTnLst>
                                </p:cTn>
                              </p:par>
                            </p:childTnLst>
                          </p:cTn>
                        </p:par>
                        <p:par>
                          <p:cTn id="8" fill="hold">
                            <p:stCondLst>
                              <p:cond delay="900"/>
                            </p:stCondLst>
                            <p:childTnLst>
                              <p:par>
                                <p:cTn id="9" presetID="10"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400"/>
                                        <p:tgtEl>
                                          <p:spTgt spid="61"/>
                                        </p:tgtEl>
                                      </p:cBhvr>
                                    </p:animEffect>
                                  </p:childTnLst>
                                </p:cTn>
                              </p:par>
                            </p:childTnLst>
                          </p:cTn>
                        </p:par>
                        <p:par>
                          <p:cTn id="12" fill="hold">
                            <p:stCondLst>
                              <p:cond delay="1800"/>
                            </p:stCondLst>
                            <p:childTnLst>
                              <p:par>
                                <p:cTn id="13" presetID="19" presetClass="entr" presetSubtype="0" fill="hold" nodeType="after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wheel(1)">
                                      <p:cBhvr>
                                        <p:cTn id="15" dur="400"/>
                                        <p:tgtEl>
                                          <p:spTgt spid="86"/>
                                        </p:tgtEl>
                                      </p:cBhvr>
                                    </p:animEffect>
                                  </p:childTnLst>
                                </p:cTn>
                              </p:par>
                            </p:childTnLst>
                          </p:cTn>
                        </p:par>
                        <p:par>
                          <p:cTn id="16" fill="hold">
                            <p:stCondLst>
                              <p:cond delay="2700"/>
                            </p:stCondLst>
                            <p:childTnLst>
                              <p:par>
                                <p:cTn id="17" presetID="23" presetClass="entr" presetSubtype="0" fill="hold" nodeType="after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image">
                                      <p:cBhvr>
                                        <p:cTn id="19" dur="4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61" grpId="0"/>
      <p:bldP spid="86" grpId="0"/>
      <p:bldP spid="9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790507" y="628650"/>
            <a:ext cx="8610986" cy="1704975"/>
            <a:chOff x="1790507" y="628650"/>
            <a:chExt cx="8610986" cy="1704975"/>
          </a:xfrm>
        </p:grpSpPr>
        <p:sp>
          <p:nvSpPr>
            <p:cNvPr id="2" name="Rectangle 2"/>
            <p:cNvSpPr/>
            <p:nvPr/>
          </p:nvSpPr>
          <p:spPr>
            <a:xfrm>
              <a:off x="5695950" y="628650"/>
              <a:ext cx="419100" cy="38100"/>
            </a:xfrm>
            <a:prstGeom prst="roundRect">
              <a:avLst>
                <a:gd name="adj" fmla="val 50000"/>
              </a:avLst>
            </a:prstGeom>
            <a:solidFill>
              <a:srgbClr val="F5A623"/>
            </a:solidFill>
            <a:ln>
              <a:noFill/>
            </a:ln>
          </p:spPr>
        </p:sp>
        <p:sp>
          <p:nvSpPr>
            <p:cNvPr id="3" name="TextBox 3"/>
            <p:cNvSpPr txBox="1"/>
            <p:nvPr/>
          </p:nvSpPr>
          <p:spPr>
            <a:xfrm>
              <a:off x="5535394" y="869156"/>
              <a:ext cx="1121212" cy="228600"/>
            </a:xfrm>
            <a:prstGeom prst="rect">
              <a:avLst/>
            </a:prstGeom>
            <a:noFill/>
            <a:ln>
              <a:noFill/>
            </a:ln>
          </p:spPr>
          <p:txBody>
            <a:bodyPr wrap="none" lIns="0" tIns="0" rIns="0" bIns="0" anchor="t" anchorCtr="0">
              <a:spAutoFit/>
            </a:bodyPr>
            <a:lstStyle/>
            <a:p>
              <a:pPr algn="ctr"/>
              <a:r>
                <a:rPr lang="zh-CN" sz="1125" dirty="0">
                  <a:solidFill>
                    <a:srgbClr val="8A99A8"/>
                  </a:solidFill>
                  <a:latin typeface="Arial"/>
                  <a:ea typeface="Microsoft YaHei"/>
                  <a:cs typeface="Arial"/>
                </a:rPr>
                <a:t>THE SYNTHESIS</a:t>
              </a:r>
            </a:p>
          </p:txBody>
        </p:sp>
        <p:sp>
          <p:nvSpPr>
            <p:cNvPr id="4" name="TextBox 4"/>
            <p:cNvSpPr txBox="1"/>
            <p:nvPr/>
          </p:nvSpPr>
          <p:spPr>
            <a:xfrm>
              <a:off x="1790507" y="1377315"/>
              <a:ext cx="8610986" cy="670560"/>
            </a:xfrm>
            <a:prstGeom prst="rect">
              <a:avLst/>
            </a:prstGeom>
            <a:noFill/>
            <a:ln>
              <a:noFill/>
            </a:ln>
          </p:spPr>
          <p:txBody>
            <a:bodyPr wrap="none" lIns="0" tIns="0" rIns="0" bIns="0" anchor="t" anchorCtr="0">
              <a:spAutoFit/>
            </a:bodyPr>
            <a:lstStyle/>
            <a:p>
              <a:pPr algn="ctr"/>
              <a:r>
                <a:rPr lang="zh-CN" sz="3300" b="1" dirty="0">
                  <a:solidFill>
                    <a:srgbClr val="0B3C6E"/>
                  </a:solidFill>
                  <a:latin typeface="Georgia"/>
                  <a:ea typeface="Microsoft YaHei"/>
                  <a:cs typeface="Georgia"/>
                </a:rPr>
                <a:t>Four Divides, One Connected Stage</a:t>
              </a:r>
            </a:p>
          </p:txBody>
        </p:sp>
        <p:sp>
          <p:nvSpPr>
            <p:cNvPr id="5" name="TextBox 5"/>
            <p:cNvSpPr txBox="1"/>
            <p:nvPr/>
          </p:nvSpPr>
          <p:spPr>
            <a:xfrm>
              <a:off x="3672602" y="2028825"/>
              <a:ext cx="4846796" cy="304800"/>
            </a:xfrm>
            <a:prstGeom prst="rect">
              <a:avLst/>
            </a:prstGeom>
            <a:noFill/>
            <a:ln>
              <a:noFill/>
            </a:ln>
          </p:spPr>
          <p:txBody>
            <a:bodyPr wrap="none" lIns="0" tIns="0" rIns="0" bIns="0" anchor="t" anchorCtr="0">
              <a:spAutoFit/>
            </a:bodyPr>
            <a:lstStyle/>
            <a:p>
              <a:pPr algn="ctr"/>
              <a:r>
                <a:rPr lang="zh-CN" sz="1500" dirty="0">
                  <a:solidFill>
                    <a:srgbClr val="5A6B7B"/>
                  </a:solidFill>
                  <a:latin typeface="Arial"/>
                  <a:ea typeface="Microsoft YaHei"/>
                  <a:cs typeface="Arial"/>
                </a:rPr>
                <a:t>Trade · Education · Culture · Infrastructure</a:t>
              </a:r>
            </a:p>
          </p:txBody>
        </p:sp>
      </p:grpSp>
      <p:grpSp>
        <p:nvGrpSpPr>
          <p:cNvPr id="22" name="Group 22"/>
          <p:cNvGrpSpPr/>
          <p:nvPr/>
        </p:nvGrpSpPr>
        <p:grpSpPr>
          <a:xfrm>
            <a:off x="3143250" y="2933700"/>
            <a:ext cx="5905500" cy="2057400"/>
            <a:chOff x="3143250" y="2933700"/>
            <a:chExt cx="5905500" cy="2057400"/>
          </a:xfrm>
        </p:grpSpPr>
        <p:sp>
          <p:nvSpPr>
            <p:cNvPr id="7" name="Line 7"/>
            <p:cNvSpPr/>
            <p:nvPr/>
          </p:nvSpPr>
          <p:spPr>
            <a:xfrm>
              <a:off x="3143250" y="3009900"/>
              <a:ext cx="2952750" cy="895350"/>
            </a:xfrm>
            <a:custGeom>
              <a:avLst/>
              <a:gdLst/>
              <a:ahLst/>
              <a:cxnLst/>
              <a:rect l="l" t="t" r="r" b="b"/>
              <a:pathLst>
                <a:path w="2952750" h="895350">
                  <a:moveTo>
                    <a:pt x="2952750" y="895350"/>
                  </a:moveTo>
                  <a:lnTo>
                    <a:pt x="0" y="0"/>
                  </a:lnTo>
                </a:path>
              </a:pathLst>
            </a:custGeom>
            <a:noFill/>
            <a:ln w="14288">
              <a:solidFill>
                <a:srgbClr val="D8E0E8"/>
              </a:solidFill>
              <a:custDash>
                <a:ds d="333333" sp="400000"/>
              </a:custDash>
            </a:ln>
          </p:spPr>
        </p:sp>
        <p:sp>
          <p:nvSpPr>
            <p:cNvPr id="8" name="Line 8"/>
            <p:cNvSpPr/>
            <p:nvPr/>
          </p:nvSpPr>
          <p:spPr>
            <a:xfrm>
              <a:off x="6096000" y="3009900"/>
              <a:ext cx="2952750" cy="895350"/>
            </a:xfrm>
            <a:custGeom>
              <a:avLst/>
              <a:gdLst/>
              <a:ahLst/>
              <a:cxnLst/>
              <a:rect l="l" t="t" r="r" b="b"/>
              <a:pathLst>
                <a:path w="2952750" h="895350">
                  <a:moveTo>
                    <a:pt x="0" y="895350"/>
                  </a:moveTo>
                  <a:lnTo>
                    <a:pt x="2952750" y="0"/>
                  </a:lnTo>
                </a:path>
              </a:pathLst>
            </a:custGeom>
            <a:noFill/>
            <a:ln w="14288">
              <a:solidFill>
                <a:srgbClr val="D8E0E8"/>
              </a:solidFill>
              <a:custDash>
                <a:ds d="333333" sp="400000"/>
              </a:custDash>
            </a:ln>
          </p:spPr>
        </p:sp>
        <p:sp>
          <p:nvSpPr>
            <p:cNvPr id="9" name="Line 9"/>
            <p:cNvSpPr/>
            <p:nvPr/>
          </p:nvSpPr>
          <p:spPr>
            <a:xfrm>
              <a:off x="3143250" y="3905250"/>
              <a:ext cx="2952750" cy="1085850"/>
            </a:xfrm>
            <a:custGeom>
              <a:avLst/>
              <a:gdLst/>
              <a:ahLst/>
              <a:cxnLst/>
              <a:rect l="l" t="t" r="r" b="b"/>
              <a:pathLst>
                <a:path w="2952750" h="1085850">
                  <a:moveTo>
                    <a:pt x="2952750" y="0"/>
                  </a:moveTo>
                  <a:lnTo>
                    <a:pt x="0" y="1085850"/>
                  </a:lnTo>
                </a:path>
              </a:pathLst>
            </a:custGeom>
            <a:noFill/>
            <a:ln w="14288">
              <a:solidFill>
                <a:srgbClr val="D8E0E8"/>
              </a:solidFill>
              <a:custDash>
                <a:ds d="333333" sp="400000"/>
              </a:custDash>
            </a:ln>
          </p:spPr>
        </p:sp>
        <p:sp>
          <p:nvSpPr>
            <p:cNvPr id="10" name="Line 10"/>
            <p:cNvSpPr/>
            <p:nvPr/>
          </p:nvSpPr>
          <p:spPr>
            <a:xfrm>
              <a:off x="6096000" y="3905250"/>
              <a:ext cx="2952750" cy="1085850"/>
            </a:xfrm>
            <a:custGeom>
              <a:avLst/>
              <a:gdLst/>
              <a:ahLst/>
              <a:cxnLst/>
              <a:rect l="l" t="t" r="r" b="b"/>
              <a:pathLst>
                <a:path w="2952750" h="1085850">
                  <a:moveTo>
                    <a:pt x="0" y="0"/>
                  </a:moveTo>
                  <a:lnTo>
                    <a:pt x="2952750" y="1085850"/>
                  </a:lnTo>
                </a:path>
              </a:pathLst>
            </a:custGeom>
            <a:noFill/>
            <a:ln w="14288">
              <a:solidFill>
                <a:srgbClr val="D8E0E8"/>
              </a:solidFill>
              <a:custDash>
                <a:ds d="333333" sp="400000"/>
              </a:custDash>
            </a:ln>
          </p:spPr>
        </p:sp>
        <p:sp>
          <p:nvSpPr>
            <p:cNvPr id="11" name="Ellipse 11"/>
            <p:cNvSpPr/>
            <p:nvPr/>
          </p:nvSpPr>
          <p:spPr>
            <a:xfrm>
              <a:off x="5124450" y="2933700"/>
              <a:ext cx="1943100" cy="1943100"/>
            </a:xfrm>
            <a:prstGeom prst="ellipse">
              <a:avLst/>
            </a:prstGeom>
            <a:noFill/>
            <a:ln w="28575">
              <a:solidFill>
                <a:srgbClr val="F5A623"/>
              </a:solidFill>
            </a:ln>
          </p:spPr>
        </p:sp>
        <p:sp>
          <p:nvSpPr>
            <p:cNvPr id="12" name="Ellipse 12"/>
            <p:cNvSpPr/>
            <p:nvPr/>
          </p:nvSpPr>
          <p:spPr>
            <a:xfrm>
              <a:off x="5276850" y="3086100"/>
              <a:ext cx="1638300" cy="1638300"/>
            </a:xfrm>
            <a:prstGeom prst="ellipse">
              <a:avLst/>
            </a:prstGeom>
            <a:solidFill>
              <a:srgbClr val="0B3C6E"/>
            </a:solidFill>
            <a:ln>
              <a:noFill/>
            </a:ln>
          </p:spPr>
        </p:sp>
        <p:grpSp>
          <p:nvGrpSpPr>
            <p:cNvPr id="21" name="Group 21"/>
            <p:cNvGrpSpPr/>
            <p:nvPr/>
          </p:nvGrpSpPr>
          <p:grpSpPr>
            <a:xfrm>
              <a:off x="5910262" y="3719512"/>
              <a:ext cx="371475" cy="392113"/>
              <a:chOff x="5910262" y="3719512"/>
              <a:chExt cx="371475" cy="392113"/>
            </a:xfrm>
          </p:grpSpPr>
          <p:sp>
            <p:nvSpPr>
              <p:cNvPr id="13" name="Freeform 13"/>
              <p:cNvSpPr/>
              <p:nvPr/>
            </p:nvSpPr>
            <p:spPr>
              <a:xfrm>
                <a:off x="5972175" y="3719512"/>
                <a:ext cx="247650" cy="247650"/>
              </a:xfrm>
              <a:custGeom>
                <a:avLst/>
                <a:gdLst/>
                <a:ahLst/>
                <a:cxnLst/>
                <a:rect l="l" t="t" r="r" b="b"/>
                <a:pathLst>
                  <a:path w="247650" h="247650">
                    <a:moveTo>
                      <a:pt x="0" y="123825"/>
                    </a:moveTo>
                    <a:cubicBezTo>
                      <a:pt x="0" y="192212"/>
                      <a:pt x="55438" y="247650"/>
                      <a:pt x="123825" y="247650"/>
                    </a:cubicBezTo>
                    <a:cubicBezTo>
                      <a:pt x="192212" y="247650"/>
                      <a:pt x="247650" y="192212"/>
                      <a:pt x="247650" y="123825"/>
                    </a:cubicBezTo>
                    <a:cubicBezTo>
                      <a:pt x="247650" y="55438"/>
                      <a:pt x="192212" y="0"/>
                      <a:pt x="123825" y="0"/>
                    </a:cubicBezTo>
                    <a:cubicBezTo>
                      <a:pt x="55438" y="0"/>
                      <a:pt x="0" y="55438"/>
                      <a:pt x="0" y="123825"/>
                    </a:cubicBezTo>
                  </a:path>
                </a:pathLst>
              </a:custGeom>
              <a:noFill/>
              <a:ln w="19050">
                <a:solidFill>
                  <a:srgbClr val="F5A623"/>
                </a:solidFill>
              </a:ln>
            </p:spPr>
          </p:sp>
          <p:sp>
            <p:nvSpPr>
              <p:cNvPr id="14" name="Freeform 14"/>
              <p:cNvSpPr/>
              <p:nvPr/>
            </p:nvSpPr>
            <p:spPr>
              <a:xfrm>
                <a:off x="6096000" y="3719512"/>
                <a:ext cx="41275" cy="247650"/>
              </a:xfrm>
              <a:custGeom>
                <a:avLst/>
                <a:gdLst/>
                <a:ahLst/>
                <a:cxnLst/>
                <a:rect l="l" t="t" r="r" b="b"/>
                <a:pathLst>
                  <a:path w="41275" h="247650">
                    <a:moveTo>
                      <a:pt x="0" y="0"/>
                    </a:moveTo>
                    <a:cubicBezTo>
                      <a:pt x="27510" y="6872"/>
                      <a:pt x="41275" y="48147"/>
                      <a:pt x="41275" y="123825"/>
                    </a:cubicBezTo>
                    <a:cubicBezTo>
                      <a:pt x="41275" y="199503"/>
                      <a:pt x="27510" y="240778"/>
                      <a:pt x="0" y="247650"/>
                    </a:cubicBezTo>
                  </a:path>
                </a:pathLst>
              </a:custGeom>
              <a:noFill/>
              <a:ln w="19050">
                <a:solidFill>
                  <a:srgbClr val="F5A623"/>
                </a:solidFill>
              </a:ln>
            </p:spPr>
          </p:sp>
          <p:sp>
            <p:nvSpPr>
              <p:cNvPr id="15" name="Freeform 15"/>
              <p:cNvSpPr/>
              <p:nvPr/>
            </p:nvSpPr>
            <p:spPr>
              <a:xfrm>
                <a:off x="6054725" y="3719512"/>
                <a:ext cx="41275" cy="247650"/>
              </a:xfrm>
              <a:custGeom>
                <a:avLst/>
                <a:gdLst/>
                <a:ahLst/>
                <a:cxnLst/>
                <a:rect l="l" t="t" r="r" b="b"/>
                <a:pathLst>
                  <a:path w="41275" h="247650">
                    <a:moveTo>
                      <a:pt x="41275" y="0"/>
                    </a:moveTo>
                    <a:cubicBezTo>
                      <a:pt x="13765" y="6872"/>
                      <a:pt x="0" y="48147"/>
                      <a:pt x="0" y="123825"/>
                    </a:cubicBezTo>
                    <a:cubicBezTo>
                      <a:pt x="0" y="199503"/>
                      <a:pt x="13765" y="240778"/>
                      <a:pt x="41275" y="247650"/>
                    </a:cubicBezTo>
                  </a:path>
                </a:pathLst>
              </a:custGeom>
              <a:noFill/>
              <a:ln w="19050">
                <a:solidFill>
                  <a:srgbClr val="F5A623"/>
                </a:solidFill>
              </a:ln>
            </p:spPr>
          </p:sp>
          <p:sp>
            <p:nvSpPr>
              <p:cNvPr id="16" name="Freeform 16"/>
              <p:cNvSpPr/>
              <p:nvPr/>
            </p:nvSpPr>
            <p:spPr>
              <a:xfrm>
                <a:off x="5972175" y="3843338"/>
                <a:ext cx="247650" cy="9525"/>
              </a:xfrm>
              <a:custGeom>
                <a:avLst/>
                <a:gdLst/>
                <a:ahLst/>
                <a:cxnLst/>
                <a:rect l="l" t="t" r="r" b="b"/>
                <a:pathLst>
                  <a:path w="247650" h="9525">
                    <a:moveTo>
                      <a:pt x="0" y="0"/>
                    </a:moveTo>
                    <a:lnTo>
                      <a:pt x="247650" y="0"/>
                    </a:lnTo>
                  </a:path>
                </a:pathLst>
              </a:custGeom>
              <a:noFill/>
              <a:ln w="19050">
                <a:solidFill>
                  <a:srgbClr val="F5A623"/>
                </a:solidFill>
              </a:ln>
            </p:spPr>
          </p:sp>
          <p:sp>
            <p:nvSpPr>
              <p:cNvPr id="17" name="Freeform 17"/>
              <p:cNvSpPr/>
              <p:nvPr/>
            </p:nvSpPr>
            <p:spPr>
              <a:xfrm>
                <a:off x="5910262" y="4070350"/>
                <a:ext cx="144462" cy="9525"/>
              </a:xfrm>
              <a:custGeom>
                <a:avLst/>
                <a:gdLst/>
                <a:ahLst/>
                <a:cxnLst/>
                <a:rect l="l" t="t" r="r" b="b"/>
                <a:pathLst>
                  <a:path w="144462" h="9525">
                    <a:moveTo>
                      <a:pt x="0" y="0"/>
                    </a:moveTo>
                    <a:lnTo>
                      <a:pt x="144462" y="0"/>
                    </a:lnTo>
                  </a:path>
                </a:pathLst>
              </a:custGeom>
              <a:noFill/>
              <a:ln w="19050">
                <a:solidFill>
                  <a:srgbClr val="F5A623"/>
                </a:solidFill>
              </a:ln>
            </p:spPr>
          </p:sp>
          <p:sp>
            <p:nvSpPr>
              <p:cNvPr id="18" name="Freeform 18"/>
              <p:cNvSpPr/>
              <p:nvPr/>
            </p:nvSpPr>
            <p:spPr>
              <a:xfrm>
                <a:off x="6137275" y="4070350"/>
                <a:ext cx="144462" cy="9525"/>
              </a:xfrm>
              <a:custGeom>
                <a:avLst/>
                <a:gdLst/>
                <a:ahLst/>
                <a:cxnLst/>
                <a:rect l="l" t="t" r="r" b="b"/>
                <a:pathLst>
                  <a:path w="144462" h="9525">
                    <a:moveTo>
                      <a:pt x="0" y="0"/>
                    </a:moveTo>
                    <a:lnTo>
                      <a:pt x="144462" y="0"/>
                    </a:lnTo>
                  </a:path>
                </a:pathLst>
              </a:custGeom>
              <a:noFill/>
              <a:ln w="19050">
                <a:solidFill>
                  <a:srgbClr val="F5A623"/>
                </a:solidFill>
              </a:ln>
            </p:spPr>
          </p:sp>
          <p:sp>
            <p:nvSpPr>
              <p:cNvPr id="19" name="Freeform 19"/>
              <p:cNvSpPr/>
              <p:nvPr/>
            </p:nvSpPr>
            <p:spPr>
              <a:xfrm>
                <a:off x="6054725" y="4029075"/>
                <a:ext cx="82550" cy="82550"/>
              </a:xfrm>
              <a:custGeom>
                <a:avLst/>
                <a:gdLst/>
                <a:ahLst/>
                <a:cxnLst/>
                <a:rect l="l" t="t" r="r" b="b"/>
                <a:pathLst>
                  <a:path w="82550" h="82550">
                    <a:moveTo>
                      <a:pt x="0" y="41275"/>
                    </a:moveTo>
                    <a:cubicBezTo>
                      <a:pt x="0" y="64071"/>
                      <a:pt x="18479" y="82550"/>
                      <a:pt x="41275" y="82550"/>
                    </a:cubicBezTo>
                    <a:cubicBezTo>
                      <a:pt x="64071" y="82550"/>
                      <a:pt x="82550" y="64071"/>
                      <a:pt x="82550" y="41275"/>
                    </a:cubicBezTo>
                    <a:cubicBezTo>
                      <a:pt x="82550" y="18479"/>
                      <a:pt x="64071" y="0"/>
                      <a:pt x="41275" y="0"/>
                    </a:cubicBezTo>
                    <a:cubicBezTo>
                      <a:pt x="18479" y="0"/>
                      <a:pt x="0" y="18479"/>
                      <a:pt x="0" y="41275"/>
                    </a:cubicBezTo>
                  </a:path>
                </a:pathLst>
              </a:custGeom>
              <a:noFill/>
              <a:ln w="19050">
                <a:solidFill>
                  <a:srgbClr val="F5A623"/>
                </a:solidFill>
              </a:ln>
            </p:spPr>
          </p:sp>
          <p:sp>
            <p:nvSpPr>
              <p:cNvPr id="20" name="Freeform 20"/>
              <p:cNvSpPr/>
              <p:nvPr/>
            </p:nvSpPr>
            <p:spPr>
              <a:xfrm>
                <a:off x="6096000" y="3967162"/>
                <a:ext cx="9525" cy="61912"/>
              </a:xfrm>
              <a:custGeom>
                <a:avLst/>
                <a:gdLst/>
                <a:ahLst/>
                <a:cxnLst/>
                <a:rect l="l" t="t" r="r" b="b"/>
                <a:pathLst>
                  <a:path w="9525" h="61912">
                    <a:moveTo>
                      <a:pt x="0" y="0"/>
                    </a:moveTo>
                    <a:lnTo>
                      <a:pt x="0" y="61912"/>
                    </a:lnTo>
                  </a:path>
                </a:pathLst>
              </a:custGeom>
              <a:noFill/>
              <a:ln w="19050">
                <a:solidFill>
                  <a:srgbClr val="F5A623"/>
                </a:solidFill>
              </a:ln>
            </p:spPr>
          </p:sp>
        </p:grpSp>
      </p:grpSp>
      <p:grpSp>
        <p:nvGrpSpPr>
          <p:cNvPr id="31" name="Group 31"/>
          <p:cNvGrpSpPr/>
          <p:nvPr/>
        </p:nvGrpSpPr>
        <p:grpSpPr>
          <a:xfrm>
            <a:off x="2695575" y="2857500"/>
            <a:ext cx="7876389" cy="2286000"/>
            <a:chOff x="2695575" y="2857500"/>
            <a:chExt cx="7876389" cy="2286000"/>
          </a:xfrm>
        </p:grpSpPr>
        <p:sp>
          <p:nvSpPr>
            <p:cNvPr id="23" name="Ellipse 23"/>
            <p:cNvSpPr/>
            <p:nvPr/>
          </p:nvSpPr>
          <p:spPr>
            <a:xfrm>
              <a:off x="2695575" y="2886075"/>
              <a:ext cx="133350" cy="133350"/>
            </a:xfrm>
            <a:prstGeom prst="ellipse">
              <a:avLst/>
            </a:prstGeom>
            <a:solidFill>
              <a:srgbClr val="0B3C6E"/>
            </a:solidFill>
            <a:ln>
              <a:noFill/>
            </a:ln>
          </p:spPr>
        </p:sp>
        <p:sp>
          <p:nvSpPr>
            <p:cNvPr id="24" name="TextBox 24"/>
            <p:cNvSpPr txBox="1"/>
            <p:nvPr/>
          </p:nvSpPr>
          <p:spPr>
            <a:xfrm>
              <a:off x="2914650" y="2857500"/>
              <a:ext cx="670679" cy="304800"/>
            </a:xfrm>
            <a:prstGeom prst="rect">
              <a:avLst/>
            </a:prstGeom>
            <a:noFill/>
            <a:ln>
              <a:noFill/>
            </a:ln>
          </p:spPr>
          <p:txBody>
            <a:bodyPr wrap="none" lIns="0" tIns="0" rIns="0" bIns="0" anchor="t" anchorCtr="0">
              <a:spAutoFit/>
            </a:bodyPr>
            <a:lstStyle/>
            <a:p>
              <a:pPr algn="l"/>
              <a:r>
                <a:rPr lang="zh-CN" sz="1500" b="1" dirty="0">
                  <a:solidFill>
                    <a:srgbClr val="1A2733"/>
                  </a:solidFill>
                  <a:latin typeface="Georgia"/>
                  <a:ea typeface="Microsoft YaHei"/>
                  <a:cs typeface="Georgia"/>
                </a:rPr>
                <a:t>Trade</a:t>
              </a:r>
            </a:p>
          </p:txBody>
        </p:sp>
        <p:sp>
          <p:nvSpPr>
            <p:cNvPr id="25" name="Ellipse 25"/>
            <p:cNvSpPr/>
            <p:nvPr/>
          </p:nvSpPr>
          <p:spPr>
            <a:xfrm>
              <a:off x="8601075" y="2886075"/>
              <a:ext cx="133350" cy="133350"/>
            </a:xfrm>
            <a:prstGeom prst="ellipse">
              <a:avLst/>
            </a:prstGeom>
            <a:solidFill>
              <a:srgbClr val="00A896"/>
            </a:solidFill>
            <a:ln>
              <a:noFill/>
            </a:ln>
          </p:spPr>
        </p:sp>
        <p:sp>
          <p:nvSpPr>
            <p:cNvPr id="26" name="TextBox 26"/>
            <p:cNvSpPr txBox="1"/>
            <p:nvPr/>
          </p:nvSpPr>
          <p:spPr>
            <a:xfrm>
              <a:off x="8820150" y="2857500"/>
              <a:ext cx="1119235" cy="304800"/>
            </a:xfrm>
            <a:prstGeom prst="rect">
              <a:avLst/>
            </a:prstGeom>
            <a:noFill/>
            <a:ln>
              <a:noFill/>
            </a:ln>
          </p:spPr>
          <p:txBody>
            <a:bodyPr wrap="none" lIns="0" tIns="0" rIns="0" bIns="0" anchor="t" anchorCtr="0">
              <a:spAutoFit/>
            </a:bodyPr>
            <a:lstStyle/>
            <a:p>
              <a:pPr algn="l"/>
              <a:r>
                <a:rPr lang="zh-CN" sz="1500" b="1" dirty="0">
                  <a:solidFill>
                    <a:srgbClr val="1A2733"/>
                  </a:solidFill>
                  <a:latin typeface="Georgia"/>
                  <a:ea typeface="Microsoft YaHei"/>
                  <a:cs typeface="Georgia"/>
                </a:rPr>
                <a:t>Education</a:t>
              </a:r>
            </a:p>
          </p:txBody>
        </p:sp>
        <p:sp>
          <p:nvSpPr>
            <p:cNvPr id="27" name="Ellipse 27"/>
            <p:cNvSpPr/>
            <p:nvPr/>
          </p:nvSpPr>
          <p:spPr>
            <a:xfrm>
              <a:off x="2695575" y="4867275"/>
              <a:ext cx="133350" cy="133350"/>
            </a:xfrm>
            <a:prstGeom prst="ellipse">
              <a:avLst/>
            </a:prstGeom>
            <a:solidFill>
              <a:srgbClr val="F5A623"/>
            </a:solidFill>
            <a:ln>
              <a:noFill/>
            </a:ln>
          </p:spPr>
        </p:sp>
        <p:sp>
          <p:nvSpPr>
            <p:cNvPr id="28" name="TextBox 28"/>
            <p:cNvSpPr txBox="1"/>
            <p:nvPr/>
          </p:nvSpPr>
          <p:spPr>
            <a:xfrm>
              <a:off x="2914650" y="4838700"/>
              <a:ext cx="866204" cy="304800"/>
            </a:xfrm>
            <a:prstGeom prst="rect">
              <a:avLst/>
            </a:prstGeom>
            <a:noFill/>
            <a:ln>
              <a:noFill/>
            </a:ln>
          </p:spPr>
          <p:txBody>
            <a:bodyPr wrap="none" lIns="0" tIns="0" rIns="0" bIns="0" anchor="t" anchorCtr="0">
              <a:spAutoFit/>
            </a:bodyPr>
            <a:lstStyle/>
            <a:p>
              <a:pPr algn="l"/>
              <a:r>
                <a:rPr lang="zh-CN" sz="1500" b="1" dirty="0">
                  <a:solidFill>
                    <a:srgbClr val="1A2733"/>
                  </a:solidFill>
                  <a:latin typeface="Georgia"/>
                  <a:ea typeface="Microsoft YaHei"/>
                  <a:cs typeface="Georgia"/>
                </a:rPr>
                <a:t>Culture</a:t>
              </a:r>
            </a:p>
          </p:txBody>
        </p:sp>
        <p:sp>
          <p:nvSpPr>
            <p:cNvPr id="29" name="Ellipse 29"/>
            <p:cNvSpPr/>
            <p:nvPr/>
          </p:nvSpPr>
          <p:spPr>
            <a:xfrm>
              <a:off x="8601075" y="4867275"/>
              <a:ext cx="133350" cy="133350"/>
            </a:xfrm>
            <a:prstGeom prst="ellipse">
              <a:avLst/>
            </a:prstGeom>
            <a:solidFill>
              <a:srgbClr val="2E7D32"/>
            </a:solidFill>
            <a:ln>
              <a:noFill/>
            </a:ln>
          </p:spPr>
        </p:sp>
        <p:sp>
          <p:nvSpPr>
            <p:cNvPr id="30" name="TextBox 30"/>
            <p:cNvSpPr txBox="1"/>
            <p:nvPr/>
          </p:nvSpPr>
          <p:spPr>
            <a:xfrm>
              <a:off x="8820150" y="4838700"/>
              <a:ext cx="1751814" cy="304800"/>
            </a:xfrm>
            <a:prstGeom prst="rect">
              <a:avLst/>
            </a:prstGeom>
            <a:noFill/>
            <a:ln>
              <a:noFill/>
            </a:ln>
          </p:spPr>
          <p:txBody>
            <a:bodyPr wrap="none" lIns="0" tIns="0" rIns="0" bIns="0" anchor="t" anchorCtr="0">
              <a:spAutoFit/>
            </a:bodyPr>
            <a:lstStyle/>
            <a:p>
              <a:pPr algn="l"/>
              <a:r>
                <a:rPr lang="zh-CN" sz="1500" b="1" dirty="0">
                  <a:solidFill>
                    <a:srgbClr val="1A2733"/>
                  </a:solidFill>
                  <a:latin typeface="Georgia"/>
                  <a:ea typeface="Microsoft YaHei"/>
                  <a:cs typeface="Georgia"/>
                </a:rPr>
                <a:t>Infrastructure</a:t>
              </a:r>
            </a:p>
          </p:txBody>
        </p:sp>
      </p:grpSp>
      <p:grpSp>
        <p:nvGrpSpPr>
          <p:cNvPr id="33" name="Group 33"/>
          <p:cNvGrpSpPr/>
          <p:nvPr/>
        </p:nvGrpSpPr>
        <p:grpSpPr>
          <a:xfrm>
            <a:off x="1918621" y="5835968"/>
            <a:ext cx="8354758" cy="274320"/>
            <a:chOff x="1918621" y="5835968"/>
            <a:chExt cx="8354758" cy="274320"/>
          </a:xfrm>
        </p:grpSpPr>
        <p:sp>
          <p:nvSpPr>
            <p:cNvPr id="32" name="TextBox 32"/>
            <p:cNvSpPr txBox="1"/>
            <p:nvPr/>
          </p:nvSpPr>
          <p:spPr>
            <a:xfrm>
              <a:off x="1918621" y="5835968"/>
              <a:ext cx="8354758" cy="274320"/>
            </a:xfrm>
            <a:prstGeom prst="rect">
              <a:avLst/>
            </a:prstGeom>
            <a:noFill/>
            <a:ln>
              <a:noFill/>
            </a:ln>
          </p:spPr>
          <p:txBody>
            <a:bodyPr wrap="none" lIns="0" tIns="0" rIns="0" bIns="0" anchor="t" anchorCtr="0">
              <a:spAutoFit/>
            </a:bodyPr>
            <a:lstStyle/>
            <a:p>
              <a:pPr algn="ctr"/>
              <a:r>
                <a:rPr lang="zh-CN" sz="1350" dirty="0">
                  <a:solidFill>
                    <a:srgbClr val="5A6B7B"/>
                  </a:solidFill>
                  <a:latin typeface="Arial"/>
                  <a:ea typeface="Microsoft YaHei"/>
                  <a:cs typeface="Arial"/>
                </a:rPr>
                <a:t>The bridge is not a barrier — it is the stage where everyone trades, learns and grows.</a:t>
              </a:r>
            </a:p>
          </p:txBody>
        </p:sp>
      </p:grpSp>
      <p:grpSp>
        <p:nvGrpSpPr>
          <p:cNvPr id="36" name="Group 36"/>
          <p:cNvGrpSpPr/>
          <p:nvPr/>
        </p:nvGrpSpPr>
        <p:grpSpPr>
          <a:xfrm>
            <a:off x="598170" y="6475095"/>
            <a:ext cx="10995659" cy="182880"/>
            <a:chOff x="598170" y="6475095"/>
            <a:chExt cx="10995659" cy="182880"/>
          </a:xfrm>
        </p:grpSpPr>
        <p:sp>
          <p:nvSpPr>
            <p:cNvPr id="34" name="TextBox 34"/>
            <p:cNvSpPr txBox="1"/>
            <p:nvPr/>
          </p:nvSpPr>
          <p:spPr>
            <a:xfrm>
              <a:off x="598170" y="6475095"/>
              <a:ext cx="1284732" cy="182880"/>
            </a:xfrm>
            <a:prstGeom prst="rect">
              <a:avLst/>
            </a:prstGeom>
            <a:noFill/>
            <a:ln>
              <a:noFill/>
            </a:ln>
          </p:spPr>
          <p:txBody>
            <a:bodyPr wrap="none" lIns="0" tIns="0" rIns="0" bIns="0" anchor="t" anchorCtr="0">
              <a:spAutoFit/>
            </a:bodyPr>
            <a:lstStyle/>
            <a:p>
              <a:pPr algn="l"/>
              <a:r>
                <a:rPr lang="zh-CN" sz="900" dirty="0">
                  <a:solidFill>
                    <a:srgbClr val="8A99A8"/>
                  </a:solidFill>
                  <a:latin typeface="Arial"/>
                  <a:ea typeface="Microsoft YaHei"/>
                  <a:cs typeface="Arial"/>
                </a:rPr>
                <a:t>AI · Digital Silk Road</a:t>
              </a:r>
            </a:p>
          </p:txBody>
        </p:sp>
        <p:sp>
          <p:nvSpPr>
            <p:cNvPr id="35" name="TextBox 35"/>
            <p:cNvSpPr txBox="1"/>
            <p:nvPr/>
          </p:nvSpPr>
          <p:spPr>
            <a:xfrm>
              <a:off x="11426380" y="6475095"/>
              <a:ext cx="167449" cy="182880"/>
            </a:xfrm>
            <a:prstGeom prst="rect">
              <a:avLst/>
            </a:prstGeom>
            <a:noFill/>
            <a:ln>
              <a:noFill/>
            </a:ln>
          </p:spPr>
          <p:txBody>
            <a:bodyPr wrap="none" lIns="0" tIns="0" rIns="0" bIns="0" anchor="t" anchorCtr="0">
              <a:spAutoFit/>
            </a:bodyPr>
            <a:lstStyle/>
            <a:p>
              <a:pPr algn="r"/>
              <a:r>
                <a:rPr lang="zh-CN" sz="900" dirty="0">
                  <a:solidFill>
                    <a:srgbClr val="8A99A8"/>
                  </a:solidFill>
                  <a:latin typeface="Arial"/>
                  <a:ea typeface="Microsoft YaHei"/>
                  <a:cs typeface="Arial"/>
                </a:rPr>
                <a:t>07</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400"/>
                                        <p:tgtEl>
                                          <p:spTgt spid="22"/>
                                        </p:tgtEl>
                                      </p:cBhvr>
                                    </p:animEffect>
                                  </p:childTnLst>
                                </p:cTn>
                              </p:par>
                            </p:childTnLst>
                          </p:cTn>
                        </p:par>
                        <p:par>
                          <p:cTn id="8" fill="hold">
                            <p:stCondLst>
                              <p:cond delay="900"/>
                            </p:stCondLst>
                            <p:childTnLst>
                              <p:par>
                                <p:cTn id="9" presetID="3" presetClass="entr" presetSubtype="1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blinds(horizontal)">
                                      <p:cBhvr>
                                        <p:cTn id="11" dur="400"/>
                                        <p:tgtEl>
                                          <p:spTgt spid="31"/>
                                        </p:tgtEl>
                                      </p:cBhvr>
                                    </p:animEffect>
                                  </p:childTnLst>
                                </p:cTn>
                              </p:par>
                            </p:childTnLst>
                          </p:cTn>
                        </p:par>
                        <p:par>
                          <p:cTn id="12" fill="hold">
                            <p:stCondLst>
                              <p:cond delay="1800"/>
                            </p:stCondLst>
                            <p:childTnLst>
                              <p:par>
                                <p:cTn id="13" presetID="5" presetClass="entr" presetSubtype="6"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checkerboard(across)">
                                      <p:cBhvr>
                                        <p:cTn id="15" dur="4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1"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575310" y="621506"/>
            <a:ext cx="6745272" cy="1126332"/>
            <a:chOff x="575310" y="621506"/>
            <a:chExt cx="6745272" cy="1126332"/>
          </a:xfrm>
        </p:grpSpPr>
        <p:sp>
          <p:nvSpPr>
            <p:cNvPr id="2" name="Rectangle 2"/>
            <p:cNvSpPr/>
            <p:nvPr/>
          </p:nvSpPr>
          <p:spPr>
            <a:xfrm>
              <a:off x="609600" y="628650"/>
              <a:ext cx="419100" cy="38100"/>
            </a:xfrm>
            <a:prstGeom prst="roundRect">
              <a:avLst>
                <a:gd name="adj" fmla="val 50000"/>
              </a:avLst>
            </a:prstGeom>
            <a:solidFill>
              <a:srgbClr val="F5A623"/>
            </a:solidFill>
            <a:ln>
              <a:noFill/>
            </a:ln>
          </p:spPr>
        </p:sp>
        <p:sp>
          <p:nvSpPr>
            <p:cNvPr id="3" name="TextBox 3"/>
            <p:cNvSpPr txBox="1"/>
            <p:nvPr/>
          </p:nvSpPr>
          <p:spPr>
            <a:xfrm>
              <a:off x="1090612" y="621506"/>
              <a:ext cx="1556623" cy="228600"/>
            </a:xfrm>
            <a:prstGeom prst="rect">
              <a:avLst/>
            </a:prstGeom>
            <a:noFill/>
            <a:ln>
              <a:noFill/>
            </a:ln>
          </p:spPr>
          <p:txBody>
            <a:bodyPr wrap="none" lIns="0" tIns="0" rIns="0" bIns="0" anchor="t" anchorCtr="0">
              <a:spAutoFit/>
            </a:bodyPr>
            <a:lstStyle/>
            <a:p>
              <a:pPr algn="l"/>
              <a:r>
                <a:rPr lang="zh-CN" sz="1125" dirty="0">
                  <a:solidFill>
                    <a:srgbClr val="8A99A8"/>
                  </a:solidFill>
                  <a:latin typeface="Arial"/>
                  <a:ea typeface="Microsoft YaHei"/>
                  <a:cs typeface="Arial"/>
                </a:rPr>
                <a:t>THE CALL TO ACTION</a:t>
              </a:r>
            </a:p>
          </p:txBody>
        </p:sp>
        <p:sp>
          <p:nvSpPr>
            <p:cNvPr id="4" name="TextBox 4"/>
            <p:cNvSpPr txBox="1"/>
            <p:nvPr/>
          </p:nvSpPr>
          <p:spPr>
            <a:xfrm>
              <a:off x="575310" y="984885"/>
              <a:ext cx="6589895" cy="548640"/>
            </a:xfrm>
            <a:prstGeom prst="rect">
              <a:avLst/>
            </a:prstGeom>
            <a:noFill/>
            <a:ln>
              <a:noFill/>
            </a:ln>
          </p:spPr>
          <p:txBody>
            <a:bodyPr wrap="none" lIns="0" tIns="0" rIns="0" bIns="0" anchor="t" anchorCtr="0">
              <a:spAutoFit/>
            </a:bodyPr>
            <a:lstStyle/>
            <a:p>
              <a:pPr algn="l"/>
              <a:r>
                <a:rPr lang="zh-CN" sz="2700" b="1" dirty="0">
                  <a:solidFill>
                    <a:srgbClr val="0B3C6E"/>
                  </a:solidFill>
                  <a:latin typeface="Georgia"/>
                  <a:ea typeface="Microsoft YaHei"/>
                  <a:cs typeface="Georgia"/>
                </a:rPr>
                <a:t>Jointly Build the Digital Silk Road</a:t>
              </a:r>
            </a:p>
          </p:txBody>
        </p:sp>
        <p:sp>
          <p:nvSpPr>
            <p:cNvPr id="5" name="TextBox 5"/>
            <p:cNvSpPr txBox="1"/>
            <p:nvPr/>
          </p:nvSpPr>
          <p:spPr>
            <a:xfrm>
              <a:off x="592455" y="1473518"/>
              <a:ext cx="6728127" cy="274320"/>
            </a:xfrm>
            <a:prstGeom prst="rect">
              <a:avLst/>
            </a:prstGeom>
            <a:noFill/>
            <a:ln>
              <a:noFill/>
            </a:ln>
          </p:spPr>
          <p:txBody>
            <a:bodyPr wrap="none" lIns="0" tIns="0" rIns="0" bIns="0" anchor="t" anchorCtr="0">
              <a:spAutoFit/>
            </a:bodyPr>
            <a:lstStyle/>
            <a:p>
              <a:pPr algn="l"/>
              <a:r>
                <a:rPr lang="zh-CN" sz="1350" dirty="0">
                  <a:solidFill>
                    <a:srgbClr val="5A6B7B"/>
                  </a:solidFill>
                  <a:latin typeface="Arial"/>
                  <a:ea typeface="Microsoft YaHei"/>
                  <a:cs typeface="Arial"/>
                </a:rPr>
                <a:t>Four shared commitments that turn a vision into a connected future.</a:t>
              </a:r>
            </a:p>
          </p:txBody>
        </p:sp>
      </p:grpSp>
      <p:grpSp>
        <p:nvGrpSpPr>
          <p:cNvPr id="25" name="Group 25"/>
          <p:cNvGrpSpPr/>
          <p:nvPr/>
        </p:nvGrpSpPr>
        <p:grpSpPr>
          <a:xfrm>
            <a:off x="609600" y="2247900"/>
            <a:ext cx="2571750" cy="3162300"/>
            <a:chOff x="609600" y="2247900"/>
            <a:chExt cx="2571750" cy="3162300"/>
          </a:xfrm>
        </p:grpSpPr>
        <p:sp>
          <p:nvSpPr>
            <p:cNvPr id="7" name="Rectangle 7"/>
            <p:cNvSpPr/>
            <p:nvPr/>
          </p:nvSpPr>
          <p:spPr>
            <a:xfrm>
              <a:off x="609600" y="2247900"/>
              <a:ext cx="2571750" cy="3162300"/>
            </a:xfrm>
            <a:prstGeom prst="roundRect">
              <a:avLst>
                <a:gd name="adj" fmla="val 5926"/>
              </a:avLst>
            </a:prstGeom>
            <a:solidFill>
              <a:srgbClr val="F4F7FB"/>
            </a:solidFill>
            <a:ln>
              <a:noFill/>
            </a:ln>
          </p:spPr>
        </p:sp>
        <p:sp>
          <p:nvSpPr>
            <p:cNvPr id="8" name="Rectangle 8"/>
            <p:cNvSpPr/>
            <p:nvPr/>
          </p:nvSpPr>
          <p:spPr>
            <a:xfrm>
              <a:off x="609600" y="2247900"/>
              <a:ext cx="2571750" cy="57150"/>
            </a:xfrm>
            <a:prstGeom prst="roundRect">
              <a:avLst>
                <a:gd name="adj" fmla="val 50000"/>
              </a:avLst>
            </a:prstGeom>
            <a:solidFill>
              <a:srgbClr val="0B3C6E"/>
            </a:solidFill>
            <a:ln>
              <a:noFill/>
            </a:ln>
          </p:spPr>
        </p:sp>
        <p:sp>
          <p:nvSpPr>
            <p:cNvPr id="9" name="TextBox 9"/>
            <p:cNvSpPr txBox="1"/>
            <p:nvPr/>
          </p:nvSpPr>
          <p:spPr>
            <a:xfrm>
              <a:off x="2479167" y="2392680"/>
              <a:ext cx="538353" cy="731520"/>
            </a:xfrm>
            <a:prstGeom prst="rect">
              <a:avLst/>
            </a:prstGeom>
            <a:noFill/>
            <a:ln>
              <a:noFill/>
            </a:ln>
          </p:spPr>
          <p:txBody>
            <a:bodyPr wrap="none" lIns="0" tIns="0" rIns="0" bIns="0" anchor="t" anchorCtr="0">
              <a:spAutoFit/>
            </a:bodyPr>
            <a:lstStyle/>
            <a:p>
              <a:pPr algn="r"/>
              <a:r>
                <a:rPr lang="zh-CN" sz="3600" dirty="0">
                  <a:solidFill>
                    <a:srgbClr val="0B3C6E">
                      <a:alpha val="10000"/>
                    </a:srgbClr>
                  </a:solidFill>
                  <a:latin typeface="Georgia"/>
                  <a:ea typeface="Microsoft YaHei"/>
                  <a:cs typeface="Georgia"/>
                </a:rPr>
                <a:t>01</a:t>
              </a:r>
            </a:p>
          </p:txBody>
        </p:sp>
        <p:sp>
          <p:nvSpPr>
            <p:cNvPr id="10" name="Rectangle 10"/>
            <p:cNvSpPr/>
            <p:nvPr/>
          </p:nvSpPr>
          <p:spPr>
            <a:xfrm>
              <a:off x="838200" y="2628900"/>
              <a:ext cx="609600" cy="609600"/>
            </a:xfrm>
            <a:prstGeom prst="roundRect">
              <a:avLst>
                <a:gd name="adj" fmla="val 21875"/>
              </a:avLst>
            </a:prstGeom>
            <a:solidFill>
              <a:srgbClr val="0B3C6E">
                <a:alpha val="12000"/>
              </a:srgbClr>
            </a:solidFill>
            <a:ln>
              <a:noFill/>
            </a:ln>
          </p:spPr>
        </p:sp>
        <p:grpSp>
          <p:nvGrpSpPr>
            <p:cNvPr id="19" name="Group 19"/>
            <p:cNvGrpSpPr/>
            <p:nvPr/>
          </p:nvGrpSpPr>
          <p:grpSpPr>
            <a:xfrm>
              <a:off x="1014412" y="2805112"/>
              <a:ext cx="257175" cy="271463"/>
              <a:chOff x="1014412" y="2805112"/>
              <a:chExt cx="257175" cy="271463"/>
            </a:xfrm>
          </p:grpSpPr>
          <p:sp>
            <p:nvSpPr>
              <p:cNvPr id="11" name="Freeform 11"/>
              <p:cNvSpPr/>
              <p:nvPr/>
            </p:nvSpPr>
            <p:spPr>
              <a:xfrm>
                <a:off x="1057275" y="2805112"/>
                <a:ext cx="171450" cy="171450"/>
              </a:xfrm>
              <a:custGeom>
                <a:avLst/>
                <a:gdLst/>
                <a:ahLst/>
                <a:cxnLst/>
                <a:rect l="l" t="t" r="r" b="b"/>
                <a:pathLst>
                  <a:path w="171450" h="171450">
                    <a:moveTo>
                      <a:pt x="0" y="85725"/>
                    </a:moveTo>
                    <a:cubicBezTo>
                      <a:pt x="0" y="133070"/>
                      <a:pt x="38380" y="171450"/>
                      <a:pt x="85725" y="171450"/>
                    </a:cubicBezTo>
                    <a:cubicBezTo>
                      <a:pt x="133070" y="171450"/>
                      <a:pt x="171450" y="133070"/>
                      <a:pt x="171450" y="85725"/>
                    </a:cubicBezTo>
                    <a:cubicBezTo>
                      <a:pt x="171450" y="38380"/>
                      <a:pt x="133070" y="0"/>
                      <a:pt x="85725" y="0"/>
                    </a:cubicBezTo>
                    <a:cubicBezTo>
                      <a:pt x="38380" y="0"/>
                      <a:pt x="0" y="38380"/>
                      <a:pt x="0" y="85725"/>
                    </a:cubicBezTo>
                  </a:path>
                </a:pathLst>
              </a:custGeom>
              <a:noFill/>
              <a:ln w="19050">
                <a:solidFill>
                  <a:srgbClr val="0B3C6E"/>
                </a:solidFill>
              </a:ln>
            </p:spPr>
          </p:sp>
          <p:sp>
            <p:nvSpPr>
              <p:cNvPr id="12" name="Freeform 12"/>
              <p:cNvSpPr/>
              <p:nvPr/>
            </p:nvSpPr>
            <p:spPr>
              <a:xfrm>
                <a:off x="1143000" y="2805112"/>
                <a:ext cx="28575" cy="171450"/>
              </a:xfrm>
              <a:custGeom>
                <a:avLst/>
                <a:gdLst/>
                <a:ahLst/>
                <a:cxnLst/>
                <a:rect l="l" t="t" r="r" b="b"/>
                <a:pathLst>
                  <a:path w="28575" h="171450">
                    <a:moveTo>
                      <a:pt x="0" y="0"/>
                    </a:moveTo>
                    <a:cubicBezTo>
                      <a:pt x="19045" y="4758"/>
                      <a:pt x="28575" y="33333"/>
                      <a:pt x="28575" y="85725"/>
                    </a:cubicBezTo>
                    <a:cubicBezTo>
                      <a:pt x="28575" y="138117"/>
                      <a:pt x="19045" y="166692"/>
                      <a:pt x="0" y="171450"/>
                    </a:cubicBezTo>
                  </a:path>
                </a:pathLst>
              </a:custGeom>
              <a:noFill/>
              <a:ln w="19050">
                <a:solidFill>
                  <a:srgbClr val="0B3C6E"/>
                </a:solidFill>
              </a:ln>
            </p:spPr>
          </p:sp>
          <p:sp>
            <p:nvSpPr>
              <p:cNvPr id="13" name="Freeform 13"/>
              <p:cNvSpPr/>
              <p:nvPr/>
            </p:nvSpPr>
            <p:spPr>
              <a:xfrm>
                <a:off x="1114425" y="2805112"/>
                <a:ext cx="28575" cy="171450"/>
              </a:xfrm>
              <a:custGeom>
                <a:avLst/>
                <a:gdLst/>
                <a:ahLst/>
                <a:cxnLst/>
                <a:rect l="l" t="t" r="r" b="b"/>
                <a:pathLst>
                  <a:path w="28575" h="171450">
                    <a:moveTo>
                      <a:pt x="28575" y="0"/>
                    </a:moveTo>
                    <a:cubicBezTo>
                      <a:pt x="9530" y="4758"/>
                      <a:pt x="0" y="33333"/>
                      <a:pt x="0" y="85725"/>
                    </a:cubicBezTo>
                    <a:cubicBezTo>
                      <a:pt x="0" y="138117"/>
                      <a:pt x="9530" y="166692"/>
                      <a:pt x="28575" y="171450"/>
                    </a:cubicBezTo>
                  </a:path>
                </a:pathLst>
              </a:custGeom>
              <a:noFill/>
              <a:ln w="19050">
                <a:solidFill>
                  <a:srgbClr val="0B3C6E"/>
                </a:solidFill>
              </a:ln>
            </p:spPr>
          </p:sp>
          <p:sp>
            <p:nvSpPr>
              <p:cNvPr id="14" name="Freeform 14"/>
              <p:cNvSpPr/>
              <p:nvPr/>
            </p:nvSpPr>
            <p:spPr>
              <a:xfrm>
                <a:off x="1057275" y="2890838"/>
                <a:ext cx="171450" cy="9525"/>
              </a:xfrm>
              <a:custGeom>
                <a:avLst/>
                <a:gdLst/>
                <a:ahLst/>
                <a:cxnLst/>
                <a:rect l="l" t="t" r="r" b="b"/>
                <a:pathLst>
                  <a:path w="171450" h="9525">
                    <a:moveTo>
                      <a:pt x="0" y="0"/>
                    </a:moveTo>
                    <a:lnTo>
                      <a:pt x="171450" y="0"/>
                    </a:lnTo>
                  </a:path>
                </a:pathLst>
              </a:custGeom>
              <a:noFill/>
              <a:ln w="19050">
                <a:solidFill>
                  <a:srgbClr val="0B3C6E"/>
                </a:solidFill>
              </a:ln>
            </p:spPr>
          </p:sp>
          <p:sp>
            <p:nvSpPr>
              <p:cNvPr id="15" name="Freeform 15"/>
              <p:cNvSpPr/>
              <p:nvPr/>
            </p:nvSpPr>
            <p:spPr>
              <a:xfrm>
                <a:off x="1014412" y="3048000"/>
                <a:ext cx="100012" cy="9525"/>
              </a:xfrm>
              <a:custGeom>
                <a:avLst/>
                <a:gdLst/>
                <a:ahLst/>
                <a:cxnLst/>
                <a:rect l="l" t="t" r="r" b="b"/>
                <a:pathLst>
                  <a:path w="100012" h="9525">
                    <a:moveTo>
                      <a:pt x="0" y="0"/>
                    </a:moveTo>
                    <a:lnTo>
                      <a:pt x="100012" y="0"/>
                    </a:lnTo>
                  </a:path>
                </a:pathLst>
              </a:custGeom>
              <a:noFill/>
              <a:ln w="19050">
                <a:solidFill>
                  <a:srgbClr val="0B3C6E"/>
                </a:solidFill>
              </a:ln>
            </p:spPr>
          </p:sp>
          <p:sp>
            <p:nvSpPr>
              <p:cNvPr id="16" name="Freeform 16"/>
              <p:cNvSpPr/>
              <p:nvPr/>
            </p:nvSpPr>
            <p:spPr>
              <a:xfrm>
                <a:off x="1171575" y="3048000"/>
                <a:ext cx="100012" cy="9525"/>
              </a:xfrm>
              <a:custGeom>
                <a:avLst/>
                <a:gdLst/>
                <a:ahLst/>
                <a:cxnLst/>
                <a:rect l="l" t="t" r="r" b="b"/>
                <a:pathLst>
                  <a:path w="100012" h="9525">
                    <a:moveTo>
                      <a:pt x="0" y="0"/>
                    </a:moveTo>
                    <a:lnTo>
                      <a:pt x="100012" y="0"/>
                    </a:lnTo>
                  </a:path>
                </a:pathLst>
              </a:custGeom>
              <a:noFill/>
              <a:ln w="19050">
                <a:solidFill>
                  <a:srgbClr val="0B3C6E"/>
                </a:solidFill>
              </a:ln>
            </p:spPr>
          </p:sp>
          <p:sp>
            <p:nvSpPr>
              <p:cNvPr id="17" name="Freeform 17"/>
              <p:cNvSpPr/>
              <p:nvPr/>
            </p:nvSpPr>
            <p:spPr>
              <a:xfrm>
                <a:off x="1114425" y="3019425"/>
                <a:ext cx="57150" cy="57150"/>
              </a:xfrm>
              <a:custGeom>
                <a:avLst/>
                <a:gdLst/>
                <a:ahLst/>
                <a:cxnLst/>
                <a:rect l="l" t="t" r="r" b="b"/>
                <a:pathLst>
                  <a:path w="57150" h="57150">
                    <a:moveTo>
                      <a:pt x="0" y="28575"/>
                    </a:moveTo>
                    <a:cubicBezTo>
                      <a:pt x="0" y="44357"/>
                      <a:pt x="12793" y="57150"/>
                      <a:pt x="28575" y="57150"/>
                    </a:cubicBezTo>
                    <a:cubicBezTo>
                      <a:pt x="44357" y="57150"/>
                      <a:pt x="57150" y="44357"/>
                      <a:pt x="57150" y="28575"/>
                    </a:cubicBezTo>
                    <a:cubicBezTo>
                      <a:pt x="57150" y="12793"/>
                      <a:pt x="44357" y="0"/>
                      <a:pt x="28575" y="0"/>
                    </a:cubicBezTo>
                    <a:cubicBezTo>
                      <a:pt x="12793" y="0"/>
                      <a:pt x="0" y="12793"/>
                      <a:pt x="0" y="28575"/>
                    </a:cubicBezTo>
                  </a:path>
                </a:pathLst>
              </a:custGeom>
              <a:noFill/>
              <a:ln w="19050">
                <a:solidFill>
                  <a:srgbClr val="0B3C6E"/>
                </a:solidFill>
              </a:ln>
            </p:spPr>
          </p:sp>
          <p:sp>
            <p:nvSpPr>
              <p:cNvPr id="18" name="Freeform 18"/>
              <p:cNvSpPr/>
              <p:nvPr/>
            </p:nvSpPr>
            <p:spPr>
              <a:xfrm>
                <a:off x="1143000" y="2976562"/>
                <a:ext cx="9525" cy="42862"/>
              </a:xfrm>
              <a:custGeom>
                <a:avLst/>
                <a:gdLst/>
                <a:ahLst/>
                <a:cxnLst/>
                <a:rect l="l" t="t" r="r" b="b"/>
                <a:pathLst>
                  <a:path w="9525" h="42862">
                    <a:moveTo>
                      <a:pt x="0" y="0"/>
                    </a:moveTo>
                    <a:lnTo>
                      <a:pt x="0" y="42862"/>
                    </a:lnTo>
                  </a:path>
                </a:pathLst>
              </a:custGeom>
              <a:noFill/>
              <a:ln w="19050">
                <a:solidFill>
                  <a:srgbClr val="0B3C6E"/>
                </a:solidFill>
              </a:ln>
            </p:spPr>
          </p:sp>
        </p:grpSp>
        <p:sp>
          <p:nvSpPr>
            <p:cNvPr id="20" name="TextBox 20"/>
            <p:cNvSpPr txBox="1"/>
            <p:nvPr/>
          </p:nvSpPr>
          <p:spPr>
            <a:xfrm>
              <a:off x="827722" y="3549491"/>
              <a:ext cx="527018" cy="167640"/>
            </a:xfrm>
            <a:prstGeom prst="rect">
              <a:avLst/>
            </a:prstGeom>
            <a:noFill/>
            <a:ln>
              <a:noFill/>
            </a:ln>
          </p:spPr>
          <p:txBody>
            <a:bodyPr wrap="none" lIns="0" tIns="0" rIns="0" bIns="0" anchor="t" anchorCtr="0">
              <a:spAutoFit/>
            </a:bodyPr>
            <a:lstStyle/>
            <a:p>
              <a:pPr algn="l"/>
              <a:r>
                <a:rPr lang="zh-CN" sz="825" dirty="0">
                  <a:solidFill>
                    <a:srgbClr val="0B3C6E"/>
                  </a:solidFill>
                  <a:latin typeface="Arial"/>
                  <a:ea typeface="Microsoft YaHei"/>
                  <a:cs typeface="Arial"/>
                </a:rPr>
                <a:t>PILLAR 01</a:t>
              </a:r>
            </a:p>
          </p:txBody>
        </p:sp>
        <p:sp>
          <p:nvSpPr>
            <p:cNvPr id="21" name="TextBox 21"/>
            <p:cNvSpPr txBox="1"/>
            <p:nvPr/>
          </p:nvSpPr>
          <p:spPr>
            <a:xfrm>
              <a:off x="820102" y="3827621"/>
              <a:ext cx="2276100" cy="289560"/>
            </a:xfrm>
            <a:prstGeom prst="rect">
              <a:avLst/>
            </a:prstGeom>
            <a:noFill/>
            <a:ln>
              <a:noFill/>
            </a:ln>
          </p:spPr>
          <p:txBody>
            <a:bodyPr wrap="none" lIns="0" tIns="0" rIns="0" bIns="0" anchor="t" anchorCtr="0">
              <a:spAutoFit/>
            </a:bodyPr>
            <a:lstStyle/>
            <a:p>
              <a:pPr algn="l"/>
              <a:r>
                <a:rPr lang="zh-CN" sz="1425" b="1" dirty="0">
                  <a:solidFill>
                    <a:srgbClr val="1A2733"/>
                  </a:solidFill>
                  <a:latin typeface="Georgia"/>
                  <a:ea typeface="Microsoft YaHei"/>
                  <a:cs typeface="Georgia"/>
                </a:rPr>
                <a:t>Share the technology</a:t>
              </a:r>
            </a:p>
          </p:txBody>
        </p:sp>
        <p:sp>
          <p:nvSpPr>
            <p:cNvPr id="22" name="TextBox 22"/>
            <p:cNvSpPr txBox="1"/>
            <p:nvPr/>
          </p:nvSpPr>
          <p:spPr>
            <a:xfrm>
              <a:off x="824865" y="4230052"/>
              <a:ext cx="1682877" cy="213360"/>
            </a:xfrm>
            <a:prstGeom prst="rect">
              <a:avLst/>
            </a:prstGeom>
            <a:noFill/>
            <a:ln>
              <a:noFill/>
            </a:ln>
          </p:spPr>
          <p:txBody>
            <a:bodyPr wrap="none" lIns="0" tIns="0" rIns="0" bIns="0" anchor="t" anchorCtr="0">
              <a:spAutoFit/>
            </a:bodyPr>
            <a:lstStyle/>
            <a:p>
              <a:pPr algn="l"/>
              <a:r>
                <a:rPr lang="zh-CN" sz="1050" dirty="0">
                  <a:solidFill>
                    <a:srgbClr val="5A6B7B"/>
                  </a:solidFill>
                  <a:latin typeface="Arial"/>
                  <a:ea typeface="Microsoft YaHei"/>
                  <a:cs typeface="Arial"/>
                </a:rPr>
                <a:t>Make AI tools open and</a:t>
              </a:r>
            </a:p>
          </p:txBody>
        </p:sp>
        <p:sp>
          <p:nvSpPr>
            <p:cNvPr id="23" name="TextBox 23"/>
            <p:cNvSpPr txBox="1"/>
            <p:nvPr/>
          </p:nvSpPr>
          <p:spPr>
            <a:xfrm>
              <a:off x="824865" y="4420552"/>
              <a:ext cx="1598533" cy="213360"/>
            </a:xfrm>
            <a:prstGeom prst="rect">
              <a:avLst/>
            </a:prstGeom>
            <a:noFill/>
            <a:ln>
              <a:noFill/>
            </a:ln>
          </p:spPr>
          <p:txBody>
            <a:bodyPr wrap="none" lIns="0" tIns="0" rIns="0" bIns="0" anchor="t" anchorCtr="0">
              <a:spAutoFit/>
            </a:bodyPr>
            <a:lstStyle/>
            <a:p>
              <a:pPr algn="l"/>
              <a:r>
                <a:rPr lang="zh-CN" sz="1050" dirty="0">
                  <a:solidFill>
                    <a:srgbClr val="5A6B7B"/>
                  </a:solidFill>
                  <a:latin typeface="Arial"/>
                  <a:ea typeface="Microsoft YaHei"/>
                  <a:cs typeface="Arial"/>
                </a:rPr>
                <a:t>affordable for every</a:t>
              </a:r>
            </a:p>
          </p:txBody>
        </p:sp>
        <p:sp>
          <p:nvSpPr>
            <p:cNvPr id="24" name="TextBox 24"/>
            <p:cNvSpPr txBox="1"/>
            <p:nvPr/>
          </p:nvSpPr>
          <p:spPr>
            <a:xfrm>
              <a:off x="824865" y="4611052"/>
              <a:ext cx="1728883" cy="213360"/>
            </a:xfrm>
            <a:prstGeom prst="rect">
              <a:avLst/>
            </a:prstGeom>
            <a:noFill/>
            <a:ln>
              <a:noFill/>
            </a:ln>
          </p:spPr>
          <p:txBody>
            <a:bodyPr wrap="none" lIns="0" tIns="0" rIns="0" bIns="0" anchor="t" anchorCtr="0">
              <a:spAutoFit/>
            </a:bodyPr>
            <a:lstStyle/>
            <a:p>
              <a:pPr algn="l"/>
              <a:r>
                <a:rPr lang="zh-CN" sz="1050" dirty="0">
                  <a:solidFill>
                    <a:srgbClr val="5A6B7B"/>
                  </a:solidFill>
                  <a:latin typeface="Arial"/>
                  <a:ea typeface="Microsoft YaHei"/>
                  <a:cs typeface="Arial"/>
                </a:rPr>
                <a:t>Belt and Road partner.</a:t>
              </a:r>
            </a:p>
          </p:txBody>
        </p:sp>
      </p:grpSp>
      <p:grpSp>
        <p:nvGrpSpPr>
          <p:cNvPr id="40" name="Group 40"/>
          <p:cNvGrpSpPr/>
          <p:nvPr/>
        </p:nvGrpSpPr>
        <p:grpSpPr>
          <a:xfrm>
            <a:off x="3409950" y="2247900"/>
            <a:ext cx="2571750" cy="3162300"/>
            <a:chOff x="3409950" y="2247900"/>
            <a:chExt cx="2571750" cy="3162300"/>
          </a:xfrm>
        </p:grpSpPr>
        <p:sp>
          <p:nvSpPr>
            <p:cNvPr id="26" name="Rectangle 26"/>
            <p:cNvSpPr/>
            <p:nvPr/>
          </p:nvSpPr>
          <p:spPr>
            <a:xfrm>
              <a:off x="3409950" y="2247900"/>
              <a:ext cx="2571750" cy="3162300"/>
            </a:xfrm>
            <a:prstGeom prst="roundRect">
              <a:avLst>
                <a:gd name="adj" fmla="val 5926"/>
              </a:avLst>
            </a:prstGeom>
            <a:solidFill>
              <a:srgbClr val="F4F7FB"/>
            </a:solidFill>
            <a:ln>
              <a:noFill/>
            </a:ln>
          </p:spPr>
        </p:sp>
        <p:sp>
          <p:nvSpPr>
            <p:cNvPr id="27" name="Rectangle 27"/>
            <p:cNvSpPr/>
            <p:nvPr/>
          </p:nvSpPr>
          <p:spPr>
            <a:xfrm>
              <a:off x="3409950" y="2247900"/>
              <a:ext cx="2571750" cy="57150"/>
            </a:xfrm>
            <a:prstGeom prst="roundRect">
              <a:avLst>
                <a:gd name="adj" fmla="val 50000"/>
              </a:avLst>
            </a:prstGeom>
            <a:solidFill>
              <a:srgbClr val="00A896"/>
            </a:solidFill>
            <a:ln>
              <a:noFill/>
            </a:ln>
          </p:spPr>
        </p:sp>
        <p:sp>
          <p:nvSpPr>
            <p:cNvPr id="28" name="TextBox 28"/>
            <p:cNvSpPr txBox="1"/>
            <p:nvPr/>
          </p:nvSpPr>
          <p:spPr>
            <a:xfrm>
              <a:off x="5148072" y="2392680"/>
              <a:ext cx="669798" cy="731520"/>
            </a:xfrm>
            <a:prstGeom prst="rect">
              <a:avLst/>
            </a:prstGeom>
            <a:noFill/>
            <a:ln>
              <a:noFill/>
            </a:ln>
          </p:spPr>
          <p:txBody>
            <a:bodyPr wrap="none" lIns="0" tIns="0" rIns="0" bIns="0" anchor="t" anchorCtr="0">
              <a:spAutoFit/>
            </a:bodyPr>
            <a:lstStyle/>
            <a:p>
              <a:pPr algn="r"/>
              <a:r>
                <a:rPr lang="zh-CN" sz="3600" dirty="0">
                  <a:solidFill>
                    <a:srgbClr val="00A896">
                      <a:alpha val="14000"/>
                    </a:srgbClr>
                  </a:solidFill>
                  <a:latin typeface="Georgia"/>
                  <a:ea typeface="Microsoft YaHei"/>
                  <a:cs typeface="Georgia"/>
                </a:rPr>
                <a:t>02</a:t>
              </a:r>
            </a:p>
          </p:txBody>
        </p:sp>
        <p:sp>
          <p:nvSpPr>
            <p:cNvPr id="29" name="Rectangle 29"/>
            <p:cNvSpPr/>
            <p:nvPr/>
          </p:nvSpPr>
          <p:spPr>
            <a:xfrm>
              <a:off x="3638550" y="2628900"/>
              <a:ext cx="609600" cy="609600"/>
            </a:xfrm>
            <a:prstGeom prst="roundRect">
              <a:avLst>
                <a:gd name="adj" fmla="val 21875"/>
              </a:avLst>
            </a:prstGeom>
            <a:solidFill>
              <a:srgbClr val="00A896">
                <a:alpha val="12000"/>
              </a:srgbClr>
            </a:solidFill>
            <a:ln>
              <a:noFill/>
            </a:ln>
          </p:spPr>
        </p:sp>
        <p:grpSp>
          <p:nvGrpSpPr>
            <p:cNvPr id="34" name="Group 34"/>
            <p:cNvGrpSpPr/>
            <p:nvPr/>
          </p:nvGrpSpPr>
          <p:grpSpPr>
            <a:xfrm>
              <a:off x="3854053" y="2790825"/>
              <a:ext cx="192108" cy="280988"/>
              <a:chOff x="3854053" y="2790825"/>
              <a:chExt cx="192108" cy="280988"/>
            </a:xfrm>
          </p:grpSpPr>
          <p:sp>
            <p:nvSpPr>
              <p:cNvPr id="30" name="Freeform 30"/>
              <p:cNvSpPr/>
              <p:nvPr/>
            </p:nvSpPr>
            <p:spPr>
              <a:xfrm>
                <a:off x="3871912" y="2833688"/>
                <a:ext cx="114300" cy="114300"/>
              </a:xfrm>
              <a:custGeom>
                <a:avLst/>
                <a:gdLst/>
                <a:ahLst/>
                <a:cxnLst/>
                <a:rect l="l" t="t" r="r" b="b"/>
                <a:pathLst>
                  <a:path w="114300" h="114300">
                    <a:moveTo>
                      <a:pt x="0" y="57150"/>
                    </a:moveTo>
                    <a:cubicBezTo>
                      <a:pt x="0" y="88713"/>
                      <a:pt x="25587" y="114300"/>
                      <a:pt x="57150" y="114300"/>
                    </a:cubicBezTo>
                    <a:cubicBezTo>
                      <a:pt x="88713" y="114300"/>
                      <a:pt x="114300" y="88713"/>
                      <a:pt x="114300" y="57150"/>
                    </a:cubicBezTo>
                    <a:cubicBezTo>
                      <a:pt x="114300" y="25587"/>
                      <a:pt x="88713" y="0"/>
                      <a:pt x="57150" y="0"/>
                    </a:cubicBezTo>
                    <a:cubicBezTo>
                      <a:pt x="25587" y="0"/>
                      <a:pt x="0" y="25587"/>
                      <a:pt x="0" y="57150"/>
                    </a:cubicBezTo>
                  </a:path>
                </a:pathLst>
              </a:custGeom>
              <a:noFill/>
              <a:ln w="19050">
                <a:solidFill>
                  <a:srgbClr val="00A896"/>
                </a:solidFill>
              </a:ln>
            </p:spPr>
          </p:sp>
          <p:sp>
            <p:nvSpPr>
              <p:cNvPr id="31" name="Freeform 31"/>
              <p:cNvSpPr/>
              <p:nvPr/>
            </p:nvSpPr>
            <p:spPr>
              <a:xfrm>
                <a:off x="3854053" y="2790825"/>
                <a:ext cx="192108" cy="221736"/>
              </a:xfrm>
              <a:custGeom>
                <a:avLst/>
                <a:gdLst/>
                <a:ahLst/>
                <a:cxnLst/>
                <a:rect l="l" t="t" r="r" b="b"/>
                <a:pathLst>
                  <a:path w="192108" h="221736">
                    <a:moveTo>
                      <a:pt x="0" y="185738"/>
                    </a:moveTo>
                    <a:cubicBezTo>
                      <a:pt x="32889" y="214304"/>
                      <a:pt x="79137" y="221736"/>
                      <a:pt x="119320" y="204912"/>
                    </a:cubicBezTo>
                    <a:cubicBezTo>
                      <a:pt x="159503" y="188088"/>
                      <a:pt x="186660" y="149921"/>
                      <a:pt x="189384" y="106444"/>
                    </a:cubicBezTo>
                    <a:cubicBezTo>
                      <a:pt x="192108" y="62966"/>
                      <a:pt x="169928" y="21708"/>
                      <a:pt x="132159" y="0"/>
                    </a:cubicBezTo>
                  </a:path>
                </a:pathLst>
              </a:custGeom>
              <a:noFill/>
              <a:ln w="19050">
                <a:solidFill>
                  <a:srgbClr val="00A896"/>
                </a:solidFill>
              </a:ln>
            </p:spPr>
          </p:sp>
          <p:sp>
            <p:nvSpPr>
              <p:cNvPr id="32" name="Freeform 32"/>
              <p:cNvSpPr/>
              <p:nvPr/>
            </p:nvSpPr>
            <p:spPr>
              <a:xfrm>
                <a:off x="3929062" y="3005138"/>
                <a:ext cx="9525" cy="57150"/>
              </a:xfrm>
              <a:custGeom>
                <a:avLst/>
                <a:gdLst/>
                <a:ahLst/>
                <a:cxnLst/>
                <a:rect l="l" t="t" r="r" b="b"/>
                <a:pathLst>
                  <a:path w="9525" h="57150">
                    <a:moveTo>
                      <a:pt x="0" y="0"/>
                    </a:moveTo>
                    <a:lnTo>
                      <a:pt x="0" y="57150"/>
                    </a:lnTo>
                  </a:path>
                </a:pathLst>
              </a:custGeom>
              <a:noFill/>
              <a:ln w="19050">
                <a:solidFill>
                  <a:srgbClr val="00A896"/>
                </a:solidFill>
              </a:ln>
            </p:spPr>
          </p:sp>
          <p:sp>
            <p:nvSpPr>
              <p:cNvPr id="33" name="Freeform 33"/>
              <p:cNvSpPr/>
              <p:nvPr/>
            </p:nvSpPr>
            <p:spPr>
              <a:xfrm>
                <a:off x="3871912" y="3062288"/>
                <a:ext cx="114300" cy="9525"/>
              </a:xfrm>
              <a:custGeom>
                <a:avLst/>
                <a:gdLst/>
                <a:ahLst/>
                <a:cxnLst/>
                <a:rect l="l" t="t" r="r" b="b"/>
                <a:pathLst>
                  <a:path w="114300" h="9525">
                    <a:moveTo>
                      <a:pt x="0" y="0"/>
                    </a:moveTo>
                    <a:lnTo>
                      <a:pt x="114300" y="0"/>
                    </a:lnTo>
                  </a:path>
                </a:pathLst>
              </a:custGeom>
              <a:noFill/>
              <a:ln w="19050">
                <a:solidFill>
                  <a:srgbClr val="00A896"/>
                </a:solidFill>
              </a:ln>
            </p:spPr>
          </p:sp>
        </p:grpSp>
        <p:sp>
          <p:nvSpPr>
            <p:cNvPr id="35" name="TextBox 35"/>
            <p:cNvSpPr txBox="1"/>
            <p:nvPr/>
          </p:nvSpPr>
          <p:spPr>
            <a:xfrm>
              <a:off x="3628072" y="3549491"/>
              <a:ext cx="557141" cy="167640"/>
            </a:xfrm>
            <a:prstGeom prst="rect">
              <a:avLst/>
            </a:prstGeom>
            <a:noFill/>
            <a:ln>
              <a:noFill/>
            </a:ln>
          </p:spPr>
          <p:txBody>
            <a:bodyPr wrap="none" lIns="0" tIns="0" rIns="0" bIns="0" anchor="t" anchorCtr="0">
              <a:spAutoFit/>
            </a:bodyPr>
            <a:lstStyle/>
            <a:p>
              <a:pPr algn="l"/>
              <a:r>
                <a:rPr lang="zh-CN" sz="825" dirty="0">
                  <a:solidFill>
                    <a:srgbClr val="00A896"/>
                  </a:solidFill>
                  <a:latin typeface="Arial"/>
                  <a:ea typeface="Microsoft YaHei"/>
                  <a:cs typeface="Arial"/>
                </a:rPr>
                <a:t>PILLAR 02</a:t>
              </a:r>
            </a:p>
          </p:txBody>
        </p:sp>
        <p:sp>
          <p:nvSpPr>
            <p:cNvPr id="36" name="TextBox 36"/>
            <p:cNvSpPr txBox="1"/>
            <p:nvPr/>
          </p:nvSpPr>
          <p:spPr>
            <a:xfrm>
              <a:off x="3620452" y="3827621"/>
              <a:ext cx="1937383" cy="289560"/>
            </a:xfrm>
            <a:prstGeom prst="rect">
              <a:avLst/>
            </a:prstGeom>
            <a:noFill/>
            <a:ln>
              <a:noFill/>
            </a:ln>
          </p:spPr>
          <p:txBody>
            <a:bodyPr wrap="none" lIns="0" tIns="0" rIns="0" bIns="0" anchor="t" anchorCtr="0">
              <a:spAutoFit/>
            </a:bodyPr>
            <a:lstStyle/>
            <a:p>
              <a:pPr algn="l"/>
              <a:r>
                <a:rPr lang="zh-CN" sz="1425" b="1" dirty="0">
                  <a:solidFill>
                    <a:srgbClr val="1A2733"/>
                  </a:solidFill>
                  <a:latin typeface="Georgia"/>
                  <a:ea typeface="Microsoft YaHei"/>
                  <a:cs typeface="Georgia"/>
                </a:rPr>
                <a:t>Open the markets</a:t>
              </a:r>
            </a:p>
          </p:txBody>
        </p:sp>
        <p:sp>
          <p:nvSpPr>
            <p:cNvPr id="37" name="TextBox 37"/>
            <p:cNvSpPr txBox="1"/>
            <p:nvPr/>
          </p:nvSpPr>
          <p:spPr>
            <a:xfrm>
              <a:off x="3625215" y="4230052"/>
              <a:ext cx="1843897" cy="213360"/>
            </a:xfrm>
            <a:prstGeom prst="rect">
              <a:avLst/>
            </a:prstGeom>
            <a:noFill/>
            <a:ln>
              <a:noFill/>
            </a:ln>
          </p:spPr>
          <p:txBody>
            <a:bodyPr wrap="none" lIns="0" tIns="0" rIns="0" bIns="0" anchor="t" anchorCtr="0">
              <a:spAutoFit/>
            </a:bodyPr>
            <a:lstStyle/>
            <a:p>
              <a:pPr algn="l"/>
              <a:r>
                <a:rPr lang="zh-CN" sz="1050" dirty="0">
                  <a:solidFill>
                    <a:srgbClr val="5A6B7B"/>
                  </a:solidFill>
                  <a:latin typeface="Arial"/>
                  <a:ea typeface="Microsoft YaHei"/>
                  <a:cs typeface="Arial"/>
                </a:rPr>
                <a:t>Connect small producers</a:t>
              </a:r>
            </a:p>
          </p:txBody>
        </p:sp>
        <p:sp>
          <p:nvSpPr>
            <p:cNvPr id="38" name="TextBox 38"/>
            <p:cNvSpPr txBox="1"/>
            <p:nvPr/>
          </p:nvSpPr>
          <p:spPr>
            <a:xfrm>
              <a:off x="3625215" y="4420552"/>
              <a:ext cx="1859232" cy="213360"/>
            </a:xfrm>
            <a:prstGeom prst="rect">
              <a:avLst/>
            </a:prstGeom>
            <a:noFill/>
            <a:ln>
              <a:noFill/>
            </a:ln>
          </p:spPr>
          <p:txBody>
            <a:bodyPr wrap="none" lIns="0" tIns="0" rIns="0" bIns="0" anchor="t" anchorCtr="0">
              <a:spAutoFit/>
            </a:bodyPr>
            <a:lstStyle/>
            <a:p>
              <a:pPr algn="l"/>
              <a:r>
                <a:rPr lang="zh-CN" sz="1050" dirty="0">
                  <a:solidFill>
                    <a:srgbClr val="5A6B7B"/>
                  </a:solidFill>
                  <a:latin typeface="Arial"/>
                  <a:ea typeface="Microsoft YaHei"/>
                  <a:cs typeface="Arial"/>
                </a:rPr>
                <a:t>to global buyers through</a:t>
              </a:r>
            </a:p>
          </p:txBody>
        </p:sp>
        <p:sp>
          <p:nvSpPr>
            <p:cNvPr id="39" name="TextBox 39"/>
            <p:cNvSpPr txBox="1"/>
            <p:nvPr/>
          </p:nvSpPr>
          <p:spPr>
            <a:xfrm>
              <a:off x="3625215" y="4611052"/>
              <a:ext cx="1054132" cy="213360"/>
            </a:xfrm>
            <a:prstGeom prst="rect">
              <a:avLst/>
            </a:prstGeom>
            <a:noFill/>
            <a:ln>
              <a:noFill/>
            </a:ln>
          </p:spPr>
          <p:txBody>
            <a:bodyPr wrap="none" lIns="0" tIns="0" rIns="0" bIns="0" anchor="t" anchorCtr="0">
              <a:spAutoFit/>
            </a:bodyPr>
            <a:lstStyle/>
            <a:p>
              <a:pPr algn="l"/>
              <a:r>
                <a:rPr lang="zh-CN" sz="1050" dirty="0">
                  <a:solidFill>
                    <a:srgbClr val="5A6B7B"/>
                  </a:solidFill>
                  <a:latin typeface="Arial"/>
                  <a:ea typeface="Microsoft YaHei"/>
                  <a:cs typeface="Arial"/>
                </a:rPr>
                <a:t>digital trade.</a:t>
              </a:r>
            </a:p>
          </p:txBody>
        </p:sp>
      </p:grpSp>
      <p:grpSp>
        <p:nvGrpSpPr>
          <p:cNvPr id="57" name="Group 57"/>
          <p:cNvGrpSpPr/>
          <p:nvPr/>
        </p:nvGrpSpPr>
        <p:grpSpPr>
          <a:xfrm>
            <a:off x="6210300" y="2247900"/>
            <a:ext cx="2571750" cy="3162300"/>
            <a:chOff x="6210300" y="2247900"/>
            <a:chExt cx="2571750" cy="3162300"/>
          </a:xfrm>
        </p:grpSpPr>
        <p:sp>
          <p:nvSpPr>
            <p:cNvPr id="41" name="Rectangle 41"/>
            <p:cNvSpPr/>
            <p:nvPr/>
          </p:nvSpPr>
          <p:spPr>
            <a:xfrm>
              <a:off x="6210300" y="2247900"/>
              <a:ext cx="2571750" cy="3162300"/>
            </a:xfrm>
            <a:prstGeom prst="roundRect">
              <a:avLst>
                <a:gd name="adj" fmla="val 5926"/>
              </a:avLst>
            </a:prstGeom>
            <a:solidFill>
              <a:srgbClr val="F4F7FB"/>
            </a:solidFill>
            <a:ln>
              <a:noFill/>
            </a:ln>
          </p:spPr>
        </p:sp>
        <p:sp>
          <p:nvSpPr>
            <p:cNvPr id="42" name="Rectangle 42"/>
            <p:cNvSpPr/>
            <p:nvPr/>
          </p:nvSpPr>
          <p:spPr>
            <a:xfrm>
              <a:off x="6210300" y="2247900"/>
              <a:ext cx="2571750" cy="57150"/>
            </a:xfrm>
            <a:prstGeom prst="roundRect">
              <a:avLst>
                <a:gd name="adj" fmla="val 50000"/>
              </a:avLst>
            </a:prstGeom>
            <a:solidFill>
              <a:srgbClr val="F5A623"/>
            </a:solidFill>
            <a:ln>
              <a:noFill/>
            </a:ln>
          </p:spPr>
        </p:sp>
        <p:sp>
          <p:nvSpPr>
            <p:cNvPr id="43" name="TextBox 43"/>
            <p:cNvSpPr txBox="1"/>
            <p:nvPr/>
          </p:nvSpPr>
          <p:spPr>
            <a:xfrm>
              <a:off x="7948422" y="2392680"/>
              <a:ext cx="669798" cy="731520"/>
            </a:xfrm>
            <a:prstGeom prst="rect">
              <a:avLst/>
            </a:prstGeom>
            <a:noFill/>
            <a:ln>
              <a:noFill/>
            </a:ln>
          </p:spPr>
          <p:txBody>
            <a:bodyPr wrap="none" lIns="0" tIns="0" rIns="0" bIns="0" anchor="t" anchorCtr="0">
              <a:spAutoFit/>
            </a:bodyPr>
            <a:lstStyle/>
            <a:p>
              <a:pPr algn="r"/>
              <a:r>
                <a:rPr lang="zh-CN" sz="3600" dirty="0">
                  <a:solidFill>
                    <a:srgbClr val="F5A623">
                      <a:alpha val="18000"/>
                    </a:srgbClr>
                  </a:solidFill>
                  <a:latin typeface="Georgia"/>
                  <a:ea typeface="Microsoft YaHei"/>
                  <a:cs typeface="Georgia"/>
                </a:rPr>
                <a:t>03</a:t>
              </a:r>
            </a:p>
          </p:txBody>
        </p:sp>
        <p:sp>
          <p:nvSpPr>
            <p:cNvPr id="44" name="Rectangle 44"/>
            <p:cNvSpPr/>
            <p:nvPr/>
          </p:nvSpPr>
          <p:spPr>
            <a:xfrm>
              <a:off x="6438900" y="2628900"/>
              <a:ext cx="609600" cy="609600"/>
            </a:xfrm>
            <a:prstGeom prst="roundRect">
              <a:avLst>
                <a:gd name="adj" fmla="val 21875"/>
              </a:avLst>
            </a:prstGeom>
            <a:solidFill>
              <a:srgbClr val="F5A623">
                <a:alpha val="14000"/>
              </a:srgbClr>
            </a:solidFill>
            <a:ln>
              <a:noFill/>
            </a:ln>
          </p:spPr>
        </p:sp>
        <p:grpSp>
          <p:nvGrpSpPr>
            <p:cNvPr id="51" name="Group 51"/>
            <p:cNvGrpSpPr/>
            <p:nvPr/>
          </p:nvGrpSpPr>
          <p:grpSpPr>
            <a:xfrm>
              <a:off x="6615112" y="2805112"/>
              <a:ext cx="257176" cy="257175"/>
              <a:chOff x="6615112" y="2805112"/>
              <a:chExt cx="257176" cy="257175"/>
            </a:xfrm>
          </p:grpSpPr>
          <p:sp>
            <p:nvSpPr>
              <p:cNvPr id="45" name="Freeform 45"/>
              <p:cNvSpPr/>
              <p:nvPr/>
            </p:nvSpPr>
            <p:spPr>
              <a:xfrm>
                <a:off x="6715125" y="2919412"/>
                <a:ext cx="57150" cy="57150"/>
              </a:xfrm>
              <a:custGeom>
                <a:avLst/>
                <a:gdLst/>
                <a:ahLst/>
                <a:cxnLst/>
                <a:rect l="l" t="t" r="r" b="b"/>
                <a:pathLst>
                  <a:path w="57150" h="57150">
                    <a:moveTo>
                      <a:pt x="0" y="28575"/>
                    </a:moveTo>
                    <a:cubicBezTo>
                      <a:pt x="0" y="44357"/>
                      <a:pt x="12793" y="57150"/>
                      <a:pt x="28575" y="57150"/>
                    </a:cubicBezTo>
                    <a:cubicBezTo>
                      <a:pt x="44357" y="57150"/>
                      <a:pt x="57150" y="44357"/>
                      <a:pt x="57150" y="28575"/>
                    </a:cubicBezTo>
                    <a:cubicBezTo>
                      <a:pt x="57150" y="12793"/>
                      <a:pt x="44357" y="0"/>
                      <a:pt x="28575" y="0"/>
                    </a:cubicBezTo>
                    <a:cubicBezTo>
                      <a:pt x="12793" y="0"/>
                      <a:pt x="0" y="12793"/>
                      <a:pt x="0" y="28575"/>
                    </a:cubicBezTo>
                  </a:path>
                </a:pathLst>
              </a:custGeom>
              <a:noFill/>
              <a:ln w="19050">
                <a:solidFill>
                  <a:srgbClr val="F5A623"/>
                </a:solidFill>
              </a:ln>
            </p:spPr>
          </p:sp>
          <p:sp>
            <p:nvSpPr>
              <p:cNvPr id="46" name="Freeform 46"/>
              <p:cNvSpPr/>
              <p:nvPr/>
            </p:nvSpPr>
            <p:spPr>
              <a:xfrm>
                <a:off x="6686550" y="3019425"/>
                <a:ext cx="114300" cy="42862"/>
              </a:xfrm>
              <a:custGeom>
                <a:avLst/>
                <a:gdLst/>
                <a:ahLst/>
                <a:cxnLst/>
                <a:rect l="l" t="t" r="r" b="b"/>
                <a:pathLst>
                  <a:path w="114300" h="42862">
                    <a:moveTo>
                      <a:pt x="0" y="42862"/>
                    </a:moveTo>
                    <a:lnTo>
                      <a:pt x="0" y="28575"/>
                    </a:lnTo>
                    <a:cubicBezTo>
                      <a:pt x="0" y="12793"/>
                      <a:pt x="12793" y="0"/>
                      <a:pt x="28575" y="0"/>
                    </a:cubicBezTo>
                    <a:lnTo>
                      <a:pt x="85725" y="0"/>
                    </a:lnTo>
                    <a:cubicBezTo>
                      <a:pt x="101507" y="0"/>
                      <a:pt x="114300" y="12793"/>
                      <a:pt x="114300" y="28575"/>
                    </a:cubicBezTo>
                    <a:lnTo>
                      <a:pt x="114300" y="42862"/>
                    </a:lnTo>
                  </a:path>
                </a:pathLst>
              </a:custGeom>
              <a:noFill/>
              <a:ln w="19050">
                <a:solidFill>
                  <a:srgbClr val="F5A623"/>
                </a:solidFill>
              </a:ln>
            </p:spPr>
          </p:sp>
          <p:sp>
            <p:nvSpPr>
              <p:cNvPr id="47" name="Freeform 47"/>
              <p:cNvSpPr/>
              <p:nvPr/>
            </p:nvSpPr>
            <p:spPr>
              <a:xfrm>
                <a:off x="6786562" y="2805112"/>
                <a:ext cx="57150" cy="57150"/>
              </a:xfrm>
              <a:custGeom>
                <a:avLst/>
                <a:gdLst/>
                <a:ahLst/>
                <a:cxnLst/>
                <a:rect l="l" t="t" r="r" b="b"/>
                <a:pathLst>
                  <a:path w="57150" h="57150">
                    <a:moveTo>
                      <a:pt x="0" y="28575"/>
                    </a:moveTo>
                    <a:cubicBezTo>
                      <a:pt x="0" y="44357"/>
                      <a:pt x="12793" y="57150"/>
                      <a:pt x="28575" y="57150"/>
                    </a:cubicBezTo>
                    <a:cubicBezTo>
                      <a:pt x="44357" y="57150"/>
                      <a:pt x="57150" y="44357"/>
                      <a:pt x="57150" y="28575"/>
                    </a:cubicBezTo>
                    <a:cubicBezTo>
                      <a:pt x="57150" y="12793"/>
                      <a:pt x="44357" y="0"/>
                      <a:pt x="28575" y="0"/>
                    </a:cubicBezTo>
                    <a:cubicBezTo>
                      <a:pt x="12793" y="0"/>
                      <a:pt x="0" y="12793"/>
                      <a:pt x="0" y="28575"/>
                    </a:cubicBezTo>
                  </a:path>
                </a:pathLst>
              </a:custGeom>
              <a:noFill/>
              <a:ln w="19050">
                <a:solidFill>
                  <a:srgbClr val="F5A623"/>
                </a:solidFill>
              </a:ln>
            </p:spPr>
          </p:sp>
          <p:sp>
            <p:nvSpPr>
              <p:cNvPr id="48" name="Freeform 48"/>
              <p:cNvSpPr/>
              <p:nvPr/>
            </p:nvSpPr>
            <p:spPr>
              <a:xfrm>
                <a:off x="6815138" y="2905125"/>
                <a:ext cx="57150" cy="42862"/>
              </a:xfrm>
              <a:custGeom>
                <a:avLst/>
                <a:gdLst/>
                <a:ahLst/>
                <a:cxnLst/>
                <a:rect l="l" t="t" r="r" b="b"/>
                <a:pathLst>
                  <a:path w="57150" h="42862">
                    <a:moveTo>
                      <a:pt x="0" y="0"/>
                    </a:moveTo>
                    <a:lnTo>
                      <a:pt x="28575" y="0"/>
                    </a:lnTo>
                    <a:cubicBezTo>
                      <a:pt x="44357" y="0"/>
                      <a:pt x="57150" y="12793"/>
                      <a:pt x="57150" y="28575"/>
                    </a:cubicBezTo>
                    <a:lnTo>
                      <a:pt x="57150" y="42862"/>
                    </a:lnTo>
                  </a:path>
                </a:pathLst>
              </a:custGeom>
              <a:noFill/>
              <a:ln w="19050">
                <a:solidFill>
                  <a:srgbClr val="F5A623"/>
                </a:solidFill>
              </a:ln>
            </p:spPr>
          </p:sp>
          <p:sp>
            <p:nvSpPr>
              <p:cNvPr id="49" name="Freeform 49"/>
              <p:cNvSpPr/>
              <p:nvPr/>
            </p:nvSpPr>
            <p:spPr>
              <a:xfrm>
                <a:off x="6643688" y="2805112"/>
                <a:ext cx="57150" cy="57150"/>
              </a:xfrm>
              <a:custGeom>
                <a:avLst/>
                <a:gdLst/>
                <a:ahLst/>
                <a:cxnLst/>
                <a:rect l="l" t="t" r="r" b="b"/>
                <a:pathLst>
                  <a:path w="57150" h="57150">
                    <a:moveTo>
                      <a:pt x="0" y="28575"/>
                    </a:moveTo>
                    <a:cubicBezTo>
                      <a:pt x="0" y="44357"/>
                      <a:pt x="12793" y="57150"/>
                      <a:pt x="28575" y="57150"/>
                    </a:cubicBezTo>
                    <a:cubicBezTo>
                      <a:pt x="44357" y="57150"/>
                      <a:pt x="57150" y="44357"/>
                      <a:pt x="57150" y="28575"/>
                    </a:cubicBezTo>
                    <a:cubicBezTo>
                      <a:pt x="57150" y="12793"/>
                      <a:pt x="44357" y="0"/>
                      <a:pt x="28575" y="0"/>
                    </a:cubicBezTo>
                    <a:cubicBezTo>
                      <a:pt x="12793" y="0"/>
                      <a:pt x="0" y="12793"/>
                      <a:pt x="0" y="28575"/>
                    </a:cubicBezTo>
                  </a:path>
                </a:pathLst>
              </a:custGeom>
              <a:noFill/>
              <a:ln w="19050">
                <a:solidFill>
                  <a:srgbClr val="F5A623"/>
                </a:solidFill>
              </a:ln>
            </p:spPr>
          </p:sp>
          <p:sp>
            <p:nvSpPr>
              <p:cNvPr id="50" name="Freeform 50"/>
              <p:cNvSpPr/>
              <p:nvPr/>
            </p:nvSpPr>
            <p:spPr>
              <a:xfrm>
                <a:off x="6615112" y="2905125"/>
                <a:ext cx="57150" cy="42862"/>
              </a:xfrm>
              <a:custGeom>
                <a:avLst/>
                <a:gdLst/>
                <a:ahLst/>
                <a:cxnLst/>
                <a:rect l="l" t="t" r="r" b="b"/>
                <a:pathLst>
                  <a:path w="57150" h="42862">
                    <a:moveTo>
                      <a:pt x="0" y="42862"/>
                    </a:moveTo>
                    <a:lnTo>
                      <a:pt x="0" y="28575"/>
                    </a:lnTo>
                    <a:cubicBezTo>
                      <a:pt x="0" y="12793"/>
                      <a:pt x="12793" y="0"/>
                      <a:pt x="28575" y="0"/>
                    </a:cubicBezTo>
                    <a:lnTo>
                      <a:pt x="57150" y="0"/>
                    </a:lnTo>
                  </a:path>
                </a:pathLst>
              </a:custGeom>
              <a:noFill/>
              <a:ln w="19050">
                <a:solidFill>
                  <a:srgbClr val="F5A623"/>
                </a:solidFill>
              </a:ln>
            </p:spPr>
          </p:sp>
        </p:grpSp>
        <p:sp>
          <p:nvSpPr>
            <p:cNvPr id="52" name="TextBox 52"/>
            <p:cNvSpPr txBox="1"/>
            <p:nvPr/>
          </p:nvSpPr>
          <p:spPr>
            <a:xfrm>
              <a:off x="6428422" y="3549491"/>
              <a:ext cx="557141" cy="167640"/>
            </a:xfrm>
            <a:prstGeom prst="rect">
              <a:avLst/>
            </a:prstGeom>
            <a:noFill/>
            <a:ln>
              <a:noFill/>
            </a:ln>
          </p:spPr>
          <p:txBody>
            <a:bodyPr wrap="none" lIns="0" tIns="0" rIns="0" bIns="0" anchor="t" anchorCtr="0">
              <a:spAutoFit/>
            </a:bodyPr>
            <a:lstStyle/>
            <a:p>
              <a:pPr algn="l"/>
              <a:r>
                <a:rPr lang="zh-CN" sz="825" dirty="0">
                  <a:solidFill>
                    <a:srgbClr val="F5A623"/>
                  </a:solidFill>
                  <a:latin typeface="Arial"/>
                  <a:ea typeface="Microsoft YaHei"/>
                  <a:cs typeface="Arial"/>
                </a:rPr>
                <a:t>PILLAR 03</a:t>
              </a:r>
            </a:p>
          </p:txBody>
        </p:sp>
        <p:sp>
          <p:nvSpPr>
            <p:cNvPr id="53" name="TextBox 53"/>
            <p:cNvSpPr txBox="1"/>
            <p:nvPr/>
          </p:nvSpPr>
          <p:spPr>
            <a:xfrm>
              <a:off x="6420802" y="3827621"/>
              <a:ext cx="1686076" cy="289560"/>
            </a:xfrm>
            <a:prstGeom prst="rect">
              <a:avLst/>
            </a:prstGeom>
            <a:noFill/>
            <a:ln>
              <a:noFill/>
            </a:ln>
          </p:spPr>
          <p:txBody>
            <a:bodyPr wrap="none" lIns="0" tIns="0" rIns="0" bIns="0" anchor="t" anchorCtr="0">
              <a:spAutoFit/>
            </a:bodyPr>
            <a:lstStyle/>
            <a:p>
              <a:pPr algn="l"/>
              <a:r>
                <a:rPr lang="zh-CN" sz="1425" b="1" dirty="0">
                  <a:solidFill>
                    <a:srgbClr val="1A2733"/>
                  </a:solidFill>
                  <a:latin typeface="Georgia"/>
                  <a:ea typeface="Microsoft YaHei"/>
                  <a:cs typeface="Georgia"/>
                </a:rPr>
                <a:t>Invest in people</a:t>
              </a:r>
            </a:p>
          </p:txBody>
        </p:sp>
        <p:sp>
          <p:nvSpPr>
            <p:cNvPr id="54" name="TextBox 54"/>
            <p:cNvSpPr txBox="1"/>
            <p:nvPr/>
          </p:nvSpPr>
          <p:spPr>
            <a:xfrm>
              <a:off x="6425565" y="4230052"/>
              <a:ext cx="1882235" cy="213360"/>
            </a:xfrm>
            <a:prstGeom prst="rect">
              <a:avLst/>
            </a:prstGeom>
            <a:noFill/>
            <a:ln>
              <a:noFill/>
            </a:ln>
          </p:spPr>
          <p:txBody>
            <a:bodyPr wrap="none" lIns="0" tIns="0" rIns="0" bIns="0" anchor="t" anchorCtr="0">
              <a:spAutoFit/>
            </a:bodyPr>
            <a:lstStyle/>
            <a:p>
              <a:pPr algn="l"/>
              <a:r>
                <a:rPr lang="zh-CN" sz="1050" dirty="0">
                  <a:solidFill>
                    <a:srgbClr val="5A6B7B"/>
                  </a:solidFill>
                  <a:latin typeface="Arial"/>
                  <a:ea typeface="Microsoft YaHei"/>
                  <a:cs typeface="Arial"/>
                </a:rPr>
                <a:t>Train teachers, workers</a:t>
              </a:r>
            </a:p>
          </p:txBody>
        </p:sp>
        <p:sp>
          <p:nvSpPr>
            <p:cNvPr id="55" name="TextBox 55"/>
            <p:cNvSpPr txBox="1"/>
            <p:nvPr/>
          </p:nvSpPr>
          <p:spPr>
            <a:xfrm>
              <a:off x="6425565" y="4420552"/>
              <a:ext cx="1721215" cy="213360"/>
            </a:xfrm>
            <a:prstGeom prst="rect">
              <a:avLst/>
            </a:prstGeom>
            <a:noFill/>
            <a:ln>
              <a:noFill/>
            </a:ln>
          </p:spPr>
          <p:txBody>
            <a:bodyPr wrap="none" lIns="0" tIns="0" rIns="0" bIns="0" anchor="t" anchorCtr="0">
              <a:spAutoFit/>
            </a:bodyPr>
            <a:lstStyle/>
            <a:p>
              <a:pPr algn="l"/>
              <a:r>
                <a:rPr lang="zh-CN" sz="1050" dirty="0">
                  <a:solidFill>
                    <a:srgbClr val="5A6B7B"/>
                  </a:solidFill>
                  <a:latin typeface="Arial"/>
                  <a:ea typeface="Microsoft YaHei"/>
                  <a:cs typeface="Arial"/>
                </a:rPr>
                <a:t>and entrepreneurs for</a:t>
              </a:r>
            </a:p>
          </p:txBody>
        </p:sp>
        <p:sp>
          <p:nvSpPr>
            <p:cNvPr id="56" name="TextBox 56"/>
            <p:cNvSpPr txBox="1"/>
            <p:nvPr/>
          </p:nvSpPr>
          <p:spPr>
            <a:xfrm>
              <a:off x="6425565" y="4611052"/>
              <a:ext cx="1184481" cy="213360"/>
            </a:xfrm>
            <a:prstGeom prst="rect">
              <a:avLst/>
            </a:prstGeom>
            <a:noFill/>
            <a:ln>
              <a:noFill/>
            </a:ln>
          </p:spPr>
          <p:txBody>
            <a:bodyPr wrap="none" lIns="0" tIns="0" rIns="0" bIns="0" anchor="t" anchorCtr="0">
              <a:spAutoFit/>
            </a:bodyPr>
            <a:lstStyle/>
            <a:p>
              <a:pPr algn="l"/>
              <a:r>
                <a:rPr lang="zh-CN" sz="1050" dirty="0">
                  <a:solidFill>
                    <a:srgbClr val="5A6B7B"/>
                  </a:solidFill>
                  <a:latin typeface="Arial"/>
                  <a:ea typeface="Microsoft YaHei"/>
                  <a:cs typeface="Arial"/>
                </a:rPr>
                <a:t>the digital era.</a:t>
              </a:r>
            </a:p>
          </p:txBody>
        </p:sp>
      </p:grpSp>
      <p:grpSp>
        <p:nvGrpSpPr>
          <p:cNvPr id="72" name="Group 72"/>
          <p:cNvGrpSpPr/>
          <p:nvPr/>
        </p:nvGrpSpPr>
        <p:grpSpPr>
          <a:xfrm>
            <a:off x="9010650" y="2247900"/>
            <a:ext cx="2571750" cy="3162300"/>
            <a:chOff x="9010650" y="2247900"/>
            <a:chExt cx="2571750" cy="3162300"/>
          </a:xfrm>
        </p:grpSpPr>
        <p:sp>
          <p:nvSpPr>
            <p:cNvPr id="58" name="Rectangle 58"/>
            <p:cNvSpPr/>
            <p:nvPr/>
          </p:nvSpPr>
          <p:spPr>
            <a:xfrm>
              <a:off x="9010650" y="2247900"/>
              <a:ext cx="2571750" cy="3162300"/>
            </a:xfrm>
            <a:prstGeom prst="roundRect">
              <a:avLst>
                <a:gd name="adj" fmla="val 5926"/>
              </a:avLst>
            </a:prstGeom>
            <a:solidFill>
              <a:srgbClr val="F4F7FB"/>
            </a:solidFill>
            <a:ln>
              <a:noFill/>
            </a:ln>
          </p:spPr>
        </p:sp>
        <p:sp>
          <p:nvSpPr>
            <p:cNvPr id="59" name="Rectangle 59"/>
            <p:cNvSpPr/>
            <p:nvPr/>
          </p:nvSpPr>
          <p:spPr>
            <a:xfrm>
              <a:off x="9010650" y="2247900"/>
              <a:ext cx="2571750" cy="57150"/>
            </a:xfrm>
            <a:prstGeom prst="roundRect">
              <a:avLst>
                <a:gd name="adj" fmla="val 50000"/>
              </a:avLst>
            </a:prstGeom>
            <a:solidFill>
              <a:srgbClr val="2E7D32"/>
            </a:solidFill>
            <a:ln>
              <a:noFill/>
            </a:ln>
          </p:spPr>
        </p:sp>
        <p:sp>
          <p:nvSpPr>
            <p:cNvPr id="60" name="TextBox 60"/>
            <p:cNvSpPr txBox="1"/>
            <p:nvPr/>
          </p:nvSpPr>
          <p:spPr>
            <a:xfrm>
              <a:off x="10748772" y="2392680"/>
              <a:ext cx="669798" cy="731520"/>
            </a:xfrm>
            <a:prstGeom prst="rect">
              <a:avLst/>
            </a:prstGeom>
            <a:noFill/>
            <a:ln>
              <a:noFill/>
            </a:ln>
          </p:spPr>
          <p:txBody>
            <a:bodyPr wrap="none" lIns="0" tIns="0" rIns="0" bIns="0" anchor="t" anchorCtr="0">
              <a:spAutoFit/>
            </a:bodyPr>
            <a:lstStyle/>
            <a:p>
              <a:pPr algn="r"/>
              <a:r>
                <a:rPr lang="zh-CN" sz="3600" dirty="0">
                  <a:solidFill>
                    <a:srgbClr val="2E7D32">
                      <a:alpha val="14000"/>
                    </a:srgbClr>
                  </a:solidFill>
                  <a:latin typeface="Georgia"/>
                  <a:ea typeface="Microsoft YaHei"/>
                  <a:cs typeface="Georgia"/>
                </a:rPr>
                <a:t>04</a:t>
              </a:r>
            </a:p>
          </p:txBody>
        </p:sp>
        <p:sp>
          <p:nvSpPr>
            <p:cNvPr id="61" name="Rectangle 61"/>
            <p:cNvSpPr/>
            <p:nvPr/>
          </p:nvSpPr>
          <p:spPr>
            <a:xfrm>
              <a:off x="9239250" y="2628900"/>
              <a:ext cx="609600" cy="609600"/>
            </a:xfrm>
            <a:prstGeom prst="roundRect">
              <a:avLst>
                <a:gd name="adj" fmla="val 21875"/>
              </a:avLst>
            </a:prstGeom>
            <a:solidFill>
              <a:srgbClr val="2E7D32">
                <a:alpha val="12000"/>
              </a:srgbClr>
            </a:solidFill>
            <a:ln>
              <a:noFill/>
            </a:ln>
          </p:spPr>
        </p:sp>
        <p:grpSp>
          <p:nvGrpSpPr>
            <p:cNvPr id="66" name="Group 66"/>
            <p:cNvGrpSpPr/>
            <p:nvPr/>
          </p:nvGrpSpPr>
          <p:grpSpPr>
            <a:xfrm>
              <a:off x="9410515" y="2815735"/>
              <a:ext cx="266811" cy="232265"/>
              <a:chOff x="9410515" y="2815735"/>
              <a:chExt cx="266811" cy="232265"/>
            </a:xfrm>
          </p:grpSpPr>
          <p:sp>
            <p:nvSpPr>
              <p:cNvPr id="62" name="Freeform 62"/>
              <p:cNvSpPr/>
              <p:nvPr/>
            </p:nvSpPr>
            <p:spPr>
              <a:xfrm>
                <a:off x="9410515" y="2815735"/>
                <a:ext cx="266811" cy="232265"/>
              </a:xfrm>
              <a:custGeom>
                <a:avLst/>
                <a:gdLst/>
                <a:ahLst/>
                <a:cxnLst/>
                <a:rect l="l" t="t" r="r" b="b"/>
                <a:pathLst>
                  <a:path w="266811" h="232265">
                    <a:moveTo>
                      <a:pt x="240691" y="126138"/>
                    </a:moveTo>
                    <a:lnTo>
                      <a:pt x="133535" y="232265"/>
                    </a:lnTo>
                    <a:lnTo>
                      <a:pt x="26379" y="126138"/>
                    </a:lnTo>
                    <a:cubicBezTo>
                      <a:pt x="7109" y="107387"/>
                      <a:pt x="0" y="79404"/>
                      <a:pt x="7983" y="53729"/>
                    </a:cubicBezTo>
                    <a:cubicBezTo>
                      <a:pt x="15966" y="28055"/>
                      <a:pt x="37689" y="9037"/>
                      <a:pt x="64194" y="4518"/>
                    </a:cubicBezTo>
                    <a:cubicBezTo>
                      <a:pt x="90699" y="0"/>
                      <a:pt x="117496" y="10746"/>
                      <a:pt x="133535" y="32326"/>
                    </a:cubicBezTo>
                    <a:cubicBezTo>
                      <a:pt x="149641" y="10906"/>
                      <a:pt x="176381" y="302"/>
                      <a:pt x="202789" y="4863"/>
                    </a:cubicBezTo>
                    <a:cubicBezTo>
                      <a:pt x="229198" y="9424"/>
                      <a:pt x="250833" y="28381"/>
                      <a:pt x="258822" y="53962"/>
                    </a:cubicBezTo>
                    <a:cubicBezTo>
                      <a:pt x="266811" y="79543"/>
                      <a:pt x="259811" y="107444"/>
                      <a:pt x="240691" y="126224"/>
                    </a:cubicBezTo>
                  </a:path>
                </a:pathLst>
              </a:custGeom>
              <a:noFill/>
              <a:ln w="19050">
                <a:solidFill>
                  <a:srgbClr val="2E7D32"/>
                </a:solidFill>
              </a:ln>
            </p:spPr>
          </p:sp>
          <p:sp>
            <p:nvSpPr>
              <p:cNvPr id="63" name="Freeform 63"/>
              <p:cNvSpPr/>
              <p:nvPr/>
            </p:nvSpPr>
            <p:spPr>
              <a:xfrm>
                <a:off x="9491424" y="2847975"/>
                <a:ext cx="159783" cy="92869"/>
              </a:xfrm>
              <a:custGeom>
                <a:avLst/>
                <a:gdLst/>
                <a:ahLst/>
                <a:cxnLst/>
                <a:rect l="l" t="t" r="r" b="b"/>
                <a:pathLst>
                  <a:path w="159783" h="92869">
                    <a:moveTo>
                      <a:pt x="52626" y="0"/>
                    </a:moveTo>
                    <a:lnTo>
                      <a:pt x="5578" y="47049"/>
                    </a:lnTo>
                    <a:cubicBezTo>
                      <a:pt x="0" y="52628"/>
                      <a:pt x="0" y="61672"/>
                      <a:pt x="5578" y="67251"/>
                    </a:cubicBezTo>
                    <a:lnTo>
                      <a:pt x="13336" y="75009"/>
                    </a:lnTo>
                    <a:cubicBezTo>
                      <a:pt x="23194" y="84868"/>
                      <a:pt x="39196" y="84868"/>
                      <a:pt x="49054" y="75009"/>
                    </a:cubicBezTo>
                    <a:lnTo>
                      <a:pt x="63342" y="60722"/>
                    </a:lnTo>
                    <a:cubicBezTo>
                      <a:pt x="81096" y="42968"/>
                      <a:pt x="109881" y="42968"/>
                      <a:pt x="127636" y="60722"/>
                    </a:cubicBezTo>
                    <a:lnTo>
                      <a:pt x="159783" y="92869"/>
                    </a:lnTo>
                  </a:path>
                </a:pathLst>
              </a:custGeom>
              <a:noFill/>
              <a:ln w="19050">
                <a:solidFill>
                  <a:srgbClr val="2E7D32"/>
                </a:solidFill>
              </a:ln>
            </p:spPr>
          </p:sp>
          <p:sp>
            <p:nvSpPr>
              <p:cNvPr id="64" name="Freeform 64"/>
              <p:cNvSpPr/>
              <p:nvPr/>
            </p:nvSpPr>
            <p:spPr>
              <a:xfrm>
                <a:off x="9551194" y="2983706"/>
                <a:ext cx="28575" cy="28575"/>
              </a:xfrm>
              <a:custGeom>
                <a:avLst/>
                <a:gdLst/>
                <a:ahLst/>
                <a:cxnLst/>
                <a:rect l="l" t="t" r="r" b="b"/>
                <a:pathLst>
                  <a:path w="28575" h="28575">
                    <a:moveTo>
                      <a:pt x="0" y="0"/>
                    </a:moveTo>
                    <a:lnTo>
                      <a:pt x="28575" y="28575"/>
                    </a:lnTo>
                  </a:path>
                </a:pathLst>
              </a:custGeom>
              <a:noFill/>
              <a:ln w="19050">
                <a:solidFill>
                  <a:srgbClr val="2E7D32"/>
                </a:solidFill>
              </a:ln>
            </p:spPr>
          </p:sp>
          <p:sp>
            <p:nvSpPr>
              <p:cNvPr id="65" name="Freeform 65"/>
              <p:cNvSpPr/>
              <p:nvPr/>
            </p:nvSpPr>
            <p:spPr>
              <a:xfrm>
                <a:off x="9586912" y="2947988"/>
                <a:ext cx="28575" cy="28575"/>
              </a:xfrm>
              <a:custGeom>
                <a:avLst/>
                <a:gdLst/>
                <a:ahLst/>
                <a:cxnLst/>
                <a:rect l="l" t="t" r="r" b="b"/>
                <a:pathLst>
                  <a:path w="28575" h="28575">
                    <a:moveTo>
                      <a:pt x="0" y="0"/>
                    </a:moveTo>
                    <a:lnTo>
                      <a:pt x="28575" y="28575"/>
                    </a:lnTo>
                  </a:path>
                </a:pathLst>
              </a:custGeom>
              <a:noFill/>
              <a:ln w="19050">
                <a:solidFill>
                  <a:srgbClr val="2E7D32"/>
                </a:solidFill>
              </a:ln>
            </p:spPr>
          </p:sp>
        </p:grpSp>
        <p:sp>
          <p:nvSpPr>
            <p:cNvPr id="67" name="TextBox 67"/>
            <p:cNvSpPr txBox="1"/>
            <p:nvPr/>
          </p:nvSpPr>
          <p:spPr>
            <a:xfrm>
              <a:off x="9228772" y="3549491"/>
              <a:ext cx="557141" cy="167640"/>
            </a:xfrm>
            <a:prstGeom prst="rect">
              <a:avLst/>
            </a:prstGeom>
            <a:noFill/>
            <a:ln>
              <a:noFill/>
            </a:ln>
          </p:spPr>
          <p:txBody>
            <a:bodyPr wrap="none" lIns="0" tIns="0" rIns="0" bIns="0" anchor="t" anchorCtr="0">
              <a:spAutoFit/>
            </a:bodyPr>
            <a:lstStyle/>
            <a:p>
              <a:pPr algn="l"/>
              <a:r>
                <a:rPr lang="zh-CN" sz="825" dirty="0">
                  <a:solidFill>
                    <a:srgbClr val="2E7D32"/>
                  </a:solidFill>
                  <a:latin typeface="Arial"/>
                  <a:ea typeface="Microsoft YaHei"/>
                  <a:cs typeface="Arial"/>
                </a:rPr>
                <a:t>PILLAR 04</a:t>
              </a:r>
            </a:p>
          </p:txBody>
        </p:sp>
        <p:sp>
          <p:nvSpPr>
            <p:cNvPr id="68" name="TextBox 68"/>
            <p:cNvSpPr txBox="1"/>
            <p:nvPr/>
          </p:nvSpPr>
          <p:spPr>
            <a:xfrm>
              <a:off x="9221152" y="3827621"/>
              <a:ext cx="1554960" cy="289560"/>
            </a:xfrm>
            <a:prstGeom prst="rect">
              <a:avLst/>
            </a:prstGeom>
            <a:noFill/>
            <a:ln>
              <a:noFill/>
            </a:ln>
          </p:spPr>
          <p:txBody>
            <a:bodyPr wrap="none" lIns="0" tIns="0" rIns="0" bIns="0" anchor="t" anchorCtr="0">
              <a:spAutoFit/>
            </a:bodyPr>
            <a:lstStyle/>
            <a:p>
              <a:pPr algn="l"/>
              <a:r>
                <a:rPr lang="zh-CN" sz="1425" b="1" dirty="0">
                  <a:solidFill>
                    <a:srgbClr val="1A2733"/>
                  </a:solidFill>
                  <a:latin typeface="Georgia"/>
                  <a:ea typeface="Microsoft YaHei"/>
                  <a:cs typeface="Georgia"/>
                </a:rPr>
                <a:t>Build together</a:t>
              </a:r>
            </a:p>
          </p:txBody>
        </p:sp>
        <p:sp>
          <p:nvSpPr>
            <p:cNvPr id="69" name="TextBox 69"/>
            <p:cNvSpPr txBox="1"/>
            <p:nvPr/>
          </p:nvSpPr>
          <p:spPr>
            <a:xfrm>
              <a:off x="9225915" y="4230052"/>
              <a:ext cx="1345502" cy="213360"/>
            </a:xfrm>
            <a:prstGeom prst="rect">
              <a:avLst/>
            </a:prstGeom>
            <a:noFill/>
            <a:ln>
              <a:noFill/>
            </a:ln>
          </p:spPr>
          <p:txBody>
            <a:bodyPr wrap="none" lIns="0" tIns="0" rIns="0" bIns="0" anchor="t" anchorCtr="0">
              <a:spAutoFit/>
            </a:bodyPr>
            <a:lstStyle/>
            <a:p>
              <a:pPr algn="l"/>
              <a:r>
                <a:rPr lang="zh-CN" sz="1050" dirty="0">
                  <a:solidFill>
                    <a:srgbClr val="5A6B7B"/>
                  </a:solidFill>
                  <a:latin typeface="Arial"/>
                  <a:ea typeface="Microsoft YaHei"/>
                  <a:cs typeface="Arial"/>
                </a:rPr>
                <a:t>Govern AI through</a:t>
              </a:r>
            </a:p>
          </p:txBody>
        </p:sp>
        <p:sp>
          <p:nvSpPr>
            <p:cNvPr id="70" name="TextBox 70"/>
            <p:cNvSpPr txBox="1"/>
            <p:nvPr/>
          </p:nvSpPr>
          <p:spPr>
            <a:xfrm>
              <a:off x="9225915" y="4420552"/>
              <a:ext cx="1261158" cy="213360"/>
            </a:xfrm>
            <a:prstGeom prst="rect">
              <a:avLst/>
            </a:prstGeom>
            <a:noFill/>
            <a:ln>
              <a:noFill/>
            </a:ln>
          </p:spPr>
          <p:txBody>
            <a:bodyPr wrap="none" lIns="0" tIns="0" rIns="0" bIns="0" anchor="t" anchorCtr="0">
              <a:spAutoFit/>
            </a:bodyPr>
            <a:lstStyle/>
            <a:p>
              <a:pPr algn="l"/>
              <a:r>
                <a:rPr lang="zh-CN" sz="1050" dirty="0">
                  <a:solidFill>
                    <a:srgbClr val="5A6B7B"/>
                  </a:solidFill>
                  <a:latin typeface="Arial"/>
                  <a:ea typeface="Microsoft YaHei"/>
                  <a:cs typeface="Arial"/>
                </a:rPr>
                <a:t>shared rules and</a:t>
              </a:r>
            </a:p>
          </p:txBody>
        </p:sp>
        <p:sp>
          <p:nvSpPr>
            <p:cNvPr id="71" name="TextBox 71"/>
            <p:cNvSpPr txBox="1"/>
            <p:nvPr/>
          </p:nvSpPr>
          <p:spPr>
            <a:xfrm>
              <a:off x="9225915" y="4611052"/>
              <a:ext cx="1077135" cy="213360"/>
            </a:xfrm>
            <a:prstGeom prst="rect">
              <a:avLst/>
            </a:prstGeom>
            <a:noFill/>
            <a:ln>
              <a:noFill/>
            </a:ln>
          </p:spPr>
          <p:txBody>
            <a:bodyPr wrap="none" lIns="0" tIns="0" rIns="0" bIns="0" anchor="t" anchorCtr="0">
              <a:spAutoFit/>
            </a:bodyPr>
            <a:lstStyle/>
            <a:p>
              <a:pPr algn="l"/>
              <a:r>
                <a:rPr lang="zh-CN" sz="1050" dirty="0">
                  <a:solidFill>
                    <a:srgbClr val="5A6B7B"/>
                  </a:solidFill>
                  <a:latin typeface="Arial"/>
                  <a:ea typeface="Microsoft YaHei"/>
                  <a:cs typeface="Arial"/>
                </a:rPr>
                <a:t>mutual trust.</a:t>
              </a:r>
            </a:p>
          </p:txBody>
        </p:sp>
      </p:grpSp>
      <p:grpSp>
        <p:nvGrpSpPr>
          <p:cNvPr id="75" name="Group 75"/>
          <p:cNvGrpSpPr/>
          <p:nvPr/>
        </p:nvGrpSpPr>
        <p:grpSpPr>
          <a:xfrm>
            <a:off x="598170" y="6475095"/>
            <a:ext cx="10995659" cy="182880"/>
            <a:chOff x="598170" y="6475095"/>
            <a:chExt cx="10995659" cy="182880"/>
          </a:xfrm>
        </p:grpSpPr>
        <p:sp>
          <p:nvSpPr>
            <p:cNvPr id="73" name="TextBox 73"/>
            <p:cNvSpPr txBox="1"/>
            <p:nvPr/>
          </p:nvSpPr>
          <p:spPr>
            <a:xfrm>
              <a:off x="598170" y="6475095"/>
              <a:ext cx="1284732" cy="182880"/>
            </a:xfrm>
            <a:prstGeom prst="rect">
              <a:avLst/>
            </a:prstGeom>
            <a:noFill/>
            <a:ln>
              <a:noFill/>
            </a:ln>
          </p:spPr>
          <p:txBody>
            <a:bodyPr wrap="none" lIns="0" tIns="0" rIns="0" bIns="0" anchor="t" anchorCtr="0">
              <a:spAutoFit/>
            </a:bodyPr>
            <a:lstStyle/>
            <a:p>
              <a:pPr algn="l"/>
              <a:r>
                <a:rPr lang="zh-CN" sz="900" dirty="0">
                  <a:solidFill>
                    <a:srgbClr val="8A99A8"/>
                  </a:solidFill>
                  <a:latin typeface="Arial"/>
                  <a:ea typeface="Microsoft YaHei"/>
                  <a:cs typeface="Arial"/>
                </a:rPr>
                <a:t>AI · Digital Silk Road</a:t>
              </a:r>
            </a:p>
          </p:txBody>
        </p:sp>
        <p:sp>
          <p:nvSpPr>
            <p:cNvPr id="74" name="TextBox 74"/>
            <p:cNvSpPr txBox="1"/>
            <p:nvPr/>
          </p:nvSpPr>
          <p:spPr>
            <a:xfrm>
              <a:off x="11426380" y="6475095"/>
              <a:ext cx="167449" cy="182880"/>
            </a:xfrm>
            <a:prstGeom prst="rect">
              <a:avLst/>
            </a:prstGeom>
            <a:noFill/>
            <a:ln>
              <a:noFill/>
            </a:ln>
          </p:spPr>
          <p:txBody>
            <a:bodyPr wrap="none" lIns="0" tIns="0" rIns="0" bIns="0" anchor="t" anchorCtr="0">
              <a:spAutoFit/>
            </a:bodyPr>
            <a:lstStyle/>
            <a:p>
              <a:pPr algn="r"/>
              <a:r>
                <a:rPr lang="zh-CN" sz="900" dirty="0">
                  <a:solidFill>
                    <a:srgbClr val="8A99A8"/>
                  </a:solidFill>
                  <a:latin typeface="Arial"/>
                  <a:ea typeface="Microsoft YaHei"/>
                  <a:cs typeface="Arial"/>
                </a:rPr>
                <a:t>08</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400"/>
                                        <p:tgtEl>
                                          <p:spTgt spid="25"/>
                                        </p:tgtEl>
                                      </p:cBhvr>
                                    </p:animEffect>
                                  </p:childTnLst>
                                </p:cTn>
                              </p:par>
                            </p:childTnLst>
                          </p:cTn>
                        </p:par>
                        <p:par>
                          <p:cTn id="8" fill="hold">
                            <p:stCondLst>
                              <p:cond delay="900"/>
                            </p:stCondLst>
                            <p:childTnLst>
                              <p:par>
                                <p:cTn id="9" presetID="9"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dissolve">
                                      <p:cBhvr>
                                        <p:cTn id="11" dur="400"/>
                                        <p:tgtEl>
                                          <p:spTgt spid="40"/>
                                        </p:tgtEl>
                                      </p:cBhvr>
                                    </p:animEffect>
                                  </p:childTnLst>
                                </p:cTn>
                              </p:par>
                            </p:childTnLst>
                          </p:cTn>
                        </p:par>
                        <p:par>
                          <p:cTn id="12" fill="hold">
                            <p:stCondLst>
                              <p:cond delay="1800"/>
                            </p:stCondLst>
                            <p:childTnLst>
                              <p:par>
                                <p:cTn id="13" presetID="2" presetClass="entr" presetSubtype="4"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slide(fromBottom)">
                                      <p:cBhvr>
                                        <p:cTn id="15" dur="400"/>
                                        <p:tgtEl>
                                          <p:spTgt spid="57"/>
                                        </p:tgtEl>
                                      </p:cBhvr>
                                    </p:animEffect>
                                  </p:childTnLst>
                                </p:cTn>
                              </p:par>
                            </p:childTnLst>
                          </p:cTn>
                        </p:par>
                        <p:par>
                          <p:cTn id="16" fill="hold">
                            <p:stCondLst>
                              <p:cond delay="2700"/>
                            </p:stCondLst>
                            <p:childTnLst>
                              <p:par>
                                <p:cTn id="17" presetID="42" presetClass="entr" presetSubtype="8"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slide(fromLeft)">
                                      <p:cBhvr>
                                        <p:cTn id="19" dur="4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0" grpId="0"/>
      <p:bldP spid="57" grpId="0"/>
      <p:bldP spid="7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rgbClr val="04182B"/>
            </a:solidFill>
            <a:ln>
              <a:noFill/>
            </a:ln>
          </p:spPr>
        </p:sp>
        <p:pic>
          <p:nvPicPr>
            <p:cNvPr id="3" name="Image 3"/>
            <p:cNvPicPr>
              <a:picLocks noChangeAspect="1"/>
            </p:cNvPicPr>
            <p:nvPr/>
          </p:nvPicPr>
          <p:blipFill>
            <a:blip r:embed="rId2"/>
            <a:srcRect l="0" t="11473" r="0" b="11473"/>
            <a:stretch>
              <a:fillRect/>
            </a:stretch>
          </p:blipFill>
          <p:spPr>
            <a:xfrm>
              <a:off x="0" y="0"/>
              <a:ext cx="12192000" cy="6858000"/>
            </a:xfrm>
            <a:prstGeom prst="rect">
              <a:avLst/>
            </a:prstGeom>
          </p:spPr>
        </p:pic>
        <p:sp>
          <p:nvSpPr>
            <p:cNvPr id="4" name="Rectangle 4"/>
            <p:cNvSpPr/>
            <p:nvPr/>
          </p:nvSpPr>
          <p:spPr>
            <a:xfrm>
              <a:off x="0" y="0"/>
              <a:ext cx="12192000" cy="6858000"/>
            </a:xfrm>
            <a:prstGeom prst="rect">
              <a:avLst/>
            </a:prstGeom>
            <a:gradFill>
              <a:gsLst>
                <a:gs pos="0">
                  <a:srgbClr val="04182B">
                    <a:alpha val="42000"/>
                  </a:srgbClr>
                </a:gs>
                <a:gs pos="45000">
                  <a:srgbClr val="04182B">
                    <a:alpha val="66000"/>
                  </a:srgbClr>
                </a:gs>
                <a:gs pos="100000">
                  <a:srgbClr val="04182B">
                    <a:alpha val="86000"/>
                  </a:srgbClr>
                </a:gs>
              </a:gsLst>
              <a:lin ang="5400000" scaled="1"/>
            </a:gradFill>
            <a:ln>
              <a:noFill/>
            </a:ln>
          </p:spPr>
        </p:sp>
      </p:grpSp>
      <p:grpSp>
        <p:nvGrpSpPr>
          <p:cNvPr id="15" name="Group 15"/>
          <p:cNvGrpSpPr/>
          <p:nvPr/>
        </p:nvGrpSpPr>
        <p:grpSpPr>
          <a:xfrm>
            <a:off x="4476750" y="1288256"/>
            <a:ext cx="3238500" cy="864394"/>
            <a:chOff x="4476750" y="1288256"/>
            <a:chExt cx="3238500" cy="864394"/>
          </a:xfrm>
        </p:grpSpPr>
        <p:sp>
          <p:nvSpPr>
            <p:cNvPr id="6" name="Line 6"/>
            <p:cNvSpPr/>
            <p:nvPr/>
          </p:nvSpPr>
          <p:spPr>
            <a:xfrm>
              <a:off x="4476750" y="1352550"/>
              <a:ext cx="1009650" cy="9525"/>
            </a:xfrm>
            <a:custGeom>
              <a:avLst/>
              <a:gdLst/>
              <a:ahLst/>
              <a:cxnLst/>
              <a:rect l="l" t="t" r="r" b="b"/>
              <a:pathLst>
                <a:path w="1009650" h="9525">
                  <a:moveTo>
                    <a:pt x="0" y="0"/>
                  </a:moveTo>
                  <a:lnTo>
                    <a:pt x="1009650" y="0"/>
                  </a:lnTo>
                </a:path>
              </a:pathLst>
            </a:custGeom>
            <a:noFill/>
            <a:ln w="19050">
              <a:solidFill>
                <a:srgbClr val="F5A623"/>
              </a:solidFill>
            </a:ln>
          </p:spPr>
        </p:sp>
        <p:sp>
          <p:nvSpPr>
            <p:cNvPr id="7" name="TextBox 7"/>
            <p:cNvSpPr txBox="1"/>
            <p:nvPr/>
          </p:nvSpPr>
          <p:spPr>
            <a:xfrm>
              <a:off x="5239643" y="1288256"/>
              <a:ext cx="1712714" cy="228600"/>
            </a:xfrm>
            <a:prstGeom prst="rect">
              <a:avLst/>
            </a:prstGeom>
            <a:noFill/>
            <a:ln>
              <a:noFill/>
            </a:ln>
          </p:spPr>
          <p:txBody>
            <a:bodyPr wrap="none" lIns="0" tIns="0" rIns="0" bIns="0" anchor="t" anchorCtr="0">
              <a:spAutoFit/>
            </a:bodyPr>
            <a:lstStyle/>
            <a:p>
              <a:pPr algn="ctr"/>
              <a:r>
                <a:rPr lang="zh-CN" sz="1125" dirty="0">
                  <a:solidFill>
                    <a:srgbClr val="F5A623"/>
                  </a:solidFill>
                  <a:latin typeface="Arial"/>
                  <a:ea typeface="Microsoft YaHei"/>
                  <a:cs typeface="Arial"/>
                </a:rPr>
                <a:t>THE DIGITAL SILK ROAD</a:t>
              </a:r>
            </a:p>
          </p:txBody>
        </p:sp>
        <p:sp>
          <p:nvSpPr>
            <p:cNvPr id="8" name="Line 8"/>
            <p:cNvSpPr/>
            <p:nvPr/>
          </p:nvSpPr>
          <p:spPr>
            <a:xfrm>
              <a:off x="6705600" y="1352550"/>
              <a:ext cx="1009650" cy="9525"/>
            </a:xfrm>
            <a:custGeom>
              <a:avLst/>
              <a:gdLst/>
              <a:ahLst/>
              <a:cxnLst/>
              <a:rect l="l" t="t" r="r" b="b"/>
              <a:pathLst>
                <a:path w="1009650" h="9525">
                  <a:moveTo>
                    <a:pt x="0" y="0"/>
                  </a:moveTo>
                  <a:lnTo>
                    <a:pt x="1009650" y="0"/>
                  </a:lnTo>
                </a:path>
              </a:pathLst>
            </a:custGeom>
            <a:noFill/>
            <a:ln w="19050">
              <a:solidFill>
                <a:srgbClr val="F5A623"/>
              </a:solidFill>
            </a:ln>
          </p:spPr>
        </p:sp>
        <p:grpSp>
          <p:nvGrpSpPr>
            <p:cNvPr id="14" name="Group 14"/>
            <p:cNvGrpSpPr/>
            <p:nvPr/>
          </p:nvGrpSpPr>
          <p:grpSpPr>
            <a:xfrm>
              <a:off x="5905500" y="1885950"/>
              <a:ext cx="381000" cy="266700"/>
              <a:chOff x="5905500" y="1885950"/>
              <a:chExt cx="381000" cy="266700"/>
            </a:xfrm>
          </p:grpSpPr>
          <p:sp>
            <p:nvSpPr>
              <p:cNvPr id="9" name="Freeform 9"/>
              <p:cNvSpPr/>
              <p:nvPr/>
            </p:nvSpPr>
            <p:spPr>
              <a:xfrm>
                <a:off x="5981700" y="1885950"/>
                <a:ext cx="9525" cy="266700"/>
              </a:xfrm>
              <a:custGeom>
                <a:avLst/>
                <a:gdLst/>
                <a:ahLst/>
                <a:cxnLst/>
                <a:rect l="l" t="t" r="r" b="b"/>
                <a:pathLst>
                  <a:path w="9525" h="266700">
                    <a:moveTo>
                      <a:pt x="0" y="0"/>
                    </a:moveTo>
                    <a:lnTo>
                      <a:pt x="0" y="266700"/>
                    </a:lnTo>
                  </a:path>
                </a:pathLst>
              </a:custGeom>
              <a:noFill/>
              <a:ln w="19050">
                <a:solidFill>
                  <a:srgbClr val="F5A623"/>
                </a:solidFill>
              </a:ln>
            </p:spPr>
          </p:sp>
          <p:sp>
            <p:nvSpPr>
              <p:cNvPr id="10" name="Freeform 10"/>
              <p:cNvSpPr/>
              <p:nvPr/>
            </p:nvSpPr>
            <p:spPr>
              <a:xfrm>
                <a:off x="6210300" y="1885950"/>
                <a:ext cx="9525" cy="266700"/>
              </a:xfrm>
              <a:custGeom>
                <a:avLst/>
                <a:gdLst/>
                <a:ahLst/>
                <a:cxnLst/>
                <a:rect l="l" t="t" r="r" b="b"/>
                <a:pathLst>
                  <a:path w="9525" h="266700">
                    <a:moveTo>
                      <a:pt x="0" y="0"/>
                    </a:moveTo>
                    <a:lnTo>
                      <a:pt x="0" y="266700"/>
                    </a:lnTo>
                  </a:path>
                </a:pathLst>
              </a:custGeom>
              <a:noFill/>
              <a:ln w="19050">
                <a:solidFill>
                  <a:srgbClr val="F5A623"/>
                </a:solidFill>
              </a:ln>
            </p:spPr>
          </p:sp>
          <p:sp>
            <p:nvSpPr>
              <p:cNvPr id="11" name="Freeform 11"/>
              <p:cNvSpPr/>
              <p:nvPr/>
            </p:nvSpPr>
            <p:spPr>
              <a:xfrm>
                <a:off x="5905500" y="2076450"/>
                <a:ext cx="381000" cy="9525"/>
              </a:xfrm>
              <a:custGeom>
                <a:avLst/>
                <a:gdLst/>
                <a:ahLst/>
                <a:cxnLst/>
                <a:rect l="l" t="t" r="r" b="b"/>
                <a:pathLst>
                  <a:path w="381000" h="9525">
                    <a:moveTo>
                      <a:pt x="0" y="0"/>
                    </a:moveTo>
                    <a:lnTo>
                      <a:pt x="381000" y="0"/>
                    </a:lnTo>
                  </a:path>
                </a:pathLst>
              </a:custGeom>
              <a:noFill/>
              <a:ln w="19050">
                <a:solidFill>
                  <a:srgbClr val="F5A623"/>
                </a:solidFill>
              </a:ln>
            </p:spPr>
          </p:sp>
          <p:sp>
            <p:nvSpPr>
              <p:cNvPr id="12" name="Freeform 12"/>
              <p:cNvSpPr/>
              <p:nvPr/>
            </p:nvSpPr>
            <p:spPr>
              <a:xfrm>
                <a:off x="5924550" y="1905000"/>
                <a:ext cx="342900" cy="76200"/>
              </a:xfrm>
              <a:custGeom>
                <a:avLst/>
                <a:gdLst/>
                <a:ahLst/>
                <a:cxnLst/>
                <a:rect l="l" t="t" r="r" b="b"/>
                <a:pathLst>
                  <a:path w="342900" h="76200">
                    <a:moveTo>
                      <a:pt x="0" y="38100"/>
                    </a:moveTo>
                    <a:cubicBezTo>
                      <a:pt x="21865" y="30236"/>
                      <a:pt x="41482" y="17158"/>
                      <a:pt x="57150" y="0"/>
                    </a:cubicBezTo>
                    <a:cubicBezTo>
                      <a:pt x="76376" y="46143"/>
                      <a:pt x="121462" y="76200"/>
                      <a:pt x="171450" y="76200"/>
                    </a:cubicBezTo>
                    <a:cubicBezTo>
                      <a:pt x="221438" y="76200"/>
                      <a:pt x="266524" y="46143"/>
                      <a:pt x="285750" y="0"/>
                    </a:cubicBezTo>
                    <a:cubicBezTo>
                      <a:pt x="301418" y="17158"/>
                      <a:pt x="321035" y="30236"/>
                      <a:pt x="342900" y="38100"/>
                    </a:cubicBezTo>
                  </a:path>
                </a:pathLst>
              </a:custGeom>
              <a:noFill/>
              <a:ln w="19050">
                <a:solidFill>
                  <a:srgbClr val="F5A623"/>
                </a:solidFill>
              </a:ln>
            </p:spPr>
          </p:sp>
          <p:sp>
            <p:nvSpPr>
              <p:cNvPr id="13" name="Freeform 13"/>
              <p:cNvSpPr/>
              <p:nvPr/>
            </p:nvSpPr>
            <p:spPr>
              <a:xfrm>
                <a:off x="6096000" y="1981200"/>
                <a:ext cx="9525" cy="95250"/>
              </a:xfrm>
              <a:custGeom>
                <a:avLst/>
                <a:gdLst/>
                <a:ahLst/>
                <a:cxnLst/>
                <a:rect l="l" t="t" r="r" b="b"/>
                <a:pathLst>
                  <a:path w="9525" h="95250">
                    <a:moveTo>
                      <a:pt x="0" y="0"/>
                    </a:moveTo>
                    <a:lnTo>
                      <a:pt x="0" y="95250"/>
                    </a:lnTo>
                  </a:path>
                </a:pathLst>
              </a:custGeom>
              <a:noFill/>
              <a:ln w="19050">
                <a:solidFill>
                  <a:srgbClr val="F5A623"/>
                </a:solidFill>
              </a:ln>
            </p:spPr>
          </p:sp>
        </p:grpSp>
      </p:grpSp>
      <p:grpSp>
        <p:nvGrpSpPr>
          <p:cNvPr id="21" name="Group 21"/>
          <p:cNvGrpSpPr/>
          <p:nvPr/>
        </p:nvGrpSpPr>
        <p:grpSpPr>
          <a:xfrm>
            <a:off x="3477120" y="2415540"/>
            <a:ext cx="5237759" cy="2527935"/>
            <a:chOff x="3477120" y="2415540"/>
            <a:chExt cx="5237759" cy="2527935"/>
          </a:xfrm>
        </p:grpSpPr>
        <p:sp>
          <p:nvSpPr>
            <p:cNvPr id="16" name="TextBox 16"/>
            <p:cNvSpPr txBox="1"/>
            <p:nvPr/>
          </p:nvSpPr>
          <p:spPr>
            <a:xfrm>
              <a:off x="3550730" y="2415540"/>
              <a:ext cx="5090541" cy="975360"/>
            </a:xfrm>
            <a:prstGeom prst="rect">
              <a:avLst/>
            </a:prstGeom>
            <a:noFill/>
            <a:ln>
              <a:noFill/>
            </a:ln>
          </p:spPr>
          <p:txBody>
            <a:bodyPr wrap="none" lIns="0" tIns="0" rIns="0" bIns="0" anchor="t" anchorCtr="0">
              <a:spAutoFit/>
            </a:bodyPr>
            <a:lstStyle/>
            <a:p>
              <a:pPr algn="ctr"/>
              <a:r>
                <a:rPr lang="zh-CN" sz="4800" b="1" dirty="0">
                  <a:solidFill>
                    <a:srgbClr val="FFFFFF"/>
                  </a:solidFill>
                  <a:latin typeface="Georgia"/>
                  <a:ea typeface="Microsoft YaHei"/>
                  <a:cs typeface="Georgia"/>
                </a:rPr>
                <a:t xml:space="preserve">AI is a </a:t>
              </a:r>
              <a:r>
                <a:rPr lang="zh-CN" sz="4800" b="1" dirty="0">
                  <a:solidFill>
                    <a:srgbClr val="F5A623"/>
                  </a:solidFill>
                  <a:latin typeface="Georgia"/>
                  <a:ea typeface="Microsoft YaHei"/>
                  <a:cs typeface="Georgia"/>
                </a:rPr>
                <a:t>bridge</a:t>
              </a:r>
              <a:r>
                <a:rPr lang="zh-CN" sz="4800" b="1" dirty="0">
                  <a:solidFill>
                    <a:srgbClr val="FFFFFF"/>
                  </a:solidFill>
                  <a:latin typeface="Georgia"/>
                  <a:ea typeface="Microsoft YaHei"/>
                  <a:cs typeface="Georgia"/>
                </a:rPr>
                <a:t>,</a:t>
              </a:r>
            </a:p>
          </p:txBody>
        </p:sp>
        <p:sp>
          <p:nvSpPr>
            <p:cNvPr id="17" name="TextBox 17"/>
            <p:cNvSpPr txBox="1"/>
            <p:nvPr/>
          </p:nvSpPr>
          <p:spPr>
            <a:xfrm>
              <a:off x="3477120" y="3139440"/>
              <a:ext cx="5237759" cy="975360"/>
            </a:xfrm>
            <a:prstGeom prst="rect">
              <a:avLst/>
            </a:prstGeom>
            <a:noFill/>
            <a:ln>
              <a:noFill/>
            </a:ln>
          </p:spPr>
          <p:txBody>
            <a:bodyPr wrap="none" lIns="0" tIns="0" rIns="0" bIns="0" anchor="t" anchorCtr="0">
              <a:spAutoFit/>
            </a:bodyPr>
            <a:lstStyle/>
            <a:p>
              <a:pPr algn="ctr"/>
              <a:r>
                <a:rPr lang="zh-CN" sz="4800" b="1" dirty="0">
                  <a:solidFill>
                    <a:srgbClr val="FFFFFF"/>
                  </a:solidFill>
                  <a:latin typeface="Georgia"/>
                  <a:ea typeface="Microsoft YaHei"/>
                  <a:cs typeface="Georgia"/>
                </a:rPr>
                <a:t>not a barrier.</a:t>
              </a:r>
            </a:p>
          </p:txBody>
        </p:sp>
        <p:sp>
          <p:nvSpPr>
            <p:cNvPr id="18" name="Rectangle 18"/>
            <p:cNvSpPr/>
            <p:nvPr/>
          </p:nvSpPr>
          <p:spPr>
            <a:xfrm>
              <a:off x="5524500" y="4038600"/>
              <a:ext cx="1143000" cy="28575"/>
            </a:xfrm>
            <a:prstGeom prst="roundRect">
              <a:avLst>
                <a:gd name="adj" fmla="val 50000"/>
              </a:avLst>
            </a:prstGeom>
            <a:solidFill>
              <a:srgbClr val="00A896"/>
            </a:solidFill>
            <a:ln>
              <a:noFill/>
            </a:ln>
          </p:spPr>
        </p:sp>
        <p:sp>
          <p:nvSpPr>
            <p:cNvPr id="19" name="TextBox 19"/>
            <p:cNvSpPr txBox="1"/>
            <p:nvPr/>
          </p:nvSpPr>
          <p:spPr>
            <a:xfrm>
              <a:off x="3672602" y="4352925"/>
              <a:ext cx="4846796" cy="304800"/>
            </a:xfrm>
            <a:prstGeom prst="rect">
              <a:avLst/>
            </a:prstGeom>
            <a:noFill/>
            <a:ln>
              <a:noFill/>
            </a:ln>
          </p:spPr>
          <p:txBody>
            <a:bodyPr wrap="none" lIns="0" tIns="0" rIns="0" bIns="0" anchor="t" anchorCtr="0">
              <a:spAutoFit/>
            </a:bodyPr>
            <a:lstStyle/>
            <a:p>
              <a:pPr algn="ctr"/>
              <a:r>
                <a:rPr lang="zh-CN" sz="1500" dirty="0">
                  <a:solidFill>
                    <a:srgbClr val="D8E0E8"/>
                  </a:solidFill>
                  <a:latin typeface="Arial"/>
                  <a:ea typeface="Microsoft YaHei"/>
                  <a:cs typeface="Arial"/>
                </a:rPr>
                <a:t>We should jointly spare no efforts to explore</a:t>
              </a:r>
            </a:p>
          </p:txBody>
        </p:sp>
        <p:sp>
          <p:nvSpPr>
            <p:cNvPr id="20" name="TextBox 20"/>
            <p:cNvSpPr txBox="1"/>
            <p:nvPr/>
          </p:nvSpPr>
          <p:spPr>
            <a:xfrm>
              <a:off x="3869769" y="4638675"/>
              <a:ext cx="4452461" cy="304800"/>
            </a:xfrm>
            <a:prstGeom prst="rect">
              <a:avLst/>
            </a:prstGeom>
            <a:noFill/>
            <a:ln>
              <a:noFill/>
            </a:ln>
          </p:spPr>
          <p:txBody>
            <a:bodyPr wrap="none" lIns="0" tIns="0" rIns="0" bIns="0" anchor="t" anchorCtr="0">
              <a:spAutoFit/>
            </a:bodyPr>
            <a:lstStyle/>
            <a:p>
              <a:pPr algn="ctr"/>
              <a:r>
                <a:rPr lang="zh-CN" sz="1500" dirty="0">
                  <a:solidFill>
                    <a:srgbClr val="D8E0E8"/>
                  </a:solidFill>
                  <a:latin typeface="Arial"/>
                  <a:ea typeface="Microsoft YaHei"/>
                  <a:cs typeface="Arial"/>
                </a:rPr>
                <a:t>the possible path of the Digital Silk Road.</a:t>
              </a:r>
            </a:p>
          </p:txBody>
        </p:sp>
      </p:grpSp>
      <p:grpSp>
        <p:nvGrpSpPr>
          <p:cNvPr id="23" name="Group 23"/>
          <p:cNvGrpSpPr/>
          <p:nvPr/>
        </p:nvGrpSpPr>
        <p:grpSpPr>
          <a:xfrm>
            <a:off x="5161687" y="5357812"/>
            <a:ext cx="1868626" cy="457200"/>
            <a:chOff x="5161687" y="5357812"/>
            <a:chExt cx="1868626" cy="457200"/>
          </a:xfrm>
        </p:grpSpPr>
        <p:sp>
          <p:nvSpPr>
            <p:cNvPr id="22" name="TextBox 22"/>
            <p:cNvSpPr txBox="1"/>
            <p:nvPr/>
          </p:nvSpPr>
          <p:spPr>
            <a:xfrm>
              <a:off x="5161687" y="5357812"/>
              <a:ext cx="1868626" cy="457200"/>
            </a:xfrm>
            <a:prstGeom prst="rect">
              <a:avLst/>
            </a:prstGeom>
            <a:noFill/>
            <a:ln>
              <a:noFill/>
            </a:ln>
          </p:spPr>
          <p:txBody>
            <a:bodyPr wrap="none" lIns="0" tIns="0" rIns="0" bIns="0" anchor="t" anchorCtr="0">
              <a:spAutoFit/>
            </a:bodyPr>
            <a:lstStyle/>
            <a:p>
              <a:pPr algn="ctr"/>
              <a:r>
                <a:rPr lang="zh-CN" sz="2250" b="1" dirty="0">
                  <a:solidFill>
                    <a:srgbClr val="FFFFFF"/>
                  </a:solidFill>
                  <a:latin typeface="Georgia"/>
                  <a:ea typeface="Microsoft YaHei"/>
                  <a:cs typeface="Georgia"/>
                </a:rPr>
                <a:t>Thank you.</a:t>
              </a:r>
            </a:p>
          </p:txBody>
        </p:sp>
      </p:grpSp>
      <p:grpSp>
        <p:nvGrpSpPr>
          <p:cNvPr id="26" name="Group 26"/>
          <p:cNvGrpSpPr/>
          <p:nvPr/>
        </p:nvGrpSpPr>
        <p:grpSpPr>
          <a:xfrm>
            <a:off x="598170" y="6475095"/>
            <a:ext cx="10995659" cy="182880"/>
            <a:chOff x="598170" y="6475095"/>
            <a:chExt cx="10995659" cy="182880"/>
          </a:xfrm>
        </p:grpSpPr>
        <p:sp>
          <p:nvSpPr>
            <p:cNvPr id="24" name="TextBox 24"/>
            <p:cNvSpPr txBox="1"/>
            <p:nvPr/>
          </p:nvSpPr>
          <p:spPr>
            <a:xfrm>
              <a:off x="598170" y="6475095"/>
              <a:ext cx="1284732" cy="182880"/>
            </a:xfrm>
            <a:prstGeom prst="rect">
              <a:avLst/>
            </a:prstGeom>
            <a:noFill/>
            <a:ln>
              <a:noFill/>
            </a:ln>
          </p:spPr>
          <p:txBody>
            <a:bodyPr wrap="none" lIns="0" tIns="0" rIns="0" bIns="0" anchor="t" anchorCtr="0">
              <a:spAutoFit/>
            </a:bodyPr>
            <a:lstStyle/>
            <a:p>
              <a:pPr algn="l"/>
              <a:r>
                <a:rPr lang="zh-CN" sz="900" dirty="0">
                  <a:solidFill>
                    <a:srgbClr val="AFC0CE"/>
                  </a:solidFill>
                  <a:latin typeface="Arial"/>
                  <a:ea typeface="Microsoft YaHei"/>
                  <a:cs typeface="Arial"/>
                </a:rPr>
                <a:t>AI · Digital Silk Road</a:t>
              </a:r>
            </a:p>
          </p:txBody>
        </p:sp>
        <p:sp>
          <p:nvSpPr>
            <p:cNvPr id="25" name="TextBox 25"/>
            <p:cNvSpPr txBox="1"/>
            <p:nvPr/>
          </p:nvSpPr>
          <p:spPr>
            <a:xfrm>
              <a:off x="11426380" y="6475095"/>
              <a:ext cx="167449" cy="182880"/>
            </a:xfrm>
            <a:prstGeom prst="rect">
              <a:avLst/>
            </a:prstGeom>
            <a:noFill/>
            <a:ln>
              <a:noFill/>
            </a:ln>
          </p:spPr>
          <p:txBody>
            <a:bodyPr wrap="none" lIns="0" tIns="0" rIns="0" bIns="0" anchor="t" anchorCtr="0">
              <a:spAutoFit/>
            </a:bodyPr>
            <a:lstStyle/>
            <a:p>
              <a:pPr algn="r"/>
              <a:r>
                <a:rPr lang="zh-CN" sz="900" dirty="0">
                  <a:solidFill>
                    <a:srgbClr val="AFC0CE"/>
                  </a:solidFill>
                  <a:latin typeface="Arial"/>
                  <a:ea typeface="Microsoft YaHei"/>
                  <a:cs typeface="Arial"/>
                </a:rPr>
                <a:t>09</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400"/>
                                        <p:tgtEl>
                                          <p:spTgt spid="15"/>
                                        </p:tgtEl>
                                      </p:cBhvr>
                                    </p:animEffect>
                                  </p:childTnLst>
                                </p:cTn>
                              </p:par>
                            </p:childTnLst>
                          </p:cTn>
                        </p:par>
                        <p:par>
                          <p:cTn id="8" fill="hold">
                            <p:stCondLst>
                              <p:cond delay="900"/>
                            </p:stCondLst>
                            <p:childTnLst>
                              <p:par>
                                <p:cTn id="9" presetID="14" presetClass="entr" presetSubtype="1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400"/>
                                        <p:tgtEl>
                                          <p:spTgt spid="21"/>
                                        </p:tgtEl>
                                      </p:cBhvr>
                                    </p:animEffect>
                                  </p:childTnLst>
                                </p:cTn>
                              </p:par>
                            </p:childTnLst>
                          </p:cTn>
                        </p:par>
                        <p:par>
                          <p:cTn id="12" fill="hold">
                            <p:stCondLst>
                              <p:cond delay="1800"/>
                            </p:stCondLst>
                            <p:childTnLst>
                              <p:par>
                                <p:cTn id="13" presetID="4"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ox(in)">
                                      <p:cBhvr>
                                        <p:cTn id="15"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1" grpId="0"/>
      <p:bldP spid="2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