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大家好，今天为大家介绍周星驰导演的经典电影《大话西游》。这部电影分为《月光宝盒》与《大圣娶亲》上下两部，是无数影迷心中的青春记忆。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《大话西游》由刘镇伟执导、周星驰主演，1995年公映。影片改编自《西游记》，以荒诞无厘头的方式解构原著，讲述至尊宝穿越时空、历经爱恨、最终踏上取经之路的传奇故事。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上集《月光宝盒》讲述山贼至尊宝为救心爱的白晶晶，偶然得到穿越时空的月光宝盒，一次次念动咒语回到过去，试图改变命运，并逐渐发现自己与孙悟空之间的隐秘联系。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下集《大圣娶亲》中，至尊宝为救师父与众生，必须放下对紫霞仙子的爱情，戴上金箍化身齐天大圣。爱一个人不需要理由，这一别便是刻骨铭心的错过与一生的遗憾。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周星驰饰演至尊宝与孙悟空，朱茵饰演痴情的紫霞仙子，莫文蔚饰演白晶晶，罗家英等饰演菩提老祖与唐僧等灵魂配角，共同成就了这部电影的独特魅力。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影片由刘镇伟执导编剧、周星驰监制主演，1995年上映，在银川镇北堡西部影城取景。上映之初反响平平，却在九十年代末通过VCD传播意外风靡内地，成为现象级文化事件。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片中的经典台词被反复引用，例如“曾经有一份真挚的爱情摆在我面前”“爱一个人需要理由吗”“如果加上一个期限是一万年”，成为网络流行语，深刻影响了后世影视作品。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岁月是一场有去无回的旅行，《大话西游》用笑声讲尽离别的深情。感谢大家观看，致敬我们共同的青春记忆。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1_img1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3_img1.jpg"/>
  <Relationship Id="rId3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4_img1.jp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5_img1.jpg"/>
  <Relationship Id="rId3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s8_img1.jpg"/>
  <Relationship Id="rId3" Type="http://schemas.openxmlformats.org/officeDocument/2006/relationships/notesSlide" Target="../notesSlides/notesSlide8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1B1230">
                    <a:alpha val="35000"/>
                  </a:srgbClr>
                </a:gs>
                <a:gs pos="55000">
                  <a:srgbClr val="1B1230">
                    <a:alpha val="60000"/>
                  </a:srgbClr>
                </a:gs>
                <a:gs pos="100000">
                  <a:srgbClr val="1B1230">
                    <a:alpha val="95000"/>
                  </a:srgb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3810000" y="1428750"/>
            <a:ext cx="4572000" cy="2867025"/>
            <a:chOff x="3810000" y="1428750"/>
            <a:chExt cx="4572000" cy="2867025"/>
          </a:xfrm>
        </p:grpSpPr>
        <p:sp>
          <p:nvSpPr>
            <p:cNvPr id="5" name="Line 5"/>
            <p:cNvSpPr/>
            <p:nvPr/>
          </p:nvSpPr>
          <p:spPr>
            <a:xfrm>
              <a:off x="3810000" y="14287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19050">
              <a:solidFill>
                <a:srgbClr val="E8B04B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4587240" y="2132648"/>
              <a:ext cx="3017520" cy="1005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495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大话西游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689158" y="3011805"/>
              <a:ext cx="2813685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周星驰经典电影作品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972550" y="3584258"/>
              <a:ext cx="224690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月光宝盒 · 大圣娶亲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3810000" y="4286250"/>
              <a:ext cx="4572000" cy="9525"/>
            </a:xfrm>
            <a:custGeom>
              <a:avLst/>
              <a:gdLst/>
              <a:ahLst/>
              <a:cxnLst/>
              <a:rect l="l" t="t" r="r" b="b"/>
              <a:pathLst>
                <a:path w="4572000" h="9525">
                  <a:moveTo>
                    <a:pt x="0" y="0"/>
                  </a:moveTo>
                  <a:lnTo>
                    <a:pt x="4572000" y="0"/>
                  </a:lnTo>
                </a:path>
              </a:pathLst>
            </a:custGeom>
            <a:noFill/>
            <a:ln w="19050">
              <a:solidFill>
                <a:srgbClr val="E8B04B"/>
              </a:solidFill>
            </a:ln>
          </p:spPr>
        </p:sp>
      </p:grpSp>
      <p:grpSp>
        <p:nvGrpSpPr>
          <p:cNvPr id="14" name="Group 14"/>
          <p:cNvGrpSpPr/>
          <p:nvPr/>
        </p:nvGrpSpPr>
        <p:grpSpPr>
          <a:xfrm>
            <a:off x="5029200" y="6156960"/>
            <a:ext cx="2133600" cy="577215"/>
            <a:chOff x="5029200" y="6156960"/>
            <a:chExt cx="2133600" cy="577215"/>
          </a:xfrm>
        </p:grpSpPr>
        <p:sp>
          <p:nvSpPr>
            <p:cNvPr id="11" name="TextBox 11"/>
            <p:cNvSpPr txBox="1"/>
            <p:nvPr/>
          </p:nvSpPr>
          <p:spPr>
            <a:xfrm>
              <a:off x="5029200" y="6156960"/>
              <a:ext cx="213360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一段跨越五百年的爱与遗憾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5910767" y="6539718"/>
              <a:ext cx="122755" cy="116994"/>
            </a:xfrm>
            <a:custGeom>
              <a:avLst/>
              <a:gdLst/>
              <a:ahLst/>
              <a:cxnLst/>
              <a:rect l="l" t="t" r="r" b="b"/>
              <a:pathLst>
                <a:path w="122755" h="116994">
                  <a:moveTo>
                    <a:pt x="40533" y="35215"/>
                  </a:moveTo>
                  <a:lnTo>
                    <a:pt x="5084" y="40355"/>
                  </a:lnTo>
                  <a:lnTo>
                    <a:pt x="4456" y="40483"/>
                  </a:lnTo>
                  <a:cubicBezTo>
                    <a:pt x="2521" y="40996"/>
                    <a:pt x="1012" y="42511"/>
                    <a:pt x="506" y="44448"/>
                  </a:cubicBezTo>
                  <a:cubicBezTo>
                    <a:pt x="0" y="46385"/>
                    <a:pt x="575" y="48445"/>
                    <a:pt x="2012" y="49839"/>
                  </a:cubicBezTo>
                  <a:lnTo>
                    <a:pt x="27692" y="74837"/>
                  </a:lnTo>
                  <a:lnTo>
                    <a:pt x="21636" y="110147"/>
                  </a:lnTo>
                  <a:lnTo>
                    <a:pt x="21564" y="110758"/>
                  </a:lnTo>
                  <a:cubicBezTo>
                    <a:pt x="21445" y="112760"/>
                    <a:pt x="22414" y="114670"/>
                    <a:pt x="24099" y="115756"/>
                  </a:cubicBezTo>
                  <a:cubicBezTo>
                    <a:pt x="25784" y="116843"/>
                    <a:pt x="27924" y="116937"/>
                    <a:pt x="29698" y="116003"/>
                  </a:cubicBezTo>
                  <a:lnTo>
                    <a:pt x="61402" y="99334"/>
                  </a:lnTo>
                  <a:lnTo>
                    <a:pt x="93034" y="116003"/>
                  </a:lnTo>
                  <a:lnTo>
                    <a:pt x="93590" y="116259"/>
                  </a:lnTo>
                  <a:cubicBezTo>
                    <a:pt x="95457" y="116994"/>
                    <a:pt x="97576" y="116666"/>
                    <a:pt x="99132" y="115399"/>
                  </a:cubicBezTo>
                  <a:cubicBezTo>
                    <a:pt x="100689" y="114132"/>
                    <a:pt x="101442" y="112125"/>
                    <a:pt x="101102" y="110147"/>
                  </a:cubicBezTo>
                  <a:lnTo>
                    <a:pt x="95040" y="74837"/>
                  </a:lnTo>
                  <a:lnTo>
                    <a:pt x="120732" y="49834"/>
                  </a:lnTo>
                  <a:lnTo>
                    <a:pt x="121165" y="49362"/>
                  </a:lnTo>
                  <a:cubicBezTo>
                    <a:pt x="122426" y="47809"/>
                    <a:pt x="122755" y="45700"/>
                    <a:pt x="122027" y="43837"/>
                  </a:cubicBezTo>
                  <a:cubicBezTo>
                    <a:pt x="121299" y="41975"/>
                    <a:pt x="119627" y="40647"/>
                    <a:pt x="117648" y="40360"/>
                  </a:cubicBezTo>
                  <a:lnTo>
                    <a:pt x="82199" y="35215"/>
                  </a:lnTo>
                  <a:lnTo>
                    <a:pt x="66353" y="3100"/>
                  </a:lnTo>
                  <a:cubicBezTo>
                    <a:pt x="65417" y="1202"/>
                    <a:pt x="63485" y="0"/>
                    <a:pt x="61369" y="0"/>
                  </a:cubicBezTo>
                  <a:cubicBezTo>
                    <a:pt x="59253" y="0"/>
                    <a:pt x="57320" y="1202"/>
                    <a:pt x="56385" y="3100"/>
                  </a:cubicBezTo>
                  <a:lnTo>
                    <a:pt x="40533" y="35215"/>
                  </a:lnTo>
                  <a:close/>
                </a:path>
              </a:pathLst>
            </a:custGeom>
            <a:solidFill>
              <a:srgbClr val="C9A24B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5764482" y="6551295"/>
              <a:ext cx="739235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PPT MASTER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9" name="Group 9"/>
          <p:cNvGrpSpPr/>
          <p:nvPr/>
        </p:nvGrpSpPr>
        <p:grpSpPr>
          <a:xfrm>
            <a:off x="842010" y="813435"/>
            <a:ext cx="10492740" cy="977265"/>
            <a:chOff x="842010" y="813435"/>
            <a:chExt cx="10492740" cy="977265"/>
          </a:xfrm>
        </p:grpSpPr>
        <p:grpSp>
          <p:nvGrpSpPr>
            <p:cNvPr id="5" name="Group 5"/>
            <p:cNvGrpSpPr/>
            <p:nvPr/>
          </p:nvGrpSpPr>
          <p:grpSpPr>
            <a:xfrm>
              <a:off x="881062" y="916781"/>
              <a:ext cx="226220" cy="166688"/>
              <a:chOff x="881062" y="916781"/>
              <a:chExt cx="226220" cy="166688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1035844" y="947769"/>
                <a:ext cx="71438" cy="105097"/>
              </a:xfrm>
              <a:custGeom>
                <a:avLst/>
                <a:gdLst/>
                <a:ahLst/>
                <a:cxnLst/>
                <a:rect l="l" t="t" r="r" b="b"/>
                <a:pathLst>
                  <a:path w="71438" h="105097">
                    <a:moveTo>
                      <a:pt x="60924" y="266"/>
                    </a:moveTo>
                    <a:cubicBezTo>
                      <a:pt x="58618" y="0"/>
                      <a:pt x="56284" y="414"/>
                      <a:pt x="54209" y="1457"/>
                    </a:cubicBezTo>
                    <a:lnTo>
                      <a:pt x="0" y="28544"/>
                    </a:lnTo>
                    <a:lnTo>
                      <a:pt x="0" y="76169"/>
                    </a:lnTo>
                    <a:lnTo>
                      <a:pt x="54209" y="103255"/>
                    </a:lnTo>
                    <a:cubicBezTo>
                      <a:pt x="57895" y="105097"/>
                      <a:pt x="62271" y="104902"/>
                      <a:pt x="65779" y="102740"/>
                    </a:cubicBezTo>
                    <a:cubicBezTo>
                      <a:pt x="69287" y="100578"/>
                      <a:pt x="71427" y="96756"/>
                      <a:pt x="71438" y="92635"/>
                    </a:cubicBezTo>
                    <a:lnTo>
                      <a:pt x="71438" y="12077"/>
                    </a:lnTo>
                    <a:cubicBezTo>
                      <a:pt x="71431" y="6046"/>
                      <a:pt x="66914" y="972"/>
                      <a:pt x="60924" y="266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881062" y="916781"/>
                <a:ext cx="16668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66688">
                    <a:moveTo>
                      <a:pt x="35719" y="0"/>
                    </a:moveTo>
                    <a:cubicBezTo>
                      <a:pt x="16133" y="0"/>
                      <a:pt x="0" y="16133"/>
                      <a:pt x="0" y="35719"/>
                    </a:cubicBezTo>
                    <a:lnTo>
                      <a:pt x="0" y="130969"/>
                    </a:lnTo>
                    <a:cubicBezTo>
                      <a:pt x="0" y="150555"/>
                      <a:pt x="16133" y="166688"/>
                      <a:pt x="35719" y="166688"/>
                    </a:cubicBezTo>
                    <a:lnTo>
                      <a:pt x="130969" y="166688"/>
                    </a:lnTo>
                    <a:cubicBezTo>
                      <a:pt x="150555" y="166688"/>
                      <a:pt x="166688" y="150555"/>
                      <a:pt x="166688" y="130969"/>
                    </a:cubicBezTo>
                    <a:lnTo>
                      <a:pt x="166688" y="35719"/>
                    </a:lnTo>
                    <a:cubicBezTo>
                      <a:pt x="166688" y="16133"/>
                      <a:pt x="150555" y="0"/>
                      <a:pt x="130969" y="0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1223010" y="813435"/>
              <a:ext cx="1645920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影片简介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857250" y="1352550"/>
              <a:ext cx="10477500" cy="9525"/>
            </a:xfrm>
            <a:custGeom>
              <a:avLst/>
              <a:gdLst/>
              <a:ahLst/>
              <a:cxnLst/>
              <a:rect l="l" t="t" r="r" b="b"/>
              <a:pathLst>
                <a:path w="10477500" h="9525">
                  <a:moveTo>
                    <a:pt x="0" y="0"/>
                  </a:moveTo>
                  <a:lnTo>
                    <a:pt x="104775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42010" y="1546860"/>
              <a:ext cx="157276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A CHINESE ODYSSEY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2485" y="2170748"/>
            <a:ext cx="11118866" cy="1853564"/>
            <a:chOff x="832485" y="2170748"/>
            <a:chExt cx="11118866" cy="1853564"/>
          </a:xfrm>
        </p:grpSpPr>
        <p:sp>
          <p:nvSpPr>
            <p:cNvPr id="10" name="TextBox 10"/>
            <p:cNvSpPr txBox="1"/>
            <p:nvPr/>
          </p:nvSpPr>
          <p:spPr>
            <a:xfrm>
              <a:off x="832485" y="2170748"/>
              <a:ext cx="5175885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一部披着无厘头喜剧外衣的仙侠爱情电影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36295" y="2965132"/>
              <a:ext cx="1111505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《大话西游》由刘镇伟执导、周星驰主演，分为《月光宝盒》与《大圣娶亲》上下两部，于1995年公映。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836295" y="3327082"/>
              <a:ext cx="968121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影片改编自经典名著《西游记》，却以荒诞无厘头的方式解构原著，讲述至尊宝穿越时空、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36295" y="3689032"/>
              <a:ext cx="462057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历经爱恨、最终踏上取经之路的传奇故事。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857250" y="4667250"/>
            <a:ext cx="10477500" cy="9525"/>
            <a:chOff x="857250" y="4667250"/>
            <a:chExt cx="10477500" cy="9525"/>
          </a:xfrm>
        </p:grpSpPr>
        <p:sp>
          <p:nvSpPr>
            <p:cNvPr id="15" name="Line 15"/>
            <p:cNvSpPr/>
            <p:nvPr/>
          </p:nvSpPr>
          <p:spPr>
            <a:xfrm>
              <a:off x="857250" y="4667250"/>
              <a:ext cx="10477500" cy="9525"/>
            </a:xfrm>
            <a:custGeom>
              <a:avLst/>
              <a:gdLst/>
              <a:ahLst/>
              <a:cxnLst/>
              <a:rect l="l" t="t" r="r" b="b"/>
              <a:pathLst>
                <a:path w="10477500" h="9525">
                  <a:moveTo>
                    <a:pt x="0" y="0"/>
                  </a:moveTo>
                  <a:lnTo>
                    <a:pt x="104775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836295" y="4916805"/>
            <a:ext cx="5584508" cy="955357"/>
            <a:chOff x="836295" y="4916805"/>
            <a:chExt cx="5584508" cy="955357"/>
          </a:xfrm>
        </p:grpSpPr>
        <p:grpSp>
          <p:nvGrpSpPr>
            <p:cNvPr id="19" name="Group 19"/>
            <p:cNvGrpSpPr/>
            <p:nvPr/>
          </p:nvGrpSpPr>
          <p:grpSpPr>
            <a:xfrm>
              <a:off x="892175" y="4996656"/>
              <a:ext cx="139700" cy="122759"/>
              <a:chOff x="892175" y="4996656"/>
              <a:chExt cx="139700" cy="122759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892175" y="49966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2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2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970756" y="49966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154430" y="4916805"/>
              <a:ext cx="4991290" cy="4267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曾经有一份真挚的爱情摆在我面前……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36295" y="5536882"/>
              <a:ext cx="5584508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这部电影后来成为一代人心中难以忘怀的文化符号。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571500" y="603885"/>
            <a:ext cx="11049000" cy="548640"/>
            <a:chOff x="571500" y="603885"/>
            <a:chExt cx="11049000" cy="548640"/>
          </a:xfrm>
        </p:grpSpPr>
        <p:grpSp>
          <p:nvGrpSpPr>
            <p:cNvPr id="5" name="Group 5"/>
            <p:cNvGrpSpPr/>
            <p:nvPr/>
          </p:nvGrpSpPr>
          <p:grpSpPr>
            <a:xfrm>
              <a:off x="593725" y="722312"/>
              <a:ext cx="211138" cy="155575"/>
              <a:chOff x="593725" y="722312"/>
              <a:chExt cx="211138" cy="15557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738188" y="751234"/>
                <a:ext cx="66675" cy="98091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8091">
                    <a:moveTo>
                      <a:pt x="56863" y="249"/>
                    </a:moveTo>
                    <a:cubicBezTo>
                      <a:pt x="54710" y="0"/>
                      <a:pt x="52531" y="386"/>
                      <a:pt x="50595" y="1360"/>
                    </a:cubicBezTo>
                    <a:lnTo>
                      <a:pt x="0" y="26641"/>
                    </a:lnTo>
                    <a:lnTo>
                      <a:pt x="0" y="71091"/>
                    </a:lnTo>
                    <a:lnTo>
                      <a:pt x="50595" y="96372"/>
                    </a:lnTo>
                    <a:cubicBezTo>
                      <a:pt x="54035" y="98091"/>
                      <a:pt x="58120" y="97909"/>
                      <a:pt x="61394" y="95891"/>
                    </a:cubicBezTo>
                    <a:cubicBezTo>
                      <a:pt x="64668" y="93873"/>
                      <a:pt x="66665" y="90305"/>
                      <a:pt x="66675" y="86459"/>
                    </a:cubicBezTo>
                    <a:lnTo>
                      <a:pt x="66675" y="11272"/>
                    </a:lnTo>
                    <a:cubicBezTo>
                      <a:pt x="66669" y="5643"/>
                      <a:pt x="62454" y="907"/>
                      <a:pt x="56863" y="249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593725" y="722312"/>
                <a:ext cx="155575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155575">
                    <a:moveTo>
                      <a:pt x="33337" y="0"/>
                    </a:moveTo>
                    <a:cubicBezTo>
                      <a:pt x="15057" y="0"/>
                      <a:pt x="0" y="15057"/>
                      <a:pt x="0" y="33338"/>
                    </a:cubicBezTo>
                    <a:lnTo>
                      <a:pt x="0" y="122238"/>
                    </a:lnTo>
                    <a:cubicBezTo>
                      <a:pt x="0" y="140518"/>
                      <a:pt x="15057" y="155575"/>
                      <a:pt x="33337" y="155575"/>
                    </a:cubicBezTo>
                    <a:lnTo>
                      <a:pt x="122238" y="155575"/>
                    </a:lnTo>
                    <a:cubicBezTo>
                      <a:pt x="140518" y="155575"/>
                      <a:pt x="155575" y="140518"/>
                      <a:pt x="155575" y="122238"/>
                    </a:cubicBezTo>
                    <a:lnTo>
                      <a:pt x="155575" y="33338"/>
                    </a:lnTo>
                    <a:cubicBezTo>
                      <a:pt x="155575" y="15057"/>
                      <a:pt x="140518" y="0"/>
                      <a:pt x="122238" y="0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918210" y="603885"/>
              <a:ext cx="4465415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剧情 · 上集《月光宝盒》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04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571500" y="1428750"/>
            <a:ext cx="4953000" cy="3143250"/>
            <a:chOff x="571500" y="1428750"/>
            <a:chExt cx="4953000" cy="314325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5682" t="0" r="5682" b="0"/>
            <a:stretch>
              <a:fillRect/>
            </a:stretch>
          </p:blipFill>
          <p:spPr>
            <a:xfrm>
              <a:off x="571500" y="1428750"/>
              <a:ext cx="4953000" cy="3143250"/>
            </a:xfrm>
            <a:prstGeom prst="rect">
              <a:avLst/>
            </a:prstGeom>
          </p:spPr>
        </p:pic>
        <p:sp>
          <p:nvSpPr>
            <p:cNvPr id="10" name="Rectangle 10"/>
            <p:cNvSpPr/>
            <p:nvPr/>
          </p:nvSpPr>
          <p:spPr>
            <a:xfrm>
              <a:off x="571500" y="1428750"/>
              <a:ext cx="4953000" cy="3143250"/>
            </a:xfrm>
            <a:prstGeom prst="rect">
              <a:avLst/>
            </a:prstGeom>
            <a:gradFill>
              <a:gsLst>
                <a:gs pos="0">
                  <a:srgbClr val="2A1B4A">
                    <a:alpha val="10000"/>
                  </a:srgbClr>
                </a:gs>
                <a:gs pos="100000">
                  <a:srgbClr val="2A1B4A">
                    <a:alpha val="90000"/>
                  </a:srgb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41045" y="4070032"/>
              <a:ext cx="196977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五百年后的水帘洞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884545" y="1631632"/>
            <a:ext cx="10163175" cy="1421130"/>
            <a:chOff x="5884545" y="1631632"/>
            <a:chExt cx="10163175" cy="1421130"/>
          </a:xfrm>
        </p:grpSpPr>
        <p:sp>
          <p:nvSpPr>
            <p:cNvPr id="13" name="TextBox 13"/>
            <p:cNvSpPr txBox="1"/>
            <p:nvPr/>
          </p:nvSpPr>
          <p:spPr>
            <a:xfrm>
              <a:off x="5884545" y="1631632"/>
              <a:ext cx="703040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至尊宝是五百年后水帘洞中的山贼头目，过着无厘头的打劫生活。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84545" y="1993582"/>
              <a:ext cx="729548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为救心爱的白晶晶，他偶然得到了能够穿越时空的宝物——月光宝盒。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884545" y="2355532"/>
              <a:ext cx="8259413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一次次念动咒语“波若波罗蜜”，他多次回到过去，试图改变心爱之人的命运。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884545" y="2717482"/>
              <a:ext cx="1016317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然而命运的轨迹早已注定，他在这段穿越旅程中，也逐渐触碰到自己与孙悟空之间隐秘的联系。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60070" y="6191250"/>
            <a:ext cx="11060430" cy="428625"/>
            <a:chOff x="560070" y="6191250"/>
            <a:chExt cx="11060430" cy="428625"/>
          </a:xfrm>
        </p:grpSpPr>
        <p:sp>
          <p:nvSpPr>
            <p:cNvPr id="18" name="Line 18"/>
            <p:cNvSpPr/>
            <p:nvPr/>
          </p:nvSpPr>
          <p:spPr>
            <a:xfrm>
              <a:off x="571500" y="6191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60070" y="6436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03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571500" y="603885"/>
            <a:ext cx="11049000" cy="548640"/>
            <a:chOff x="571500" y="603885"/>
            <a:chExt cx="11049000" cy="548640"/>
          </a:xfrm>
        </p:grpSpPr>
        <p:grpSp>
          <p:nvGrpSpPr>
            <p:cNvPr id="5" name="Group 5"/>
            <p:cNvGrpSpPr/>
            <p:nvPr/>
          </p:nvGrpSpPr>
          <p:grpSpPr>
            <a:xfrm>
              <a:off x="593725" y="722312"/>
              <a:ext cx="211138" cy="155575"/>
              <a:chOff x="593725" y="722312"/>
              <a:chExt cx="211138" cy="155575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738188" y="751234"/>
                <a:ext cx="66675" cy="98091"/>
              </a:xfrm>
              <a:custGeom>
                <a:avLst/>
                <a:gdLst/>
                <a:ahLst/>
                <a:cxnLst/>
                <a:rect l="l" t="t" r="r" b="b"/>
                <a:pathLst>
                  <a:path w="66675" h="98091">
                    <a:moveTo>
                      <a:pt x="56863" y="249"/>
                    </a:moveTo>
                    <a:cubicBezTo>
                      <a:pt x="54710" y="0"/>
                      <a:pt x="52531" y="386"/>
                      <a:pt x="50595" y="1360"/>
                    </a:cubicBezTo>
                    <a:lnTo>
                      <a:pt x="0" y="26641"/>
                    </a:lnTo>
                    <a:lnTo>
                      <a:pt x="0" y="71091"/>
                    </a:lnTo>
                    <a:lnTo>
                      <a:pt x="50595" y="96372"/>
                    </a:lnTo>
                    <a:cubicBezTo>
                      <a:pt x="54035" y="98091"/>
                      <a:pt x="58120" y="97909"/>
                      <a:pt x="61394" y="95891"/>
                    </a:cubicBezTo>
                    <a:cubicBezTo>
                      <a:pt x="64668" y="93873"/>
                      <a:pt x="66665" y="90305"/>
                      <a:pt x="66675" y="86459"/>
                    </a:cubicBezTo>
                    <a:lnTo>
                      <a:pt x="66675" y="11272"/>
                    </a:lnTo>
                    <a:cubicBezTo>
                      <a:pt x="66669" y="5643"/>
                      <a:pt x="62454" y="907"/>
                      <a:pt x="56863" y="249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593725" y="722312"/>
                <a:ext cx="155575" cy="155575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155575">
                    <a:moveTo>
                      <a:pt x="33337" y="0"/>
                    </a:moveTo>
                    <a:cubicBezTo>
                      <a:pt x="15057" y="0"/>
                      <a:pt x="0" y="15057"/>
                      <a:pt x="0" y="33338"/>
                    </a:cubicBezTo>
                    <a:lnTo>
                      <a:pt x="0" y="122238"/>
                    </a:lnTo>
                    <a:cubicBezTo>
                      <a:pt x="0" y="140518"/>
                      <a:pt x="15057" y="155575"/>
                      <a:pt x="33337" y="155575"/>
                    </a:cubicBezTo>
                    <a:lnTo>
                      <a:pt x="122238" y="155575"/>
                    </a:lnTo>
                    <a:cubicBezTo>
                      <a:pt x="140518" y="155575"/>
                      <a:pt x="155575" y="140518"/>
                      <a:pt x="155575" y="122238"/>
                    </a:cubicBezTo>
                    <a:lnTo>
                      <a:pt x="155575" y="33338"/>
                    </a:lnTo>
                    <a:cubicBezTo>
                      <a:pt x="155575" y="15057"/>
                      <a:pt x="140518" y="0"/>
                      <a:pt x="122238" y="0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918210" y="603885"/>
              <a:ext cx="4465415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剧情 · 下集《大圣娶亲》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04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50545" y="1631632"/>
            <a:ext cx="8717280" cy="1421130"/>
            <a:chOff x="550545" y="1631632"/>
            <a:chExt cx="8717280" cy="1421130"/>
          </a:xfrm>
        </p:grpSpPr>
        <p:sp>
          <p:nvSpPr>
            <p:cNvPr id="9" name="TextBox 9"/>
            <p:cNvSpPr txBox="1"/>
            <p:nvPr/>
          </p:nvSpPr>
          <p:spPr>
            <a:xfrm>
              <a:off x="550545" y="1631632"/>
              <a:ext cx="871728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至尊宝被命运推入牛魔王招亲的闹剧，却在此遇见五百年前的白晶晶与紫霞仙子。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50545" y="1993582"/>
              <a:ext cx="6789420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紫霞仙子在他脚底留下三颗痣，预示着他将成为真正的孙悟空。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50545" y="2355532"/>
              <a:ext cx="7994332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为救师父与众生，至尊宝必须放下对紫霞的爱情，戴上金箍变身齐天大圣。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50545" y="2717482"/>
              <a:ext cx="7801547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“爱一个人需要理由吗？”——这一别，便是刻骨铭心的错过与一生的遗憾。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71500" y="3429000"/>
            <a:ext cx="11049000" cy="2476500"/>
            <a:chOff x="571500" y="3429000"/>
            <a:chExt cx="11049000" cy="2476500"/>
          </a:xfrm>
        </p:grpSpPr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2"/>
            <a:srcRect l="0" t="30077" r="0" b="30077"/>
            <a:stretch>
              <a:fillRect/>
            </a:stretch>
          </p:blipFill>
          <p:spPr>
            <a:xfrm>
              <a:off x="571500" y="3429000"/>
              <a:ext cx="11049000" cy="2476500"/>
            </a:xfrm>
            <a:prstGeom prst="rect">
              <a:avLst/>
            </a:prstGeom>
          </p:spPr>
        </p:pic>
        <p:sp>
          <p:nvSpPr>
            <p:cNvPr id="15" name="Rectangle 15"/>
            <p:cNvSpPr/>
            <p:nvPr/>
          </p:nvSpPr>
          <p:spPr>
            <a:xfrm>
              <a:off x="571500" y="3429000"/>
              <a:ext cx="11049000" cy="2476500"/>
            </a:xfrm>
            <a:prstGeom prst="rect">
              <a:avLst/>
            </a:prstGeom>
            <a:gradFill>
              <a:gsLst>
                <a:gs pos="0">
                  <a:srgbClr val="2A1B4A">
                    <a:alpha val="10000"/>
                  </a:srgbClr>
                </a:gs>
                <a:gs pos="100000">
                  <a:srgbClr val="2A1B4A">
                    <a:alpha val="90000"/>
                  </a:srgb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41045" y="5365432"/>
              <a:ext cx="3415665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戴上金箍，舍弃情缘，踏上西行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60070" y="6191250"/>
            <a:ext cx="11060430" cy="428625"/>
            <a:chOff x="560070" y="6191250"/>
            <a:chExt cx="11060430" cy="428625"/>
          </a:xfrm>
        </p:grpSpPr>
        <p:sp>
          <p:nvSpPr>
            <p:cNvPr id="18" name="Line 18"/>
            <p:cNvSpPr/>
            <p:nvPr/>
          </p:nvSpPr>
          <p:spPr>
            <a:xfrm>
              <a:off x="571500" y="6191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560070" y="6436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04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8" name="Group 8"/>
          <p:cNvGrpSpPr/>
          <p:nvPr/>
        </p:nvGrpSpPr>
        <p:grpSpPr>
          <a:xfrm>
            <a:off x="571500" y="603885"/>
            <a:ext cx="11049000" cy="548640"/>
            <a:chOff x="571500" y="603885"/>
            <a:chExt cx="11049000" cy="548640"/>
          </a:xfrm>
        </p:grpSpPr>
        <p:grpSp>
          <p:nvGrpSpPr>
            <p:cNvPr id="5" name="Group 5"/>
            <p:cNvGrpSpPr/>
            <p:nvPr/>
          </p:nvGrpSpPr>
          <p:grpSpPr>
            <a:xfrm>
              <a:off x="627062" y="688975"/>
              <a:ext cx="155575" cy="222250"/>
              <a:chOff x="627062" y="688975"/>
              <a:chExt cx="155575" cy="222250"/>
            </a:xfrm>
          </p:grpSpPr>
          <p:sp>
            <p:nvSpPr>
              <p:cNvPr id="3" name="Freeform 3"/>
              <p:cNvSpPr/>
              <p:nvPr/>
            </p:nvSpPr>
            <p:spPr>
              <a:xfrm>
                <a:off x="649288" y="688975"/>
                <a:ext cx="111125" cy="111125"/>
              </a:xfrm>
              <a:custGeom>
                <a:avLst/>
                <a:gdLst/>
                <a:ahLst/>
                <a:cxnLst/>
                <a:rect l="l" t="t" r="r" b="b"/>
                <a:pathLst>
                  <a:path w="111125" h="111125">
                    <a:moveTo>
                      <a:pt x="55562" y="0"/>
                    </a:moveTo>
                    <a:cubicBezTo>
                      <a:pt x="86249" y="0"/>
                      <a:pt x="111125" y="24876"/>
                      <a:pt x="111125" y="55563"/>
                    </a:cubicBezTo>
                    <a:cubicBezTo>
                      <a:pt x="111125" y="86249"/>
                      <a:pt x="86249" y="111125"/>
                      <a:pt x="55562" y="111125"/>
                    </a:cubicBezTo>
                    <a:cubicBezTo>
                      <a:pt x="24876" y="111125"/>
                      <a:pt x="0" y="86249"/>
                      <a:pt x="0" y="55563"/>
                    </a:cubicBezTo>
                    <a:lnTo>
                      <a:pt x="56" y="53151"/>
                    </a:lnTo>
                    <a:cubicBezTo>
                      <a:pt x="1347" y="23432"/>
                      <a:pt x="25815" y="2"/>
                      <a:pt x="55562" y="0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4" name="Freeform 4"/>
              <p:cNvSpPr/>
              <p:nvPr/>
            </p:nvSpPr>
            <p:spPr>
              <a:xfrm>
                <a:off x="627062" y="822325"/>
                <a:ext cx="155575" cy="88900"/>
              </a:xfrm>
              <a:custGeom>
                <a:avLst/>
                <a:gdLst/>
                <a:ahLst/>
                <a:cxnLst/>
                <a:rect l="l" t="t" r="r" b="b"/>
                <a:pathLst>
                  <a:path w="155575" h="88900">
                    <a:moveTo>
                      <a:pt x="100013" y="0"/>
                    </a:moveTo>
                    <a:cubicBezTo>
                      <a:pt x="130699" y="0"/>
                      <a:pt x="155575" y="24876"/>
                      <a:pt x="155575" y="55562"/>
                    </a:cubicBezTo>
                    <a:lnTo>
                      <a:pt x="155575" y="66675"/>
                    </a:lnTo>
                    <a:cubicBezTo>
                      <a:pt x="155575" y="78950"/>
                      <a:pt x="145625" y="88900"/>
                      <a:pt x="133350" y="88900"/>
                    </a:cubicBezTo>
                    <a:lnTo>
                      <a:pt x="22225" y="88900"/>
                    </a:lnTo>
                    <a:cubicBezTo>
                      <a:pt x="9950" y="88900"/>
                      <a:pt x="0" y="78950"/>
                      <a:pt x="0" y="66675"/>
                    </a:cubicBezTo>
                    <a:lnTo>
                      <a:pt x="0" y="55562"/>
                    </a:lnTo>
                    <a:cubicBezTo>
                      <a:pt x="0" y="24876"/>
                      <a:pt x="24876" y="0"/>
                      <a:pt x="55563" y="0"/>
                    </a:cubicBezTo>
                    <a:lnTo>
                      <a:pt x="100013" y="0"/>
                    </a:ln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918210" y="603885"/>
              <a:ext cx="1645920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主要角色</a:t>
              </a:r>
            </a:p>
          </p:txBody>
        </p:sp>
        <p:sp>
          <p:nvSpPr>
            <p:cNvPr id="7" name="Line 7"/>
            <p:cNvSpPr/>
            <p:nvPr/>
          </p:nvSpPr>
          <p:spPr>
            <a:xfrm>
              <a:off x="571500" y="1104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</p:grpSp>
      <p:grpSp>
        <p:nvGrpSpPr>
          <p:cNvPr id="11" name="Group 11"/>
          <p:cNvGrpSpPr/>
          <p:nvPr/>
        </p:nvGrpSpPr>
        <p:grpSpPr>
          <a:xfrm>
            <a:off x="571500" y="1524000"/>
            <a:ext cx="2857500" cy="3810000"/>
            <a:chOff x="571500" y="1524000"/>
            <a:chExt cx="2857500" cy="3810000"/>
          </a:xfrm>
        </p:grpSpPr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2"/>
            <a:srcRect l="15020" t="0" r="15020" b="0"/>
            <a:stretch>
              <a:fillRect/>
            </a:stretch>
          </p:blipFill>
          <p:spPr>
            <a:xfrm>
              <a:off x="571500" y="1524000"/>
              <a:ext cx="2857500" cy="3810000"/>
            </a:xfrm>
            <a:prstGeom prst="rect">
              <a:avLst/>
            </a:prstGeom>
          </p:spPr>
        </p:pic>
        <p:sp>
          <p:nvSpPr>
            <p:cNvPr id="10" name="TextBox 10"/>
            <p:cNvSpPr txBox="1"/>
            <p:nvPr/>
          </p:nvSpPr>
          <p:spPr>
            <a:xfrm>
              <a:off x="742950" y="4810125"/>
              <a:ext cx="914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群像海报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714750" y="1524000"/>
            <a:ext cx="7905750" cy="3810000"/>
            <a:chOff x="3714750" y="1524000"/>
            <a:chExt cx="7905750" cy="3810000"/>
          </a:xfrm>
        </p:grpSpPr>
        <p:sp>
          <p:nvSpPr>
            <p:cNvPr id="12" name="Rectangle 12"/>
            <p:cNvSpPr/>
            <p:nvPr/>
          </p:nvSpPr>
          <p:spPr>
            <a:xfrm>
              <a:off x="3714750" y="1524000"/>
              <a:ext cx="7905750" cy="857250"/>
            </a:xfrm>
            <a:prstGeom prst="roundRect">
              <a:avLst>
                <a:gd name="adj" fmla="val 11111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3975735" y="1646872"/>
              <a:ext cx="208583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至尊宝 / 孙悟空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983355" y="2025968"/>
              <a:ext cx="496347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周星驰 饰 —— 玩世不恭的山贼，历经爱恨后化身齐天大圣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3714750" y="2533650"/>
              <a:ext cx="7905750" cy="857250"/>
            </a:xfrm>
            <a:prstGeom prst="roundRect">
              <a:avLst>
                <a:gd name="adj" fmla="val 11111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975735" y="2656522"/>
              <a:ext cx="118872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紫霞仙子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983355" y="3035618"/>
              <a:ext cx="417480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朱茵 饰 —— 痴情执着的仙子，愿为爱情飞蛾扑火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3714750" y="3543300"/>
              <a:ext cx="7905750" cy="857250"/>
            </a:xfrm>
            <a:prstGeom prst="roundRect">
              <a:avLst>
                <a:gd name="adj" fmla="val 11111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975735" y="3666172"/>
              <a:ext cx="90392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白晶晶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983355" y="4045268"/>
              <a:ext cx="51606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莫文蔚 饰 —— 盘丝大仙座下的白骨精，至尊宝最初的心上人</a:t>
              </a: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3714750" y="4552950"/>
              <a:ext cx="7905750" cy="781050"/>
            </a:xfrm>
            <a:prstGeom prst="roundRect">
              <a:avLst>
                <a:gd name="adj" fmla="val 12195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3975735" y="4656772"/>
              <a:ext cx="2085832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菩提老祖 &amp; 唐僧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983355" y="5016818"/>
              <a:ext cx="3386138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罗家英等 饰 —— 无厘头色彩的灵魂配角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60070" y="6191250"/>
            <a:ext cx="11060430" cy="428625"/>
            <a:chOff x="560070" y="6191250"/>
            <a:chExt cx="11060430" cy="428625"/>
          </a:xfrm>
        </p:grpSpPr>
        <p:sp>
          <p:nvSpPr>
            <p:cNvPr id="25" name="Line 25"/>
            <p:cNvSpPr/>
            <p:nvPr/>
          </p:nvSpPr>
          <p:spPr>
            <a:xfrm>
              <a:off x="571500" y="6191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560070" y="6436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05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603885"/>
            <a:ext cx="11049000" cy="548640"/>
            <a:chOff x="571500" y="603885"/>
            <a:chExt cx="11049000" cy="548640"/>
          </a:xfrm>
        </p:grpSpPr>
        <p:sp>
          <p:nvSpPr>
            <p:cNvPr id="3" name="Freeform 3"/>
            <p:cNvSpPr/>
            <p:nvPr/>
          </p:nvSpPr>
          <p:spPr>
            <a:xfrm>
              <a:off x="593724" y="700084"/>
              <a:ext cx="222252" cy="200030"/>
            </a:xfrm>
            <a:custGeom>
              <a:avLst/>
              <a:gdLst/>
              <a:ahLst/>
              <a:cxnLst/>
              <a:rect l="l" t="t" r="r" b="b"/>
              <a:pathLst>
                <a:path w="222252" h="200030">
                  <a:moveTo>
                    <a:pt x="144463" y="4"/>
                  </a:moveTo>
                  <a:cubicBezTo>
                    <a:pt x="156094" y="0"/>
                    <a:pt x="165761" y="8964"/>
                    <a:pt x="166633" y="20562"/>
                  </a:cubicBezTo>
                  <a:lnTo>
                    <a:pt x="166688" y="22229"/>
                  </a:lnTo>
                  <a:cubicBezTo>
                    <a:pt x="166689" y="27862"/>
                    <a:pt x="170906" y="32604"/>
                    <a:pt x="176501" y="33263"/>
                  </a:cubicBezTo>
                  <a:lnTo>
                    <a:pt x="177801" y="33341"/>
                  </a:lnTo>
                  <a:lnTo>
                    <a:pt x="188913" y="33341"/>
                  </a:lnTo>
                  <a:cubicBezTo>
                    <a:pt x="206566" y="33340"/>
                    <a:pt x="221160" y="47100"/>
                    <a:pt x="222195" y="64723"/>
                  </a:cubicBezTo>
                  <a:lnTo>
                    <a:pt x="222251" y="66679"/>
                  </a:lnTo>
                  <a:lnTo>
                    <a:pt x="222251" y="166691"/>
                  </a:lnTo>
                  <a:cubicBezTo>
                    <a:pt x="222252" y="184344"/>
                    <a:pt x="208492" y="198937"/>
                    <a:pt x="190869" y="199973"/>
                  </a:cubicBezTo>
                  <a:lnTo>
                    <a:pt x="188913" y="200029"/>
                  </a:lnTo>
                  <a:lnTo>
                    <a:pt x="33338" y="200029"/>
                  </a:lnTo>
                  <a:cubicBezTo>
                    <a:pt x="15686" y="200030"/>
                    <a:pt x="1092" y="186269"/>
                    <a:pt x="57" y="168647"/>
                  </a:cubicBezTo>
                  <a:lnTo>
                    <a:pt x="1" y="166691"/>
                  </a:lnTo>
                  <a:lnTo>
                    <a:pt x="1" y="66679"/>
                  </a:lnTo>
                  <a:cubicBezTo>
                    <a:pt x="0" y="49026"/>
                    <a:pt x="13760" y="34432"/>
                    <a:pt x="31383" y="33397"/>
                  </a:cubicBezTo>
                  <a:lnTo>
                    <a:pt x="33338" y="33341"/>
                  </a:lnTo>
                  <a:lnTo>
                    <a:pt x="44451" y="33341"/>
                  </a:lnTo>
                  <a:cubicBezTo>
                    <a:pt x="50588" y="33341"/>
                    <a:pt x="55563" y="28366"/>
                    <a:pt x="55563" y="22229"/>
                  </a:cubicBezTo>
                  <a:cubicBezTo>
                    <a:pt x="55560" y="10598"/>
                    <a:pt x="64524" y="932"/>
                    <a:pt x="76122" y="59"/>
                  </a:cubicBezTo>
                  <a:lnTo>
                    <a:pt x="77788" y="4"/>
                  </a:lnTo>
                  <a:lnTo>
                    <a:pt x="144463" y="4"/>
                  </a:lnTo>
                  <a:close/>
                  <a:moveTo>
                    <a:pt x="111126" y="77791"/>
                  </a:moveTo>
                  <a:cubicBezTo>
                    <a:pt x="94013" y="77790"/>
                    <a:pt x="79678" y="90746"/>
                    <a:pt x="77955" y="107773"/>
                  </a:cubicBezTo>
                  <a:lnTo>
                    <a:pt x="77833" y="109462"/>
                  </a:lnTo>
                  <a:lnTo>
                    <a:pt x="77788" y="111129"/>
                  </a:lnTo>
                  <a:lnTo>
                    <a:pt x="77833" y="112796"/>
                  </a:lnTo>
                  <a:cubicBezTo>
                    <a:pt x="78743" y="130968"/>
                    <a:pt x="94056" y="145055"/>
                    <a:pt x="112241" y="144448"/>
                  </a:cubicBezTo>
                  <a:cubicBezTo>
                    <a:pt x="130426" y="143840"/>
                    <a:pt x="144766" y="128764"/>
                    <a:pt x="144462" y="110571"/>
                  </a:cubicBezTo>
                  <a:cubicBezTo>
                    <a:pt x="144157" y="92378"/>
                    <a:pt x="129321" y="77790"/>
                    <a:pt x="111126" y="77791"/>
                  </a:cubicBezTo>
                  <a:close/>
                </a:path>
              </a:pathLst>
            </a:custGeom>
            <a:solidFill>
              <a:srgbClr val="E8B04B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918210" y="603885"/>
              <a:ext cx="1645920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幕后制作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571500" y="1104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571500" y="1524000"/>
            <a:ext cx="11049000" cy="2000250"/>
            <a:chOff x="571500" y="1524000"/>
            <a:chExt cx="11049000" cy="2000250"/>
          </a:xfrm>
        </p:grpSpPr>
        <p:sp>
          <p:nvSpPr>
            <p:cNvPr id="7" name="Rectangle 7"/>
            <p:cNvSpPr/>
            <p:nvPr/>
          </p:nvSpPr>
          <p:spPr>
            <a:xfrm>
              <a:off x="571500" y="1524000"/>
              <a:ext cx="3524250" cy="2000250"/>
            </a:xfrm>
            <a:prstGeom prst="roundRect">
              <a:avLst>
                <a:gd name="adj" fmla="val 4762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8" name="Freeform 8"/>
            <p:cNvSpPr/>
            <p:nvPr/>
          </p:nvSpPr>
          <p:spPr>
            <a:xfrm>
              <a:off x="867784" y="1820885"/>
              <a:ext cx="245509" cy="233989"/>
            </a:xfrm>
            <a:custGeom>
              <a:avLst/>
              <a:gdLst/>
              <a:ahLst/>
              <a:cxnLst/>
              <a:rect l="l" t="t" r="r" b="b"/>
              <a:pathLst>
                <a:path w="245509" h="233989">
                  <a:moveTo>
                    <a:pt x="81066" y="70431"/>
                  </a:moveTo>
                  <a:lnTo>
                    <a:pt x="10168" y="80710"/>
                  </a:lnTo>
                  <a:lnTo>
                    <a:pt x="8913" y="80965"/>
                  </a:lnTo>
                  <a:cubicBezTo>
                    <a:pt x="5042" y="81993"/>
                    <a:pt x="2024" y="85023"/>
                    <a:pt x="1012" y="88897"/>
                  </a:cubicBezTo>
                  <a:cubicBezTo>
                    <a:pt x="0" y="92771"/>
                    <a:pt x="1150" y="96890"/>
                    <a:pt x="4023" y="99679"/>
                  </a:cubicBezTo>
                  <a:lnTo>
                    <a:pt x="55385" y="149674"/>
                  </a:lnTo>
                  <a:lnTo>
                    <a:pt x="43272" y="220294"/>
                  </a:lnTo>
                  <a:lnTo>
                    <a:pt x="43128" y="221516"/>
                  </a:lnTo>
                  <a:cubicBezTo>
                    <a:pt x="42891" y="225519"/>
                    <a:pt x="44829" y="229339"/>
                    <a:pt x="48199" y="231512"/>
                  </a:cubicBezTo>
                  <a:cubicBezTo>
                    <a:pt x="51569" y="233685"/>
                    <a:pt x="55848" y="233874"/>
                    <a:pt x="59397" y="232006"/>
                  </a:cubicBezTo>
                  <a:lnTo>
                    <a:pt x="122805" y="198669"/>
                  </a:lnTo>
                  <a:lnTo>
                    <a:pt x="186068" y="232006"/>
                  </a:lnTo>
                  <a:lnTo>
                    <a:pt x="187179" y="232518"/>
                  </a:lnTo>
                  <a:cubicBezTo>
                    <a:pt x="190914" y="233989"/>
                    <a:pt x="195151" y="233331"/>
                    <a:pt x="198265" y="230798"/>
                  </a:cubicBezTo>
                  <a:cubicBezTo>
                    <a:pt x="201379" y="228265"/>
                    <a:pt x="202884" y="224250"/>
                    <a:pt x="202203" y="220294"/>
                  </a:cubicBezTo>
                  <a:lnTo>
                    <a:pt x="190080" y="149674"/>
                  </a:lnTo>
                  <a:lnTo>
                    <a:pt x="241464" y="99668"/>
                  </a:lnTo>
                  <a:lnTo>
                    <a:pt x="242331" y="98723"/>
                  </a:lnTo>
                  <a:cubicBezTo>
                    <a:pt x="244851" y="95619"/>
                    <a:pt x="245509" y="91399"/>
                    <a:pt x="244054" y="87674"/>
                  </a:cubicBezTo>
                  <a:cubicBezTo>
                    <a:pt x="242599" y="83950"/>
                    <a:pt x="239254" y="81294"/>
                    <a:pt x="235296" y="80721"/>
                  </a:cubicBezTo>
                  <a:lnTo>
                    <a:pt x="164399" y="70431"/>
                  </a:lnTo>
                  <a:lnTo>
                    <a:pt x="132706" y="6200"/>
                  </a:lnTo>
                  <a:cubicBezTo>
                    <a:pt x="130835" y="2404"/>
                    <a:pt x="126970" y="0"/>
                    <a:pt x="122738" y="0"/>
                  </a:cubicBezTo>
                  <a:cubicBezTo>
                    <a:pt x="118506" y="0"/>
                    <a:pt x="114641" y="2404"/>
                    <a:pt x="112770" y="6200"/>
                  </a:cubicBezTo>
                  <a:lnTo>
                    <a:pt x="81066" y="70431"/>
                  </a:lnTo>
                  <a:close/>
                </a:path>
              </a:pathLst>
            </a:custGeom>
            <a:solidFill>
              <a:srgbClr val="E8B04B"/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834390" y="2263140"/>
              <a:ext cx="1399604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导演 &amp; 编剧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38200" y="2695575"/>
              <a:ext cx="17907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刘镇伟执导并编剧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840105" y="3092768"/>
              <a:ext cx="200596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周星驰监制并领衔主演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4333875" y="1524000"/>
              <a:ext cx="3524250" cy="2000250"/>
            </a:xfrm>
            <a:prstGeom prst="roundRect">
              <a:avLst>
                <a:gd name="adj" fmla="val 4762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4641849" y="1826997"/>
              <a:ext cx="233994" cy="234907"/>
            </a:xfrm>
            <a:custGeom>
              <a:avLst/>
              <a:gdLst/>
              <a:ahLst/>
              <a:cxnLst/>
              <a:rect l="l" t="t" r="r" b="b"/>
              <a:pathLst>
                <a:path w="233994" h="234907">
                  <a:moveTo>
                    <a:pt x="166689" y="19868"/>
                  </a:moveTo>
                  <a:cubicBezTo>
                    <a:pt x="213392" y="46833"/>
                    <a:pt x="233994" y="103437"/>
                    <a:pt x="215549" y="154113"/>
                  </a:cubicBezTo>
                  <a:cubicBezTo>
                    <a:pt x="197104" y="204790"/>
                    <a:pt x="144937" y="234907"/>
                    <a:pt x="91828" y="225542"/>
                  </a:cubicBezTo>
                  <a:cubicBezTo>
                    <a:pt x="38719" y="216176"/>
                    <a:pt x="0" y="170031"/>
                    <a:pt x="1" y="116103"/>
                  </a:cubicBezTo>
                  <a:lnTo>
                    <a:pt x="57" y="112502"/>
                  </a:lnTo>
                  <a:cubicBezTo>
                    <a:pt x="1323" y="73464"/>
                    <a:pt x="22991" y="37956"/>
                    <a:pt x="57130" y="18978"/>
                  </a:cubicBezTo>
                  <a:cubicBezTo>
                    <a:pt x="91268" y="0"/>
                    <a:pt x="132863" y="338"/>
                    <a:pt x="166689" y="19868"/>
                  </a:cubicBezTo>
                  <a:moveTo>
                    <a:pt x="111126" y="49428"/>
                  </a:moveTo>
                  <a:cubicBezTo>
                    <a:pt x="104989" y="49428"/>
                    <a:pt x="100014" y="54403"/>
                    <a:pt x="100014" y="60540"/>
                  </a:cubicBezTo>
                  <a:lnTo>
                    <a:pt x="100014" y="116103"/>
                  </a:lnTo>
                  <a:cubicBezTo>
                    <a:pt x="100014" y="122240"/>
                    <a:pt x="104989" y="127215"/>
                    <a:pt x="111126" y="127215"/>
                  </a:cubicBezTo>
                  <a:lnTo>
                    <a:pt x="150020" y="127215"/>
                  </a:lnTo>
                  <a:cubicBezTo>
                    <a:pt x="156157" y="127215"/>
                    <a:pt x="161133" y="122240"/>
                    <a:pt x="161133" y="116103"/>
                  </a:cubicBezTo>
                  <a:cubicBezTo>
                    <a:pt x="161133" y="109965"/>
                    <a:pt x="156157" y="104990"/>
                    <a:pt x="150020" y="104990"/>
                  </a:cubicBezTo>
                  <a:lnTo>
                    <a:pt x="122239" y="104990"/>
                  </a:lnTo>
                  <a:lnTo>
                    <a:pt x="122239" y="60540"/>
                  </a:lnTo>
                  <a:cubicBezTo>
                    <a:pt x="122238" y="54906"/>
                    <a:pt x="118022" y="50165"/>
                    <a:pt x="112427" y="49506"/>
                  </a:cubicBezTo>
                  <a:close/>
                </a:path>
              </a:pathLst>
            </a:custGeom>
            <a:solidFill>
              <a:srgbClr val="E8B04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596765" y="2263140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上映时间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600575" y="2695575"/>
              <a:ext cx="156067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1995年香港公映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02480" y="3092768"/>
              <a:ext cx="1611630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改编自《西游记》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8096250" y="1524000"/>
              <a:ext cx="3524250" cy="2000250"/>
            </a:xfrm>
            <a:prstGeom prst="roundRect">
              <a:avLst>
                <a:gd name="adj" fmla="val 4762"/>
              </a:avLst>
            </a:prstGeom>
            <a:solidFill>
              <a:srgbClr val="2A1B4A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8408109" y="1831975"/>
              <a:ext cx="214369" cy="221453"/>
              <a:chOff x="8408109" y="1831975"/>
              <a:chExt cx="214369" cy="221453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8521640" y="1965136"/>
                <a:ext cx="100838" cy="88292"/>
              </a:xfrm>
              <a:custGeom>
                <a:avLst/>
                <a:gdLst/>
                <a:ahLst/>
                <a:cxnLst/>
                <a:rect l="l" t="t" r="r" b="b"/>
                <a:pathLst>
                  <a:path w="100838" h="88292">
                    <a:moveTo>
                      <a:pt x="77010" y="0"/>
                    </a:moveTo>
                    <a:lnTo>
                      <a:pt x="98857" y="37849"/>
                    </a:lnTo>
                    <a:cubicBezTo>
                      <a:pt x="100682" y="41013"/>
                      <a:pt x="100838" y="44870"/>
                      <a:pt x="99274" y="48170"/>
                    </a:cubicBezTo>
                    <a:cubicBezTo>
                      <a:pt x="97710" y="51471"/>
                      <a:pt x="94626" y="53793"/>
                      <a:pt x="91022" y="54385"/>
                    </a:cubicBezTo>
                    <a:lnTo>
                      <a:pt x="89767" y="54507"/>
                    </a:lnTo>
                    <a:lnTo>
                      <a:pt x="88522" y="54496"/>
                    </a:lnTo>
                    <a:lnTo>
                      <a:pt x="55929" y="52384"/>
                    </a:lnTo>
                    <a:lnTo>
                      <a:pt x="41450" y="81677"/>
                    </a:lnTo>
                    <a:cubicBezTo>
                      <a:pt x="39855" y="84895"/>
                      <a:pt x="36804" y="87145"/>
                      <a:pt x="33258" y="87718"/>
                    </a:cubicBezTo>
                    <a:cubicBezTo>
                      <a:pt x="29713" y="88292"/>
                      <a:pt x="26109" y="87118"/>
                      <a:pt x="23581" y="84566"/>
                    </a:cubicBezTo>
                    <a:lnTo>
                      <a:pt x="22669" y="83522"/>
                    </a:lnTo>
                    <a:lnTo>
                      <a:pt x="21869" y="82299"/>
                    </a:lnTo>
                    <a:lnTo>
                      <a:pt x="0" y="44439"/>
                    </a:lnTo>
                    <a:cubicBezTo>
                      <a:pt x="31208" y="42488"/>
                      <a:pt x="59705" y="26044"/>
                      <a:pt x="77010" y="0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19" name="Freeform 19"/>
              <p:cNvSpPr/>
              <p:nvPr/>
            </p:nvSpPr>
            <p:spPr>
              <a:xfrm>
                <a:off x="8408109" y="1965125"/>
                <a:ext cx="100907" cy="88180"/>
              </a:xfrm>
              <a:custGeom>
                <a:avLst/>
                <a:gdLst/>
                <a:ahLst/>
                <a:cxnLst/>
                <a:rect l="l" t="t" r="r" b="b"/>
                <a:pathLst>
                  <a:path w="100907" h="88180">
                    <a:moveTo>
                      <a:pt x="100907" y="44450"/>
                    </a:moveTo>
                    <a:lnTo>
                      <a:pt x="79060" y="82321"/>
                    </a:lnTo>
                    <a:cubicBezTo>
                      <a:pt x="77264" y="85434"/>
                      <a:pt x="74074" y="87488"/>
                      <a:pt x="70497" y="87834"/>
                    </a:cubicBezTo>
                    <a:cubicBezTo>
                      <a:pt x="66919" y="88180"/>
                      <a:pt x="63395" y="86777"/>
                      <a:pt x="61035" y="84066"/>
                    </a:cubicBezTo>
                    <a:lnTo>
                      <a:pt x="60191" y="82955"/>
                    </a:lnTo>
                    <a:lnTo>
                      <a:pt x="59480" y="81688"/>
                    </a:lnTo>
                    <a:lnTo>
                      <a:pt x="44989" y="52407"/>
                    </a:lnTo>
                    <a:lnTo>
                      <a:pt x="12418" y="54518"/>
                    </a:lnTo>
                    <a:cubicBezTo>
                      <a:pt x="8776" y="54752"/>
                      <a:pt x="5251" y="53185"/>
                      <a:pt x="2985" y="50325"/>
                    </a:cubicBezTo>
                    <a:cubicBezTo>
                      <a:pt x="719" y="47464"/>
                      <a:pt x="0" y="43674"/>
                      <a:pt x="1061" y="40183"/>
                    </a:cubicBezTo>
                    <a:lnTo>
                      <a:pt x="1506" y="38994"/>
                    </a:lnTo>
                    <a:lnTo>
                      <a:pt x="2061" y="37883"/>
                    </a:lnTo>
                    <a:lnTo>
                      <a:pt x="23931" y="0"/>
                    </a:lnTo>
                    <a:cubicBezTo>
                      <a:pt x="41224" y="26043"/>
                      <a:pt x="69707" y="42495"/>
                      <a:pt x="100907" y="44461"/>
                    </a:cubicBez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  <p:sp>
            <p:nvSpPr>
              <p:cNvPr id="20" name="Freeform 20"/>
              <p:cNvSpPr/>
              <p:nvPr/>
            </p:nvSpPr>
            <p:spPr>
              <a:xfrm>
                <a:off x="8437562" y="1831975"/>
                <a:ext cx="155576" cy="155642"/>
              </a:xfrm>
              <a:custGeom>
                <a:avLst/>
                <a:gdLst/>
                <a:ahLst/>
                <a:cxnLst/>
                <a:rect l="l" t="t" r="r" b="b"/>
                <a:pathLst>
                  <a:path w="155576" h="155642">
                    <a:moveTo>
                      <a:pt x="77788" y="0"/>
                    </a:moveTo>
                    <a:lnTo>
                      <a:pt x="80455" y="44"/>
                    </a:lnTo>
                    <a:cubicBezTo>
                      <a:pt x="122354" y="1482"/>
                      <a:pt x="155576" y="35864"/>
                      <a:pt x="155576" y="77787"/>
                    </a:cubicBezTo>
                    <a:lnTo>
                      <a:pt x="155542" y="79932"/>
                    </a:lnTo>
                    <a:lnTo>
                      <a:pt x="155465" y="82066"/>
                    </a:lnTo>
                    <a:lnTo>
                      <a:pt x="155265" y="84788"/>
                    </a:lnTo>
                    <a:lnTo>
                      <a:pt x="154976" y="87478"/>
                    </a:lnTo>
                    <a:lnTo>
                      <a:pt x="154709" y="89456"/>
                    </a:lnTo>
                    <a:cubicBezTo>
                      <a:pt x="153978" y="94252"/>
                      <a:pt x="152798" y="98970"/>
                      <a:pt x="151186" y="103546"/>
                    </a:cubicBezTo>
                    <a:lnTo>
                      <a:pt x="149897" y="106969"/>
                    </a:lnTo>
                    <a:lnTo>
                      <a:pt x="148197" y="110836"/>
                    </a:lnTo>
                    <a:cubicBezTo>
                      <a:pt x="135353" y="138196"/>
                      <a:pt x="107825" y="155642"/>
                      <a:pt x="77600" y="155575"/>
                    </a:cubicBezTo>
                    <a:cubicBezTo>
                      <a:pt x="47375" y="155508"/>
                      <a:pt x="19924" y="137942"/>
                      <a:pt x="7202" y="110525"/>
                    </a:cubicBezTo>
                    <a:lnTo>
                      <a:pt x="5757" y="107225"/>
                    </a:lnTo>
                    <a:lnTo>
                      <a:pt x="5179" y="105747"/>
                    </a:lnTo>
                    <a:lnTo>
                      <a:pt x="4290" y="103335"/>
                    </a:lnTo>
                    <a:lnTo>
                      <a:pt x="3234" y="100068"/>
                    </a:lnTo>
                    <a:cubicBezTo>
                      <a:pt x="2857" y="98803"/>
                      <a:pt x="2513" y="97528"/>
                      <a:pt x="2201" y="96245"/>
                    </a:cubicBezTo>
                    <a:lnTo>
                      <a:pt x="1534" y="93234"/>
                    </a:lnTo>
                    <a:lnTo>
                      <a:pt x="990" y="90222"/>
                    </a:lnTo>
                    <a:lnTo>
                      <a:pt x="767" y="88678"/>
                    </a:lnTo>
                    <a:lnTo>
                      <a:pt x="334" y="85088"/>
                    </a:lnTo>
                    <a:lnTo>
                      <a:pt x="67" y="81032"/>
                    </a:lnTo>
                    <a:lnTo>
                      <a:pt x="1" y="77787"/>
                    </a:lnTo>
                    <a:cubicBezTo>
                      <a:pt x="0" y="35864"/>
                      <a:pt x="33223" y="1482"/>
                      <a:pt x="75121" y="44"/>
                    </a:cubicBezTo>
                    <a:lnTo>
                      <a:pt x="77788" y="0"/>
                    </a:lnTo>
                    <a:close/>
                  </a:path>
                </a:pathLst>
              </a:custGeom>
              <a:solidFill>
                <a:srgbClr val="E8B04B"/>
              </a:solidFill>
              <a:ln>
                <a:noFill/>
              </a:ln>
            </p:spPr>
          </p:sp>
        </p:grpSp>
        <p:sp>
          <p:nvSpPr>
            <p:cNvPr id="22" name="TextBox 22"/>
            <p:cNvSpPr txBox="1"/>
            <p:nvPr/>
          </p:nvSpPr>
          <p:spPr>
            <a:xfrm>
              <a:off x="8359140" y="2263140"/>
              <a:ext cx="109728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Arial"/>
                  <a:ea typeface="Microsoft YaHei"/>
                  <a:cs typeface="Arial"/>
                </a:rPr>
                <a:t>拍摄幕后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8362950" y="2695575"/>
              <a:ext cx="15716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低成本速成之作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364855" y="3092768"/>
              <a:ext cx="2203132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银川镇北堡西部影城取景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1500" y="3810000"/>
            <a:ext cx="11049000" cy="952500"/>
            <a:chOff x="571500" y="3810000"/>
            <a:chExt cx="11049000" cy="952500"/>
          </a:xfrm>
        </p:grpSpPr>
        <p:sp>
          <p:nvSpPr>
            <p:cNvPr id="26" name="Rectangle 26"/>
            <p:cNvSpPr/>
            <p:nvPr/>
          </p:nvSpPr>
          <p:spPr>
            <a:xfrm>
              <a:off x="571500" y="3810000"/>
              <a:ext cx="11049000" cy="952500"/>
            </a:xfrm>
            <a:prstGeom prst="roundRect">
              <a:avLst>
                <a:gd name="adj" fmla="val 10000"/>
              </a:avLst>
            </a:prstGeom>
            <a:solidFill>
              <a:srgbClr val="2A1B4A"/>
            </a:solidFill>
            <a:ln>
              <a:noFill/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32485" y="3980498"/>
              <a:ext cx="232791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上映之初反响平平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838200" y="4410075"/>
              <a:ext cx="784812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却在九十年代末通过网络盗版与VCD传播，意外风靡内地，成为现象级文化事件。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606425" y="5091906"/>
            <a:ext cx="5394325" cy="294482"/>
            <a:chOff x="606425" y="5091906"/>
            <a:chExt cx="5394325" cy="294482"/>
          </a:xfrm>
        </p:grpSpPr>
        <p:grpSp>
          <p:nvGrpSpPr>
            <p:cNvPr id="32" name="Group 32"/>
            <p:cNvGrpSpPr/>
            <p:nvPr/>
          </p:nvGrpSpPr>
          <p:grpSpPr>
            <a:xfrm>
              <a:off x="606425" y="5091906"/>
              <a:ext cx="139700" cy="122759"/>
              <a:chOff x="606425" y="5091906"/>
              <a:chExt cx="139700" cy="122759"/>
            </a:xfrm>
          </p:grpSpPr>
          <p:sp>
            <p:nvSpPr>
              <p:cNvPr id="30" name="Freeform 30"/>
              <p:cNvSpPr/>
              <p:nvPr/>
            </p:nvSpPr>
            <p:spPr>
              <a:xfrm>
                <a:off x="606425" y="509190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  <p:sp>
            <p:nvSpPr>
              <p:cNvPr id="31" name="Freeform 31"/>
              <p:cNvSpPr/>
              <p:nvPr/>
            </p:nvSpPr>
            <p:spPr>
              <a:xfrm>
                <a:off x="685006" y="509190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</p:grpSp>
        <p:sp>
          <p:nvSpPr>
            <p:cNvPr id="33" name="TextBox 33"/>
            <p:cNvSpPr txBox="1"/>
            <p:nvPr/>
          </p:nvSpPr>
          <p:spPr>
            <a:xfrm>
              <a:off x="840105" y="5112068"/>
              <a:ext cx="51606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从票房失意到影史经典，它完成了一次充满戏剧性的逆袭。</a:t>
              </a:r>
            </a:p>
          </p:txBody>
        </p:sp>
      </p:grpSp>
      <p:grpSp>
        <p:nvGrpSpPr>
          <p:cNvPr id="37" name="Group 37"/>
          <p:cNvGrpSpPr/>
          <p:nvPr/>
        </p:nvGrpSpPr>
        <p:grpSpPr>
          <a:xfrm>
            <a:off x="560070" y="6191250"/>
            <a:ext cx="11060430" cy="428625"/>
            <a:chOff x="560070" y="6191250"/>
            <a:chExt cx="11060430" cy="428625"/>
          </a:xfrm>
        </p:grpSpPr>
        <p:sp>
          <p:nvSpPr>
            <p:cNvPr id="35" name="Line 35"/>
            <p:cNvSpPr/>
            <p:nvPr/>
          </p:nvSpPr>
          <p:spPr>
            <a:xfrm>
              <a:off x="571500" y="6191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560070" y="6436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06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B1230"/>
          </a:soli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71500" y="603885"/>
            <a:ext cx="11049000" cy="548640"/>
            <a:chOff x="571500" y="603885"/>
            <a:chExt cx="11049000" cy="548640"/>
          </a:xfrm>
        </p:grpSpPr>
        <p:sp>
          <p:nvSpPr>
            <p:cNvPr id="3" name="Freeform 3"/>
            <p:cNvSpPr/>
            <p:nvPr/>
          </p:nvSpPr>
          <p:spPr>
            <a:xfrm>
              <a:off x="589138" y="697516"/>
              <a:ext cx="231124" cy="203685"/>
            </a:xfrm>
            <a:custGeom>
              <a:avLst/>
              <a:gdLst/>
              <a:ahLst/>
              <a:cxnLst/>
              <a:rect l="l" t="t" r="r" b="b"/>
              <a:pathLst>
                <a:path w="231124" h="203685">
                  <a:moveTo>
                    <a:pt x="59916" y="3394"/>
                  </a:moveTo>
                  <a:cubicBezTo>
                    <a:pt x="79837" y="0"/>
                    <a:pt x="100223" y="5824"/>
                    <a:pt x="115345" y="19230"/>
                  </a:cubicBezTo>
                  <a:lnTo>
                    <a:pt x="115756" y="19596"/>
                  </a:lnTo>
                  <a:lnTo>
                    <a:pt x="116134" y="19263"/>
                  </a:lnTo>
                  <a:cubicBezTo>
                    <a:pt x="130549" y="6613"/>
                    <a:pt x="149712" y="783"/>
                    <a:pt x="168730" y="3261"/>
                  </a:cubicBezTo>
                  <a:lnTo>
                    <a:pt x="171463" y="3661"/>
                  </a:lnTo>
                  <a:cubicBezTo>
                    <a:pt x="195604" y="7829"/>
                    <a:pt x="215514" y="24900"/>
                    <a:pt x="223319" y="48120"/>
                  </a:cubicBezTo>
                  <a:cubicBezTo>
                    <a:pt x="231124" y="71341"/>
                    <a:pt x="225567" y="96972"/>
                    <a:pt x="208846" y="114875"/>
                  </a:cubicBezTo>
                  <a:lnTo>
                    <a:pt x="206845" y="116931"/>
                  </a:lnTo>
                  <a:lnTo>
                    <a:pt x="206312" y="117386"/>
                  </a:lnTo>
                  <a:lnTo>
                    <a:pt x="123524" y="199385"/>
                  </a:lnTo>
                  <a:cubicBezTo>
                    <a:pt x="119573" y="203296"/>
                    <a:pt x="113340" y="203685"/>
                    <a:pt x="108933" y="200297"/>
                  </a:cubicBezTo>
                  <a:lnTo>
                    <a:pt x="107889" y="199385"/>
                  </a:lnTo>
                  <a:lnTo>
                    <a:pt x="24623" y="116909"/>
                  </a:lnTo>
                  <a:cubicBezTo>
                    <a:pt x="6636" y="99408"/>
                    <a:pt x="0" y="73290"/>
                    <a:pt x="7451" y="49326"/>
                  </a:cubicBezTo>
                  <a:cubicBezTo>
                    <a:pt x="14902" y="25362"/>
                    <a:pt x="35177" y="7611"/>
                    <a:pt x="59916" y="3394"/>
                  </a:cubicBezTo>
                  <a:close/>
                </a:path>
              </a:pathLst>
            </a:custGeom>
            <a:solidFill>
              <a:srgbClr val="E8B04B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918210" y="603885"/>
              <a:ext cx="3617595" cy="5486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经典台词与文化影响</a:t>
              </a:r>
            </a:p>
          </p:txBody>
        </p:sp>
        <p:sp>
          <p:nvSpPr>
            <p:cNvPr id="5" name="Line 5"/>
            <p:cNvSpPr/>
            <p:nvPr/>
          </p:nvSpPr>
          <p:spPr>
            <a:xfrm>
              <a:off x="571500" y="11049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rgbClr val="4A3B6B"/>
              </a:solidFill>
            </a:ln>
          </p:spPr>
        </p:sp>
      </p:grpSp>
      <p:grpSp>
        <p:nvGrpSpPr>
          <p:cNvPr id="25" name="Group 25"/>
          <p:cNvGrpSpPr/>
          <p:nvPr/>
        </p:nvGrpSpPr>
        <p:grpSpPr>
          <a:xfrm>
            <a:off x="571500" y="1428750"/>
            <a:ext cx="11049000" cy="3448050"/>
            <a:chOff x="571500" y="1428750"/>
            <a:chExt cx="11049000" cy="3448050"/>
          </a:xfrm>
        </p:grpSpPr>
        <p:sp>
          <p:nvSpPr>
            <p:cNvPr id="7" name="Rectangle 7"/>
            <p:cNvSpPr/>
            <p:nvPr/>
          </p:nvSpPr>
          <p:spPr>
            <a:xfrm>
              <a:off x="571500" y="1428750"/>
              <a:ext cx="11049000" cy="1047750"/>
            </a:xfrm>
            <a:prstGeom prst="roundRect">
              <a:avLst>
                <a:gd name="adj" fmla="val 9091"/>
              </a:avLst>
            </a:prstGeom>
            <a:solidFill>
              <a:srgbClr val="2A1B4A"/>
            </a:solidFill>
            <a:ln>
              <a:noFill/>
            </a:ln>
          </p:spPr>
        </p:sp>
        <p:grpSp>
          <p:nvGrpSpPr>
            <p:cNvPr id="10" name="Group 10"/>
            <p:cNvGrpSpPr/>
            <p:nvPr/>
          </p:nvGrpSpPr>
          <p:grpSpPr>
            <a:xfrm>
              <a:off x="892175" y="1681956"/>
              <a:ext cx="139700" cy="122759"/>
              <a:chOff x="892175" y="1681956"/>
              <a:chExt cx="139700" cy="12275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892175" y="16819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2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2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  <p:sp>
            <p:nvSpPr>
              <p:cNvPr id="9" name="Freeform 9"/>
              <p:cNvSpPr/>
              <p:nvPr/>
            </p:nvSpPr>
            <p:spPr>
              <a:xfrm>
                <a:off x="970756" y="16819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2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2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</p:grpSp>
        <p:sp>
          <p:nvSpPr>
            <p:cNvPr id="11" name="TextBox 11"/>
            <p:cNvSpPr txBox="1"/>
            <p:nvPr/>
          </p:nvSpPr>
          <p:spPr>
            <a:xfrm>
              <a:off x="1158240" y="1672590"/>
              <a:ext cx="6144768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“曾经有一份真挚的爱情摆在我面前，我没有珍惜……”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63955" y="2121218"/>
              <a:ext cx="242987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至尊宝 · 最广为流传的告白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571500" y="2628900"/>
              <a:ext cx="11049000" cy="1047750"/>
            </a:xfrm>
            <a:prstGeom prst="roundRect">
              <a:avLst>
                <a:gd name="adj" fmla="val 9091"/>
              </a:avLst>
            </a:prstGeom>
            <a:solidFill>
              <a:srgbClr val="2A1B4A"/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892175" y="2882106"/>
              <a:ext cx="139700" cy="122759"/>
              <a:chOff x="892175" y="2882106"/>
              <a:chExt cx="139700" cy="12275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892175" y="288210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3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2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3"/>
                    </a:lnTo>
                    <a:cubicBezTo>
                      <a:pt x="0" y="7818"/>
                      <a:pt x="7818" y="0"/>
                      <a:pt x="17462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970756" y="288210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3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3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1158240" y="2872740"/>
              <a:ext cx="532980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“爱一个人需要理由吗？不需要吗？需要吗？”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63955" y="3321368"/>
              <a:ext cx="262704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紫霞仙子 · 对爱情本质的追问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571500" y="3829050"/>
              <a:ext cx="11049000" cy="1047750"/>
            </a:xfrm>
            <a:prstGeom prst="roundRect">
              <a:avLst>
                <a:gd name="adj" fmla="val 9091"/>
              </a:avLst>
            </a:prstGeom>
            <a:solidFill>
              <a:srgbClr val="2A1B4A"/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892175" y="4082256"/>
              <a:ext cx="139700" cy="122759"/>
              <a:chOff x="892175" y="4082256"/>
              <a:chExt cx="139700" cy="122759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892175" y="40822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3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2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3"/>
                    </a:lnTo>
                    <a:cubicBezTo>
                      <a:pt x="0" y="7818"/>
                      <a:pt x="7818" y="0"/>
                      <a:pt x="17462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970756" y="4082256"/>
                <a:ext cx="61119" cy="122759"/>
              </a:xfrm>
              <a:custGeom>
                <a:avLst/>
                <a:gdLst/>
                <a:ahLst/>
                <a:cxnLst/>
                <a:rect l="l" t="t" r="r" b="b"/>
                <a:pathLst>
                  <a:path w="61119" h="122759">
                    <a:moveTo>
                      <a:pt x="43656" y="0"/>
                    </a:moveTo>
                    <a:cubicBezTo>
                      <a:pt x="53301" y="0"/>
                      <a:pt x="61119" y="7818"/>
                      <a:pt x="61119" y="17463"/>
                    </a:cubicBezTo>
                    <a:lnTo>
                      <a:pt x="61119" y="69850"/>
                    </a:lnTo>
                    <a:cubicBezTo>
                      <a:pt x="61119" y="97179"/>
                      <a:pt x="46712" y="115191"/>
                      <a:pt x="19584" y="121976"/>
                    </a:cubicBezTo>
                    <a:cubicBezTo>
                      <a:pt x="16549" y="122759"/>
                      <a:pt x="13328" y="121856"/>
                      <a:pt x="11143" y="119609"/>
                    </a:cubicBezTo>
                    <a:cubicBezTo>
                      <a:pt x="8957" y="117362"/>
                      <a:pt x="8144" y="114116"/>
                      <a:pt x="9012" y="111104"/>
                    </a:cubicBezTo>
                    <a:cubicBezTo>
                      <a:pt x="9880" y="108092"/>
                      <a:pt x="12295" y="105777"/>
                      <a:pt x="15341" y="105037"/>
                    </a:cubicBezTo>
                    <a:cubicBezTo>
                      <a:pt x="34785" y="100174"/>
                      <a:pt x="43656" y="89085"/>
                      <a:pt x="43656" y="69850"/>
                    </a:cubicBezTo>
                    <a:lnTo>
                      <a:pt x="43656" y="61119"/>
                    </a:lnTo>
                    <a:lnTo>
                      <a:pt x="17463" y="61119"/>
                    </a:lnTo>
                    <a:cubicBezTo>
                      <a:pt x="8324" y="61122"/>
                      <a:pt x="729" y="54079"/>
                      <a:pt x="44" y="44966"/>
                    </a:cubicBezTo>
                    <a:lnTo>
                      <a:pt x="0" y="43656"/>
                    </a:lnTo>
                    <a:lnTo>
                      <a:pt x="0" y="17463"/>
                    </a:lnTo>
                    <a:cubicBezTo>
                      <a:pt x="0" y="7818"/>
                      <a:pt x="7818" y="0"/>
                      <a:pt x="17463" y="0"/>
                    </a:cubicBezTo>
                    <a:close/>
                  </a:path>
                </a:pathLst>
              </a:custGeom>
              <a:solidFill>
                <a:srgbClr val="C9A24B"/>
              </a:solidFill>
              <a:ln>
                <a:noFill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1158240" y="4072890"/>
              <a:ext cx="6118479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“如果要给这份爱加上一个期限，我希望是一万年。”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63955" y="4521518"/>
              <a:ext cx="262704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至尊宝 · 跨越时空的深情誓言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46735" y="5199698"/>
            <a:ext cx="5925979" cy="1115377"/>
            <a:chOff x="546735" y="5199698"/>
            <a:chExt cx="5925979" cy="1115377"/>
          </a:xfrm>
        </p:grpSpPr>
        <p:sp>
          <p:nvSpPr>
            <p:cNvPr id="26" name="TextBox 26"/>
            <p:cNvSpPr txBox="1"/>
            <p:nvPr/>
          </p:nvSpPr>
          <p:spPr>
            <a:xfrm>
              <a:off x="546735" y="5199698"/>
              <a:ext cx="1188720" cy="396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E8B04B"/>
                  </a:solidFill>
                  <a:latin typeface="Georgia"/>
                  <a:ea typeface="KaiTi"/>
                  <a:cs typeface="Georgia"/>
                </a:rPr>
                <a:t>文化影响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52450" y="5705475"/>
              <a:ext cx="460581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· 台词被反复引用，成为网络流行语的重要来源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52450" y="6010275"/>
              <a:ext cx="5920264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· 奠定周星驰无厘头喜剧的巅峰地位，影响后世无数影视作品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60070" y="6191250"/>
            <a:ext cx="11060430" cy="428625"/>
            <a:chOff x="560070" y="6191250"/>
            <a:chExt cx="11060430" cy="428625"/>
          </a:xfrm>
        </p:grpSpPr>
        <p:sp>
          <p:nvSpPr>
            <p:cNvPr id="30" name="Line 30"/>
            <p:cNvSpPr/>
            <p:nvPr/>
          </p:nvSpPr>
          <p:spPr>
            <a:xfrm>
              <a:off x="571500" y="61912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4A3B6B"/>
              </a:solidFill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560070" y="6436995"/>
              <a:ext cx="16744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07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2" name="Image 2"/>
            <p:cNvPicPr>
              <a:picLocks noChangeAspect="1"/>
            </p:cNvPicPr>
            <p:nvPr/>
          </p:nvPicPr>
          <p:blipFill>
            <a:blip r:embed="rId2"/>
            <a:srcRect l="0" t="2179" r="0" b="2179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rgbClr val="1B1230">
                    <a:alpha val="50000"/>
                  </a:srgbClr>
                </a:gs>
                <a:gs pos="60000">
                  <a:srgbClr val="1B1230">
                    <a:alpha val="75000"/>
                  </a:srgbClr>
                </a:gs>
                <a:gs pos="100000">
                  <a:srgbClr val="1B1230">
                    <a:alpha val="97000"/>
                  </a:srgb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2628900" y="1714500"/>
            <a:ext cx="6934200" cy="2962275"/>
            <a:chOff x="2628900" y="1714500"/>
            <a:chExt cx="6934200" cy="2962275"/>
          </a:xfrm>
        </p:grpSpPr>
        <p:sp>
          <p:nvSpPr>
            <p:cNvPr id="5" name="Line 5"/>
            <p:cNvSpPr/>
            <p:nvPr/>
          </p:nvSpPr>
          <p:spPr>
            <a:xfrm>
              <a:off x="4000500" y="171450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19050">
              <a:solidFill>
                <a:srgbClr val="E8B04B"/>
              </a:solidFill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2628900" y="2436495"/>
              <a:ext cx="6934200" cy="7924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00" dirty="0">
                  <a:solidFill>
                    <a:srgbClr val="F5EDE0"/>
                  </a:solidFill>
                  <a:latin typeface="Georgia"/>
                  <a:ea typeface="KaiTi"/>
                  <a:cs typeface="Georgia"/>
                </a:rPr>
                <a:t>岁月是一场有去无回的旅行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3970020" y="3425190"/>
              <a:ext cx="4251960" cy="3657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B8A9C9"/>
                  </a:solidFill>
                  <a:latin typeface="Arial"/>
                  <a:ea typeface="Microsoft YaHei"/>
                  <a:cs typeface="Arial"/>
                </a:rPr>
                <a:t>《大话西游》用笑声讲尽离别的深情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872038" y="3933825"/>
              <a:ext cx="244792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致敬我们共同的青春记忆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4000500" y="4667250"/>
              <a:ext cx="4191000" cy="9525"/>
            </a:xfrm>
            <a:custGeom>
              <a:avLst/>
              <a:gdLst/>
              <a:ahLst/>
              <a:cxnLst/>
              <a:rect l="l" t="t" r="r" b="b"/>
              <a:pathLst>
                <a:path w="4191000" h="9525">
                  <a:moveTo>
                    <a:pt x="0" y="0"/>
                  </a:moveTo>
                  <a:lnTo>
                    <a:pt x="4191000" y="0"/>
                  </a:lnTo>
                </a:path>
              </a:pathLst>
            </a:custGeom>
            <a:noFill/>
            <a:ln w="19050">
              <a:solidFill>
                <a:srgbClr val="E8B04B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5381077" y="5923080"/>
            <a:ext cx="1429845" cy="215782"/>
            <a:chOff x="5381077" y="5923080"/>
            <a:chExt cx="1429845" cy="215782"/>
          </a:xfrm>
        </p:grpSpPr>
        <p:sp>
          <p:nvSpPr>
            <p:cNvPr id="11" name="Freeform 11"/>
            <p:cNvSpPr/>
            <p:nvPr/>
          </p:nvSpPr>
          <p:spPr>
            <a:xfrm>
              <a:off x="5839379" y="5923080"/>
              <a:ext cx="132071" cy="116392"/>
            </a:xfrm>
            <a:custGeom>
              <a:avLst/>
              <a:gdLst/>
              <a:ahLst/>
              <a:cxnLst/>
              <a:rect l="l" t="t" r="r" b="b"/>
              <a:pathLst>
                <a:path w="132071" h="116392">
                  <a:moveTo>
                    <a:pt x="34238" y="1940"/>
                  </a:moveTo>
                  <a:cubicBezTo>
                    <a:pt x="45621" y="0"/>
                    <a:pt x="57270" y="3328"/>
                    <a:pt x="65912" y="10988"/>
                  </a:cubicBezTo>
                  <a:lnTo>
                    <a:pt x="66146" y="11198"/>
                  </a:lnTo>
                  <a:lnTo>
                    <a:pt x="66362" y="11007"/>
                  </a:lnTo>
                  <a:cubicBezTo>
                    <a:pt x="74599" y="3779"/>
                    <a:pt x="85550" y="447"/>
                    <a:pt x="96417" y="1863"/>
                  </a:cubicBezTo>
                  <a:lnTo>
                    <a:pt x="97979" y="2092"/>
                  </a:lnTo>
                  <a:cubicBezTo>
                    <a:pt x="111773" y="4474"/>
                    <a:pt x="123151" y="14228"/>
                    <a:pt x="127611" y="27497"/>
                  </a:cubicBezTo>
                  <a:cubicBezTo>
                    <a:pt x="132071" y="40766"/>
                    <a:pt x="128896" y="55413"/>
                    <a:pt x="119340" y="65643"/>
                  </a:cubicBezTo>
                  <a:lnTo>
                    <a:pt x="118197" y="66818"/>
                  </a:lnTo>
                  <a:lnTo>
                    <a:pt x="117893" y="67078"/>
                  </a:lnTo>
                  <a:lnTo>
                    <a:pt x="70585" y="113935"/>
                  </a:lnTo>
                  <a:cubicBezTo>
                    <a:pt x="68327" y="116169"/>
                    <a:pt x="64766" y="116392"/>
                    <a:pt x="62248" y="114455"/>
                  </a:cubicBezTo>
                  <a:lnTo>
                    <a:pt x="61651" y="113935"/>
                  </a:lnTo>
                  <a:lnTo>
                    <a:pt x="14070" y="66805"/>
                  </a:lnTo>
                  <a:cubicBezTo>
                    <a:pt x="3792" y="56804"/>
                    <a:pt x="0" y="41880"/>
                    <a:pt x="4258" y="28186"/>
                  </a:cubicBezTo>
                  <a:cubicBezTo>
                    <a:pt x="8515" y="14492"/>
                    <a:pt x="20101" y="4349"/>
                    <a:pt x="34238" y="1940"/>
                  </a:cubicBezTo>
                  <a:close/>
                </a:path>
              </a:pathLst>
            </a:custGeom>
            <a:solidFill>
              <a:srgbClr val="C9A24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5381077" y="5925502"/>
              <a:ext cx="142984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8A7A9E"/>
                  </a:solidFill>
                  <a:latin typeface="Arial"/>
                  <a:ea typeface="Microsoft YaHei"/>
                  <a:cs typeface="Arial"/>
                </a:rPr>
                <a:t>感谢观看 · 大话西游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