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各位朋友晚上好，欢迎来到深圳图书馆"艺术北馆晚7点"系列的"西方艺术掠影"第三季。今天这场讲座，我们要走近一位文艺复兴的巨匠——米开朗基罗。我们将以美第奇小礼拜堂为例，来谈他那种纪念碑式的雕塑。8月22日晚上七点，在深圳图书馆北馆，让我们一起进入巨人的丰碑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先来交代一下这场讲座的基本信息。讲座的主题是"巨人的丰碑——以美第奇小礼拜堂为例谈米开朗基罗的纪念碑式雕塑"。时间是8月22日，也就是周六的晚上七点到九点，地点在深圳图书馆北馆一楼的北书房。活动面向十二岁以上的读者开放，由深圳图书馆和深圳市关山月美术馆联合主办，主讲嘉宾是黄治成老师。需要特别提醒的是，本次活动无需预约，现场座位有限，先到先得，坐满为止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接下来介绍一下我们这场讲座的主讲嘉宾黄治成老师。黄老师是深圳市关山月美术馆文献研究中心的原主任，长期从事展览与学术项目的策划和编辑出版，专注于中外美术史的学习与研究。他曾经主持策划了"全球化背景下的中国平面设计国际学术论坛"等重磅展览，编辑出版的多部著作也获得了多项重要奖项。相信在他的带领下，我们会对米开朗基罗的雕塑艺术有更深入的理解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在正式进入作品之前，我们先来理解米开朗基罗的雕塑理念。米开朗基罗生于1475年，卒于1564年，是一位跨绘画、雕塑与建筑三大领域的文艺复兴通才，但他本人始终认为，自己首先是一名雕塑家。贡布里希曾这样评价：无论人物身躯如何剧烈地扭曲和转动，其轮廓始终坚实、简洁而安详。原因在于，米开朗基罗从一开始就把人物想象为隐藏在大理石之中，而雕塑家的任务，只是剔除覆盖在表面的石头。所以他总是亲赴卡拉拉大理石场挑选订购石料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在很年轻的时期，米开朗基罗就凭两尊大理石雕像一举成名。第一尊是《哀悼基督》，收藏于梵蒂冈的圣彼得大教堂，描绘圣母怀抱圣子的场景，悲怆而庄严。第二尊是《大卫》，如今收藏于佛罗伦萨美术学院美术馆，展现了英雄般的力量与美。这两件作品，奠定了米开朗基罗作为雕塑大师的声誉，也让我们看到他在青年时期就已经达到了很高的艺术境界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一次讲座的主角，是美第奇小礼拜堂新圣器室里的四尊著名的雕塑：《晨》《昏》《昼》《夜》。我们可以看到，《晨》是一位处女形象，沿自身曲线向上奋力伸展，仿佛要挣脱而出、步入生机；《昼》是体型极为雄浑的男性人体，在山岳般的雄伟中暗含内在的激情；《昏》同样是男性人体，相对沉静；而《夜》则处于沉睡状态，但它的姿态却暗示着梦境纷扰难安。这四尊像各有姿态，又相互呼应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四尊像不仅仅是单纯的人体表现，更是一组象征性人物。它们由两组男性和女性人体组成，分别位于乌尔比诺公爵洛伦佐与内穆尔公爵朱利亚诺的石棺之上。米开朗基罗本人指出，这些形象象征着时间不可阻挡的循环流转，而时间终将导向死亡。可以说，美第奇小礼拜堂是米开朗基罗完成度最高、最完整的项目，从建筑设计、装饰到雕塑创作，全部由他亲自主持，现存的作品是对他创作理念最完整的呈现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座美第奇礼拜堂位于佛罗伦萨的圣洛伦佐教堂内。它之所以如此珍贵，是因为整个项目从建筑设计、装饰到雕塑创作，全部由米开朗基罗一人亲自主持，也正因如此，它成为现存对米开朗基罗创作理念最为完整的呈现。我们透过这座礼拜堂，仿佛能够看到这位巨匠如何用石头构筑一座纪念碑式的艺术殿堂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听完这些内容，如果您对米开朗基罗产生了浓厚的兴趣，深圳图书馆也为大家准备了两本馆藏图书。第一本是《米开朗基罗：雕塑绘画建筑作品全集》，由北京美术摄影出版社在2013年出版，收藏于深图北馆密集架库和美术分馆。第二本是《米开朗琪罗在威尼斯》，由人民美术出版社在2019年出版，收藏于深图北馆大众服务区和美术分馆。欢迎大家前往借阅，深入探索这位艺术巨匠的世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后，给大家预告一下西方艺术掠影第三季的完整排期。本季一共五讲，我们将穿越文艺复兴的尾声与巴洛克的盛期，从卡拉瓦乔到丁托莱托，再到扬·凡·艾克、米开朗基罗，最后是委拉斯贵兹。往期的三场讲座录像也都可以在线上回顾。最后提醒大家几条活动须知：活动现场会全程摄录，请大家保持安静，不要携带食品饮料入场，并将手机调至静音，尊重现场指引。期待8月22日晚与大家在深圳图书馆相见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1_img1.pn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4_img1.pn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5_img1.png"/>
  <Relationship Id="rId3" Type="http://schemas.openxmlformats.org/officeDocument/2006/relationships/image" Target="../media/s5_img2.png"/>
  <Relationship Id="rId4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6_img1.png"/>
  <Relationship Id="rId3" Type="http://schemas.openxmlformats.org/officeDocument/2006/relationships/image" Target="../media/s6_img2.png"/>
  <Relationship Id="rId4" Type="http://schemas.openxmlformats.org/officeDocument/2006/relationships/image" Target="../media/s6_img3.png"/>
  <Relationship Id="rId5" Type="http://schemas.openxmlformats.org/officeDocument/2006/relationships/image" Target="../media/s6_img4.png"/>
  <Relationship Id="rId6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8_img1.pn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9_img1.png"/>
  <Relationship Id="rId3" Type="http://schemas.openxmlformats.org/officeDocument/2006/relationships/image" Target="../media/s9_img2.png"/>
  <Relationship Id="rId4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10_img1.png"/>
  <Relationship Id="rId3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4E3720"/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C9A227">
                    <a:alpha val="20000"/>
                  </a:srgbClr>
                </a:gs>
                <a:gs pos="100000">
                  <a:srgbClr val="C9A227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571500" y="438150"/>
            <a:ext cx="2452211" cy="371475"/>
            <a:chOff x="571500" y="438150"/>
            <a:chExt cx="2452211" cy="371475"/>
          </a:xfrm>
        </p:grpSpPr>
        <p:sp>
          <p:nvSpPr>
            <p:cNvPr id="5" name="Rectangle 5"/>
            <p:cNvSpPr/>
            <p:nvPr/>
          </p:nvSpPr>
          <p:spPr>
            <a:xfrm>
              <a:off x="571500" y="438150"/>
              <a:ext cx="76200" cy="285750"/>
            </a:xfrm>
            <a:prstGeom prst="rect">
              <a:avLst/>
            </a:prstGeom>
            <a:solidFill>
              <a:srgbClr val="B87C2E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0" y="504825"/>
              <a:ext cx="226171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ADFCC"/>
                  </a:solidFill>
                  <a:latin typeface="Arial"/>
                  <a:ea typeface="Microsoft YaHei"/>
                  <a:cs typeface="Arial"/>
                </a:rPr>
                <a:t>西方艺术掠影 · 第三季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88381" y="1462088"/>
            <a:ext cx="7615237" cy="1590674"/>
            <a:chOff x="2288381" y="1462088"/>
            <a:chExt cx="7615237" cy="1590674"/>
          </a:xfrm>
        </p:grpSpPr>
        <p:sp>
          <p:nvSpPr>
            <p:cNvPr id="8" name="TextBox 8"/>
            <p:cNvSpPr txBox="1"/>
            <p:nvPr/>
          </p:nvSpPr>
          <p:spPr>
            <a:xfrm>
              <a:off x="3422452" y="1462088"/>
              <a:ext cx="5347097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750" b="1" dirty="0">
                  <a:solidFill>
                    <a:srgbClr val="F6F1E8"/>
                  </a:solidFill>
                  <a:latin typeface="Georgia"/>
                  <a:ea typeface="KaiTi"/>
                  <a:cs typeface="Georgia"/>
                </a:rPr>
                <a:t>巨人的丰碑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5143500" y="2438400"/>
              <a:ext cx="1905000" cy="28575"/>
            </a:xfrm>
            <a:prstGeom prst="rect">
              <a:avLst/>
            </a:prstGeom>
            <a:gradFill>
              <a:gsLst>
                <a:gs pos="0">
                  <a:srgbClr val="B87C2E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288381" y="2595562"/>
              <a:ext cx="7615237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rgbClr val="E4C98F"/>
                  </a:solidFill>
                  <a:latin typeface="Arial"/>
                  <a:ea typeface="Microsoft YaHei"/>
                  <a:cs typeface="Arial"/>
                </a:rPr>
                <a:t>以美第奇小礼拜堂为例谈米开朗基罗的纪念碑式雕塑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905000" y="3143250"/>
            <a:ext cx="8382000" cy="2400300"/>
            <a:chOff x="1905000" y="3143250"/>
            <a:chExt cx="8382000" cy="2400300"/>
          </a:xfrm>
        </p:grpSpPr>
        <p:sp>
          <p:nvSpPr>
            <p:cNvPr id="12" name="Rectangle 12"/>
            <p:cNvSpPr/>
            <p:nvPr/>
          </p:nvSpPr>
          <p:spPr>
            <a:xfrm>
              <a:off x="1905000" y="3143250"/>
              <a:ext cx="8382000" cy="2400300"/>
            </a:xfrm>
            <a:prstGeom prst="roundRect">
              <a:avLst>
                <a:gd name="adj" fmla="val 5556"/>
              </a:avLst>
            </a:prstGeom>
            <a:solidFill>
              <a:srgbClr val="F6F1E8"/>
            </a:solidFill>
            <a:ln>
              <a:noFill/>
            </a:ln>
          </p:spPr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2"/>
            <a:srcRect l="3664" t="0" r="3664" b="0"/>
            <a:stretch>
              <a:fillRect/>
            </a:stretch>
          </p:blipFill>
          <p:spPr>
            <a:xfrm>
              <a:off x="2000250" y="3238500"/>
              <a:ext cx="8191500" cy="2209800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3584972" y="5917882"/>
            <a:ext cx="5022056" cy="663893"/>
            <a:chOff x="3584972" y="5917882"/>
            <a:chExt cx="5022056" cy="663893"/>
          </a:xfrm>
        </p:grpSpPr>
        <p:sp>
          <p:nvSpPr>
            <p:cNvPr id="15" name="TextBox 15"/>
            <p:cNvSpPr txBox="1"/>
            <p:nvPr/>
          </p:nvSpPr>
          <p:spPr>
            <a:xfrm>
              <a:off x="4544806" y="5917882"/>
              <a:ext cx="310238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EADFCC"/>
                  </a:solidFill>
                  <a:latin typeface="Arial"/>
                  <a:ea typeface="Microsoft YaHei"/>
                  <a:cs typeface="Arial"/>
                </a:rPr>
                <a:t>艺术北馆晚7点 · 深圳图书馆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584972" y="6276975"/>
              <a:ext cx="502205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C9B490"/>
                  </a:solidFill>
                  <a:latin typeface="Arial"/>
                  <a:ea typeface="Microsoft YaHei"/>
                  <a:cs typeface="Arial"/>
                </a:rPr>
                <a:t>8月22日（周六）19:00 · 深圳图书馆北馆 1F 北书房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2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76250"/>
            <a:ext cx="11049000" cy="657225"/>
            <a:chOff x="571500" y="476250"/>
            <a:chExt cx="11049000" cy="65722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9530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讲座信息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239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54" name="Group 54"/>
          <p:cNvGrpSpPr/>
          <p:nvPr/>
        </p:nvGrpSpPr>
        <p:grpSpPr>
          <a:xfrm>
            <a:off x="1143000" y="1386840"/>
            <a:ext cx="9906000" cy="3813810"/>
            <a:chOff x="1143000" y="1386840"/>
            <a:chExt cx="9906000" cy="3813810"/>
          </a:xfrm>
        </p:grpSpPr>
        <p:grpSp>
          <p:nvGrpSpPr>
            <p:cNvPr id="12" name="Group 12"/>
            <p:cNvGrpSpPr/>
            <p:nvPr/>
          </p:nvGrpSpPr>
          <p:grpSpPr>
            <a:xfrm>
              <a:off x="1222375" y="1492250"/>
              <a:ext cx="222250" cy="254000"/>
              <a:chOff x="1222375" y="1492250"/>
              <a:chExt cx="222250" cy="254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222375" y="1492250"/>
                <a:ext cx="222250" cy="254000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54000">
                    <a:moveTo>
                      <a:pt x="222250" y="0"/>
                    </a:moveTo>
                    <a:lnTo>
                      <a:pt x="222250" y="254000"/>
                    </a:lnTo>
                    <a:lnTo>
                      <a:pt x="31750" y="254000"/>
                    </a:lnTo>
                    <a:cubicBezTo>
                      <a:pt x="14215" y="254000"/>
                      <a:pt x="0" y="239785"/>
                      <a:pt x="0" y="222250"/>
                    </a:cubicBez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222250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222375" y="1682750"/>
                <a:ext cx="222250" cy="31750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31750">
                    <a:moveTo>
                      <a:pt x="222250" y="0"/>
                    </a:moveTo>
                    <a:lnTo>
                      <a:pt x="31750" y="0"/>
                    </a:lnTo>
                    <a:cubicBezTo>
                      <a:pt x="14215" y="0"/>
                      <a:pt x="0" y="14215"/>
                      <a:pt x="0" y="31750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285875" y="1555750"/>
                <a:ext cx="9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">
                    <a:moveTo>
                      <a:pt x="0" y="0"/>
                    </a:moveTo>
                    <a:lnTo>
                      <a:pt x="95250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1731645" y="1403032"/>
              <a:ext cx="52387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主题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529840" y="1386840"/>
              <a:ext cx="807832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巨人的丰碑——以美第奇小礼拜堂为例谈米开朗基罗的纪念碑式雕塑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1143000" y="19050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  <a:prstDash val="dash"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1206500" y="2162175"/>
              <a:ext cx="254000" cy="285750"/>
              <a:chOff x="1206500" y="2162175"/>
              <a:chExt cx="254000" cy="28575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206500" y="2193925"/>
                <a:ext cx="254000" cy="254000"/>
              </a:xfrm>
              <a:custGeom>
                <a:avLst/>
                <a:gdLst/>
                <a:ahLst/>
                <a:cxnLst/>
                <a:rect l="l" t="t" r="r" b="b"/>
                <a:pathLst>
                  <a:path w="254000" h="254000">
                    <a:moveTo>
                      <a:pt x="0" y="31750"/>
                    </a:moveTo>
                    <a:cubicBezTo>
                      <a:pt x="0" y="14215"/>
                      <a:pt x="14215" y="0"/>
                      <a:pt x="31750" y="0"/>
                    </a:cubicBezTo>
                    <a:lnTo>
                      <a:pt x="222250" y="0"/>
                    </a:lnTo>
                    <a:cubicBezTo>
                      <a:pt x="239785" y="0"/>
                      <a:pt x="254000" y="14215"/>
                      <a:pt x="254000" y="31750"/>
                    </a:cubicBezTo>
                    <a:lnTo>
                      <a:pt x="254000" y="222250"/>
                    </a:lnTo>
                    <a:cubicBezTo>
                      <a:pt x="254000" y="239785"/>
                      <a:pt x="239785" y="254000"/>
                      <a:pt x="222250" y="254000"/>
                    </a:cubicBezTo>
                    <a:lnTo>
                      <a:pt x="31750" y="254000"/>
                    </a:lnTo>
                    <a:cubicBezTo>
                      <a:pt x="14215" y="254000"/>
                      <a:pt x="0" y="239785"/>
                      <a:pt x="0" y="222250"/>
                    </a:cubicBezTo>
                    <a:lnTo>
                      <a:pt x="0" y="3175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397000" y="216217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270000" y="216217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206500" y="2289175"/>
                <a:ext cx="254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4000" h="9525">
                    <a:moveTo>
                      <a:pt x="0" y="0"/>
                    </a:moveTo>
                    <a:lnTo>
                      <a:pt x="254000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317625" y="2352675"/>
                <a:ext cx="158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875" h="9525">
                    <a:moveTo>
                      <a:pt x="0" y="0"/>
                    </a:moveTo>
                    <a:lnTo>
                      <a:pt x="15875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333500" y="2352675"/>
                <a:ext cx="9525" cy="476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7625">
                    <a:moveTo>
                      <a:pt x="0" y="0"/>
                    </a:moveTo>
                    <a:lnTo>
                      <a:pt x="0" y="47625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1731645" y="2088832"/>
              <a:ext cx="52387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时间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529840" y="2072640"/>
              <a:ext cx="3673602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8月22日（周六）19:00 - 21:00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1143000" y="25908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  <a:prstDash val="dash"/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194100" y="2835581"/>
              <a:ext cx="278799" cy="308941"/>
              <a:chOff x="1194100" y="2835581"/>
              <a:chExt cx="278799" cy="308941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1285875" y="2927350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194100" y="2835581"/>
                <a:ext cx="278799" cy="308941"/>
              </a:xfrm>
              <a:custGeom>
                <a:avLst/>
                <a:gdLst/>
                <a:ahLst/>
                <a:cxnLst/>
                <a:rect l="l" t="t" r="r" b="b"/>
                <a:pathLst>
                  <a:path w="278799" h="308941">
                    <a:moveTo>
                      <a:pt x="229204" y="229199"/>
                    </a:moveTo>
                    <a:lnTo>
                      <a:pt x="161847" y="296557"/>
                    </a:lnTo>
                    <a:cubicBezTo>
                      <a:pt x="149450" y="308941"/>
                      <a:pt x="129365" y="308941"/>
                      <a:pt x="116968" y="296557"/>
                    </a:cubicBezTo>
                    <a:lnTo>
                      <a:pt x="49595" y="229199"/>
                    </a:lnTo>
                    <a:cubicBezTo>
                      <a:pt x="0" y="179602"/>
                      <a:pt x="1" y="99191"/>
                      <a:pt x="49598" y="49596"/>
                    </a:cubicBezTo>
                    <a:cubicBezTo>
                      <a:pt x="99194" y="0"/>
                      <a:pt x="179605" y="0"/>
                      <a:pt x="229201" y="49596"/>
                    </a:cubicBezTo>
                    <a:cubicBezTo>
                      <a:pt x="278798" y="99191"/>
                      <a:pt x="278799" y="179602"/>
                      <a:pt x="229204" y="229199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1731645" y="2774632"/>
              <a:ext cx="52387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地点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529840" y="2758440"/>
              <a:ext cx="305581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深圳图书馆北馆 1F 北书房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1143000" y="32766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  <a:prstDash val="dash"/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190625" y="3533775"/>
              <a:ext cx="285750" cy="285750"/>
              <a:chOff x="1190625" y="3533775"/>
              <a:chExt cx="285750" cy="2857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222375" y="3533775"/>
                <a:ext cx="1270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27000">
                    <a:moveTo>
                      <a:pt x="0" y="63500"/>
                    </a:moveTo>
                    <a:cubicBezTo>
                      <a:pt x="0" y="98570"/>
                      <a:pt x="28430" y="127000"/>
                      <a:pt x="63500" y="127000"/>
                    </a:cubicBezTo>
                    <a:cubicBezTo>
                      <a:pt x="98570" y="127000"/>
                      <a:pt x="127000" y="98570"/>
                      <a:pt x="127000" y="63500"/>
                    </a:cubicBezTo>
                    <a:cubicBezTo>
                      <a:pt x="127000" y="28430"/>
                      <a:pt x="98570" y="0"/>
                      <a:pt x="63500" y="0"/>
                    </a:cubicBezTo>
                    <a:cubicBezTo>
                      <a:pt x="28430" y="0"/>
                      <a:pt x="0" y="28430"/>
                      <a:pt x="0" y="63500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1190625" y="3724275"/>
                <a:ext cx="19050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95250">
                    <a:moveTo>
                      <a:pt x="0" y="95250"/>
                    </a:moveTo>
                    <a:lnTo>
                      <a:pt x="0" y="63500"/>
                    </a:lnTo>
                    <a:cubicBezTo>
                      <a:pt x="0" y="28430"/>
                      <a:pt x="28430" y="0"/>
                      <a:pt x="63500" y="0"/>
                    </a:cubicBezTo>
                    <a:lnTo>
                      <a:pt x="127000" y="0"/>
                    </a:lnTo>
                    <a:cubicBezTo>
                      <a:pt x="162070" y="0"/>
                      <a:pt x="190500" y="28430"/>
                      <a:pt x="190500" y="63500"/>
                    </a:cubicBezTo>
                    <a:lnTo>
                      <a:pt x="190500" y="9525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1397000" y="3535839"/>
                <a:ext cx="47750" cy="123031"/>
              </a:xfrm>
              <a:custGeom>
                <a:avLst/>
                <a:gdLst/>
                <a:ahLst/>
                <a:cxnLst/>
                <a:rect l="l" t="t" r="r" b="b"/>
                <a:pathLst>
                  <a:path w="47750" h="123031">
                    <a:moveTo>
                      <a:pt x="0" y="0"/>
                    </a:moveTo>
                    <a:cubicBezTo>
                      <a:pt x="28097" y="7194"/>
                      <a:pt x="47750" y="32512"/>
                      <a:pt x="47750" y="61516"/>
                    </a:cubicBezTo>
                    <a:cubicBezTo>
                      <a:pt x="47750" y="90519"/>
                      <a:pt x="28097" y="115837"/>
                      <a:pt x="0" y="123031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428750" y="3726656"/>
                <a:ext cx="47625" cy="92869"/>
              </a:xfrm>
              <a:custGeom>
                <a:avLst/>
                <a:gdLst/>
                <a:ahLst/>
                <a:cxnLst/>
                <a:rect l="l" t="t" r="r" b="b"/>
                <a:pathLst>
                  <a:path w="47625" h="92869">
                    <a:moveTo>
                      <a:pt x="47625" y="92869"/>
                    </a:moveTo>
                    <a:lnTo>
                      <a:pt x="47625" y="61119"/>
                    </a:lnTo>
                    <a:cubicBezTo>
                      <a:pt x="47459" y="32299"/>
                      <a:pt x="27905" y="7205"/>
                      <a:pt x="0" y="0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1731645" y="3460432"/>
              <a:ext cx="52387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对象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529840" y="3444240"/>
              <a:ext cx="166249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12 岁以上读者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1143000" y="39624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  <a:prstDash val="dash"/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1190625" y="4235450"/>
              <a:ext cx="285750" cy="279400"/>
              <a:chOff x="1190625" y="4235450"/>
              <a:chExt cx="285750" cy="2794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1190625" y="4505325"/>
                <a:ext cx="285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9525">
                    <a:moveTo>
                      <a:pt x="0" y="0"/>
                    </a:moveTo>
                    <a:lnTo>
                      <a:pt x="285750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1206500" y="4235450"/>
                <a:ext cx="254000" cy="269875"/>
              </a:xfrm>
              <a:custGeom>
                <a:avLst/>
                <a:gdLst/>
                <a:ahLst/>
                <a:cxnLst/>
                <a:rect l="l" t="t" r="r" b="b"/>
                <a:pathLst>
                  <a:path w="254000" h="269875">
                    <a:moveTo>
                      <a:pt x="0" y="269875"/>
                    </a:moveTo>
                    <a:lnTo>
                      <a:pt x="0" y="31750"/>
                    </a:lnTo>
                    <a:cubicBezTo>
                      <a:pt x="0" y="14215"/>
                      <a:pt x="14215" y="0"/>
                      <a:pt x="31750" y="0"/>
                    </a:cubicBezTo>
                    <a:lnTo>
                      <a:pt x="222250" y="0"/>
                    </a:lnTo>
                    <a:cubicBezTo>
                      <a:pt x="239785" y="0"/>
                      <a:pt x="254000" y="14215"/>
                      <a:pt x="254000" y="31750"/>
                    </a:cubicBezTo>
                    <a:lnTo>
                      <a:pt x="254000" y="269875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1285875" y="4330700"/>
                <a:ext cx="95250" cy="1746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74625">
                    <a:moveTo>
                      <a:pt x="0" y="174625"/>
                    </a:moveTo>
                    <a:lnTo>
                      <a:pt x="0" y="47625"/>
                    </a:ln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lnTo>
                      <a:pt x="95250" y="174625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1731645" y="4146232"/>
              <a:ext cx="52387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主办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529840" y="4130040"/>
              <a:ext cx="398907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深圳图书馆、深圳市关山月美术馆</a:t>
              </a:r>
            </a:p>
          </p:txBody>
        </p:sp>
        <p:sp>
          <p:nvSpPr>
            <p:cNvPr id="46" name="Line 46"/>
            <p:cNvSpPr/>
            <p:nvPr/>
          </p:nvSpPr>
          <p:spPr>
            <a:xfrm>
              <a:off x="1143000" y="46482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  <a:prstDash val="dash"/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1222375" y="4889500"/>
              <a:ext cx="222250" cy="311150"/>
              <a:chOff x="1222375" y="4889500"/>
              <a:chExt cx="222250" cy="31115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1285875" y="4889500"/>
                <a:ext cx="95250" cy="174625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74625">
                    <a:moveTo>
                      <a:pt x="0" y="47625"/>
                    </a:move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lnTo>
                      <a:pt x="95250" y="127000"/>
                    </a:lnTo>
                    <a:cubicBezTo>
                      <a:pt x="95250" y="153303"/>
                      <a:pt x="73928" y="174625"/>
                      <a:pt x="47625" y="174625"/>
                    </a:cubicBezTo>
                    <a:cubicBezTo>
                      <a:pt x="21322" y="174625"/>
                      <a:pt x="0" y="153303"/>
                      <a:pt x="0" y="127000"/>
                    </a:cubicBezTo>
                    <a:lnTo>
                      <a:pt x="0" y="47625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1222375" y="5016500"/>
                <a:ext cx="222250" cy="111125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111125">
                    <a:moveTo>
                      <a:pt x="0" y="0"/>
                    </a:moveTo>
                    <a:cubicBezTo>
                      <a:pt x="0" y="61373"/>
                      <a:pt x="49752" y="111125"/>
                      <a:pt x="111125" y="111125"/>
                    </a:cubicBezTo>
                    <a:cubicBezTo>
                      <a:pt x="172498" y="111125"/>
                      <a:pt x="222250" y="61373"/>
                      <a:pt x="222250" y="0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1270000" y="5191125"/>
                <a:ext cx="127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9525">
                    <a:moveTo>
                      <a:pt x="0" y="0"/>
                    </a:moveTo>
                    <a:lnTo>
                      <a:pt x="127000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1333500" y="512762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52" name="TextBox 52"/>
            <p:cNvSpPr txBox="1"/>
            <p:nvPr/>
          </p:nvSpPr>
          <p:spPr>
            <a:xfrm>
              <a:off x="1731645" y="4832032"/>
              <a:ext cx="52387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嘉宾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2529840" y="4815840"/>
              <a:ext cx="83439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黄治成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143000" y="5448300"/>
            <a:ext cx="9906000" cy="514350"/>
            <a:chOff x="1143000" y="5448300"/>
            <a:chExt cx="9906000" cy="514350"/>
          </a:xfrm>
        </p:grpSpPr>
        <p:sp>
          <p:nvSpPr>
            <p:cNvPr id="55" name="Rectangle 55"/>
            <p:cNvSpPr/>
            <p:nvPr/>
          </p:nvSpPr>
          <p:spPr>
            <a:xfrm>
              <a:off x="1143000" y="5448300"/>
              <a:ext cx="9906000" cy="514350"/>
            </a:xfrm>
            <a:prstGeom prst="roundRect">
              <a:avLst>
                <a:gd name="adj" fmla="val 22222"/>
              </a:avLst>
            </a:prstGeom>
            <a:solidFill>
              <a:srgbClr val="EAE0CE"/>
            </a:solidFill>
            <a:ln>
              <a:noFill/>
            </a:ln>
          </p:spPr>
        </p:sp>
        <p:grpSp>
          <p:nvGrpSpPr>
            <p:cNvPr id="59" name="Group 59"/>
            <p:cNvGrpSpPr/>
            <p:nvPr/>
          </p:nvGrpSpPr>
          <p:grpSpPr>
            <a:xfrm>
              <a:off x="1457325" y="5629275"/>
              <a:ext cx="171450" cy="171450"/>
              <a:chOff x="1457325" y="5629275"/>
              <a:chExt cx="171450" cy="171450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1457325" y="5629275"/>
                <a:ext cx="1714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71450">
                    <a:moveTo>
                      <a:pt x="0" y="85725"/>
                    </a:moveTo>
                    <a:cubicBezTo>
                      <a:pt x="0" y="133070"/>
                      <a:pt x="38380" y="171450"/>
                      <a:pt x="85725" y="171450"/>
                    </a:cubicBezTo>
                    <a:cubicBezTo>
                      <a:pt x="133070" y="171450"/>
                      <a:pt x="171450" y="133070"/>
                      <a:pt x="171450" y="85725"/>
                    </a:cubicBezTo>
                    <a:cubicBezTo>
                      <a:pt x="171450" y="38380"/>
                      <a:pt x="133070" y="0"/>
                      <a:pt x="85725" y="0"/>
                    </a:cubicBezTo>
                    <a:cubicBezTo>
                      <a:pt x="38380" y="0"/>
                      <a:pt x="0" y="38380"/>
                      <a:pt x="0" y="85725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57" name="Freeform 57"/>
              <p:cNvSpPr/>
              <p:nvPr/>
            </p:nvSpPr>
            <p:spPr>
              <a:xfrm>
                <a:off x="1543050" y="56864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95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58" name="Freeform 58"/>
              <p:cNvSpPr/>
              <p:nvPr/>
            </p:nvSpPr>
            <p:spPr>
              <a:xfrm>
                <a:off x="1533525" y="5715000"/>
                <a:ext cx="1905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38100">
                    <a:moveTo>
                      <a:pt x="0" y="0"/>
                    </a:moveTo>
                    <a:lnTo>
                      <a:pt x="9525" y="0"/>
                    </a:lnTo>
                    <a:lnTo>
                      <a:pt x="9525" y="38100"/>
                    </a:lnTo>
                    <a:lnTo>
                      <a:pt x="19050" y="3810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</p:grpSp>
        <p:sp>
          <p:nvSpPr>
            <p:cNvPr id="60" name="TextBox 60"/>
            <p:cNvSpPr txBox="1"/>
            <p:nvPr/>
          </p:nvSpPr>
          <p:spPr>
            <a:xfrm>
              <a:off x="1769745" y="5594032"/>
              <a:ext cx="630745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7E5A38"/>
                  </a:solidFill>
                  <a:latin typeface="Arial"/>
                  <a:ea typeface="Microsoft YaHei"/>
                  <a:cs typeface="Arial"/>
                </a:rPr>
                <a:t>参与方式：无需预约，现场座位有限，先到先得，坐满为止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62" name="TextBox 62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1451479" y="65622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0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76250"/>
            <a:ext cx="11049000" cy="657225"/>
            <a:chOff x="571500" y="476250"/>
            <a:chExt cx="11049000" cy="65722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95300"/>
              <a:ext cx="1916430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主讲嘉宾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239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143000" y="1524000"/>
            <a:ext cx="12749784" cy="4381500"/>
            <a:chOff x="1143000" y="1524000"/>
            <a:chExt cx="12749784" cy="4381500"/>
          </a:xfrm>
        </p:grpSpPr>
        <p:sp>
          <p:nvSpPr>
            <p:cNvPr id="9" name="Rectangle 9"/>
            <p:cNvSpPr/>
            <p:nvPr/>
          </p:nvSpPr>
          <p:spPr>
            <a:xfrm>
              <a:off x="1143000" y="1524000"/>
              <a:ext cx="9906000" cy="4381500"/>
            </a:xfrm>
            <a:prstGeom prst="roundRect">
              <a:avLst>
                <a:gd name="adj" fmla="val 3043"/>
              </a:avLst>
            </a:prstGeom>
            <a:solidFill>
              <a:srgbClr val="EAE0CE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1143000" y="1524000"/>
              <a:ext cx="9906000" cy="76200"/>
            </a:xfrm>
            <a:prstGeom prst="roundRect">
              <a:avLst>
                <a:gd name="adj" fmla="val 50000"/>
              </a:avLst>
            </a:prstGeom>
            <a:solidFill>
              <a:srgbClr val="7E5A38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730375" y="2044700"/>
              <a:ext cx="311150" cy="431800"/>
              <a:chOff x="1730375" y="2044700"/>
              <a:chExt cx="311150" cy="431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819275" y="2044700"/>
                <a:ext cx="133350" cy="244475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244475">
                    <a:moveTo>
                      <a:pt x="0" y="66675"/>
                    </a:moveTo>
                    <a:cubicBezTo>
                      <a:pt x="0" y="29851"/>
                      <a:pt x="29851" y="0"/>
                      <a:pt x="66675" y="0"/>
                    </a:cubicBezTo>
                    <a:cubicBezTo>
                      <a:pt x="103499" y="0"/>
                      <a:pt x="133350" y="29851"/>
                      <a:pt x="133350" y="66675"/>
                    </a:cubicBezTo>
                    <a:lnTo>
                      <a:pt x="133350" y="177800"/>
                    </a:lnTo>
                    <a:cubicBezTo>
                      <a:pt x="133350" y="214624"/>
                      <a:pt x="103499" y="244475"/>
                      <a:pt x="66675" y="244475"/>
                    </a:cubicBezTo>
                    <a:cubicBezTo>
                      <a:pt x="29851" y="244475"/>
                      <a:pt x="0" y="214624"/>
                      <a:pt x="0" y="177800"/>
                    </a:cubicBezTo>
                    <a:lnTo>
                      <a:pt x="0" y="66675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1730375" y="2222500"/>
                <a:ext cx="311150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311150" h="155575">
                    <a:moveTo>
                      <a:pt x="0" y="0"/>
                    </a:moveTo>
                    <a:cubicBezTo>
                      <a:pt x="0" y="85922"/>
                      <a:pt x="69653" y="155575"/>
                      <a:pt x="155575" y="155575"/>
                    </a:cubicBezTo>
                    <a:cubicBezTo>
                      <a:pt x="241497" y="155575"/>
                      <a:pt x="311150" y="85922"/>
                      <a:pt x="311150" y="0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797050" y="2466975"/>
                <a:ext cx="177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7800" h="9525">
                    <a:moveTo>
                      <a:pt x="0" y="0"/>
                    </a:moveTo>
                    <a:lnTo>
                      <a:pt x="177800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885950" y="2378075"/>
                <a:ext cx="952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8900">
                    <a:moveTo>
                      <a:pt x="0" y="0"/>
                    </a:moveTo>
                    <a:lnTo>
                      <a:pt x="0" y="8890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2343150" y="1885950"/>
              <a:ext cx="1456372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黄治成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360295" y="2336482"/>
              <a:ext cx="437959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深圳市关山月美术馆文献研究中心原主任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1619250" y="2857500"/>
              <a:ext cx="8667750" cy="9525"/>
            </a:xfrm>
            <a:custGeom>
              <a:avLst/>
              <a:gdLst/>
              <a:ahLst/>
              <a:cxnLst/>
              <a:rect l="l" t="t" r="r" b="b"/>
              <a:pathLst>
                <a:path w="8667750" h="9525">
                  <a:moveTo>
                    <a:pt x="0" y="0"/>
                  </a:moveTo>
                  <a:lnTo>
                    <a:pt x="866775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596390" y="3158490"/>
              <a:ext cx="845820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从事展览与学术项目策划、编辑出版，专注于中外美术史的学习与研究。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96390" y="3577590"/>
              <a:ext cx="1229639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曾主持策划"全球化背景下的中国平面设计：中国平面设计国际学术论坛"（2007 深圳）等多项重磅展览。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96390" y="3996690"/>
              <a:ext cx="1221752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编辑出版《开放与传播——改革开放30年中国美术批评论坛文集》获第十九届优秀美术图书"金牛杯"银奖。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96390" y="4415790"/>
              <a:ext cx="1142885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《国民、人民、公民——20世纪中国平面设计文献集》被列为"十二五"国家重点图书出版规划项目。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670844" y="5319712"/>
              <a:ext cx="144463" cy="123825"/>
              <a:chOff x="1670844" y="5319712"/>
              <a:chExt cx="144463" cy="12382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670844" y="5381625"/>
                <a:ext cx="14446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44463" h="9525">
                    <a:moveTo>
                      <a:pt x="0" y="0"/>
                    </a:moveTo>
                    <a:lnTo>
                      <a:pt x="144463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1753394" y="5381625"/>
                <a:ext cx="61912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61912">
                    <a:moveTo>
                      <a:pt x="0" y="61912"/>
                    </a:moveTo>
                    <a:lnTo>
                      <a:pt x="61912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1753394" y="5319712"/>
                <a:ext cx="61912" cy="61912"/>
              </a:xfrm>
              <a:custGeom>
                <a:avLst/>
                <a:gdLst/>
                <a:ahLst/>
                <a:cxnLst/>
                <a:rect l="l" t="t" r="r" b="b"/>
                <a:pathLst>
                  <a:path w="61912" h="61912">
                    <a:moveTo>
                      <a:pt x="0" y="0"/>
                    </a:moveTo>
                    <a:lnTo>
                      <a:pt x="61912" y="61912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1979295" y="5270182"/>
              <a:ext cx="5500164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7E5A38"/>
                  </a:solidFill>
                  <a:latin typeface="Arial"/>
                  <a:ea typeface="Microsoft YaHei"/>
                  <a:cs typeface="Arial"/>
                </a:rPr>
                <a:t>8月22日晚，与黄治成老师一起走入美第奇小礼拜堂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29" name="TextBox 29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451479" y="65622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2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76250"/>
            <a:ext cx="11049000" cy="657225"/>
            <a:chOff x="571500" y="476250"/>
            <a:chExt cx="11049000" cy="65722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95300"/>
              <a:ext cx="4216718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大理石中沉睡的巨人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239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927735" y="1503998"/>
            <a:ext cx="10563225" cy="3791902"/>
            <a:chOff x="927735" y="1503998"/>
            <a:chExt cx="10563225" cy="3791902"/>
          </a:xfrm>
        </p:grpSpPr>
        <p:sp>
          <p:nvSpPr>
            <p:cNvPr id="9" name="TextBox 9"/>
            <p:cNvSpPr txBox="1"/>
            <p:nvPr/>
          </p:nvSpPr>
          <p:spPr>
            <a:xfrm>
              <a:off x="927735" y="1503998"/>
              <a:ext cx="501355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7E5A38"/>
                  </a:solidFill>
                  <a:latin typeface="Arial"/>
                  <a:ea typeface="Microsoft YaHei"/>
                  <a:cs typeface="Arial"/>
                </a:rPr>
                <a:t>米开朗基罗·博那罗蒂（1475 - 1564）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9640" y="1939290"/>
              <a:ext cx="1056132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文艺复兴通才，在绘画、雕塑与建筑领域均取得卓越成就，却始终自认首先是一名雕塑家。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952500" y="2552700"/>
              <a:ext cx="4476750" cy="95250"/>
            </a:xfrm>
            <a:prstGeom prst="roundRect">
              <a:avLst>
                <a:gd name="adj" fmla="val 50000"/>
              </a:avLst>
            </a:prstGeom>
            <a:solidFill>
              <a:srgbClr val="C9A227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994839" y="2952750"/>
              <a:ext cx="296322" cy="190500"/>
              <a:chOff x="994839" y="2952750"/>
              <a:chExt cx="296322" cy="1905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994839" y="2952750"/>
                <a:ext cx="21161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21161" h="95250">
                    <a:moveTo>
                      <a:pt x="21161" y="95250"/>
                    </a:moveTo>
                    <a:cubicBezTo>
                      <a:pt x="0" y="65818"/>
                      <a:pt x="0" y="29432"/>
                      <a:pt x="21161" y="0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058339" y="2952750"/>
                <a:ext cx="21161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21161" h="95250">
                    <a:moveTo>
                      <a:pt x="21161" y="95250"/>
                    </a:moveTo>
                    <a:cubicBezTo>
                      <a:pt x="0" y="65818"/>
                      <a:pt x="0" y="29432"/>
                      <a:pt x="21161" y="0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206500" y="3048000"/>
                <a:ext cx="21161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21161" h="95250">
                    <a:moveTo>
                      <a:pt x="0" y="95250"/>
                    </a:moveTo>
                    <a:cubicBezTo>
                      <a:pt x="21161" y="65818"/>
                      <a:pt x="21161" y="29432"/>
                      <a:pt x="0" y="0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270000" y="3048000"/>
                <a:ext cx="21161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21161" h="95250">
                    <a:moveTo>
                      <a:pt x="0" y="95250"/>
                    </a:moveTo>
                    <a:cubicBezTo>
                      <a:pt x="21161" y="65818"/>
                      <a:pt x="21161" y="29432"/>
                      <a:pt x="0" y="0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929640" y="3482340"/>
              <a:ext cx="927315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i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"无论他让人物的身躯如何剧烈地扭曲和转动，其轮廓始终坚实、简洁而安详。"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33450" y="3876675"/>
              <a:ext cx="294084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—— 艺术史家 恩斯特·贡布里希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1047750" y="4524375"/>
              <a:ext cx="190500" cy="285750"/>
              <a:chOff x="1047750" y="4524375"/>
              <a:chExt cx="190500" cy="2857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055688" y="4587875"/>
                <a:ext cx="174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9525">
                    <a:moveTo>
                      <a:pt x="0" y="0"/>
                    </a:moveTo>
                    <a:lnTo>
                      <a:pt x="174625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1055688" y="4746625"/>
                <a:ext cx="1746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4625" h="9525">
                    <a:moveTo>
                      <a:pt x="0" y="0"/>
                    </a:moveTo>
                    <a:lnTo>
                      <a:pt x="174625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1047750" y="4667250"/>
                <a:ext cx="19050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42875">
                    <a:moveTo>
                      <a:pt x="0" y="127000"/>
                    </a:moveTo>
                    <a:lnTo>
                      <a:pt x="0" y="95250"/>
                    </a:lnTo>
                    <a:cubicBezTo>
                      <a:pt x="0" y="42645"/>
                      <a:pt x="42645" y="0"/>
                      <a:pt x="95250" y="0"/>
                    </a:cubicBezTo>
                    <a:cubicBezTo>
                      <a:pt x="147855" y="0"/>
                      <a:pt x="190500" y="42645"/>
                      <a:pt x="190500" y="95250"/>
                    </a:cubicBezTo>
                    <a:lnTo>
                      <a:pt x="190500" y="127000"/>
                    </a:lnTo>
                    <a:cubicBezTo>
                      <a:pt x="190500" y="135768"/>
                      <a:pt x="183393" y="142875"/>
                      <a:pt x="174625" y="142875"/>
                    </a:cubicBezTo>
                    <a:lnTo>
                      <a:pt x="15875" y="142875"/>
                    </a:lnTo>
                    <a:cubicBezTo>
                      <a:pt x="7107" y="142875"/>
                      <a:pt x="0" y="135768"/>
                      <a:pt x="0" y="127000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047750" y="4524375"/>
                <a:ext cx="19050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42875">
                    <a:moveTo>
                      <a:pt x="0" y="15875"/>
                    </a:moveTo>
                    <a:lnTo>
                      <a:pt x="0" y="47625"/>
                    </a:lnTo>
                    <a:cubicBezTo>
                      <a:pt x="0" y="100230"/>
                      <a:pt x="42645" y="142875"/>
                      <a:pt x="95250" y="142875"/>
                    </a:cubicBezTo>
                    <a:cubicBezTo>
                      <a:pt x="147855" y="142875"/>
                      <a:pt x="190500" y="100230"/>
                      <a:pt x="190500" y="47625"/>
                    </a:cubicBezTo>
                    <a:lnTo>
                      <a:pt x="190500" y="15875"/>
                    </a:lnTo>
                    <a:cubicBezTo>
                      <a:pt x="190500" y="7107"/>
                      <a:pt x="183393" y="0"/>
                      <a:pt x="174625" y="0"/>
                    </a:cubicBezTo>
                    <a:lnTo>
                      <a:pt x="15875" y="0"/>
                    </a:lnTo>
                    <a:cubicBezTo>
                      <a:pt x="7107" y="0"/>
                      <a:pt x="0" y="7107"/>
                      <a:pt x="0" y="15875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1501140" y="4587240"/>
              <a:ext cx="609219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雕塑家的任务，仅仅是剔除覆盖在人物表面的石头。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501140" y="4930140"/>
              <a:ext cx="661797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为此，米开朗基罗会亲赴卡拉拉大理石场挑选订购石料。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096000" y="1619250"/>
            <a:ext cx="5143500" cy="4319588"/>
            <a:chOff x="6096000" y="1619250"/>
            <a:chExt cx="5143500" cy="4319588"/>
          </a:xfrm>
        </p:grpSpPr>
        <p:sp>
          <p:nvSpPr>
            <p:cNvPr id="27" name="Rectangle 27"/>
            <p:cNvSpPr/>
            <p:nvPr/>
          </p:nvSpPr>
          <p:spPr>
            <a:xfrm>
              <a:off x="6096000" y="1619250"/>
              <a:ext cx="5143500" cy="4191000"/>
            </a:xfrm>
            <a:prstGeom prst="roundRect">
              <a:avLst>
                <a:gd name="adj" fmla="val 3182"/>
              </a:avLst>
            </a:prstGeom>
            <a:solidFill>
              <a:srgbClr val="EAE0CE"/>
            </a:solidFill>
            <a:ln>
              <a:noFill/>
            </a:ln>
          </p:spPr>
        </p:sp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2"/>
            <a:srcRect l="0" t="28850" r="0" b="28850"/>
            <a:stretch>
              <a:fillRect/>
            </a:stretch>
          </p:blipFill>
          <p:spPr>
            <a:xfrm>
              <a:off x="6286500" y="1809750"/>
              <a:ext cx="4762500" cy="3810000"/>
            </a:xfrm>
            <a:prstGeom prst="rect">
              <a:avLst/>
            </a:prstGeom>
          </p:spPr>
        </p:pic>
        <p:sp>
          <p:nvSpPr>
            <p:cNvPr id="29" name="TextBox 29"/>
            <p:cNvSpPr txBox="1"/>
            <p:nvPr/>
          </p:nvSpPr>
          <p:spPr>
            <a:xfrm>
              <a:off x="6269355" y="5664518"/>
              <a:ext cx="276506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《垂死的奴隶》· 巴黎卢浮宫藏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31" name="TextBox 31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451479" y="65622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2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76250"/>
            <a:ext cx="11049000" cy="657225"/>
            <a:chOff x="571500" y="476250"/>
            <a:chExt cx="11049000" cy="65722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95300"/>
              <a:ext cx="7046071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年轻即巅峰 · 一鸣惊人的两大名作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239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952500" y="1524000"/>
            <a:ext cx="4857750" cy="4381500"/>
            <a:chOff x="952500" y="1524000"/>
            <a:chExt cx="4857750" cy="4381500"/>
          </a:xfrm>
        </p:grpSpPr>
        <p:sp>
          <p:nvSpPr>
            <p:cNvPr id="9" name="Rectangle 9"/>
            <p:cNvSpPr/>
            <p:nvPr/>
          </p:nvSpPr>
          <p:spPr>
            <a:xfrm>
              <a:off x="952500" y="1524000"/>
              <a:ext cx="4857750" cy="4381500"/>
            </a:xfrm>
            <a:prstGeom prst="roundRect">
              <a:avLst>
                <a:gd name="adj" fmla="val 3043"/>
              </a:avLst>
            </a:prstGeom>
            <a:solidFill>
              <a:srgbClr val="EAE0CE"/>
            </a:solidFill>
            <a:ln>
              <a:noFill/>
            </a:ln>
          </p:spPr>
        </p:sp>
        <p:sp>
          <p:nvSpPr>
            <p:cNvPr id="10" name="Freeform 10"/>
            <p:cNvSpPr/>
            <p:nvPr/>
          </p:nvSpPr>
          <p:spPr>
            <a:xfrm>
              <a:off x="1365361" y="1936782"/>
              <a:ext cx="317055" cy="301514"/>
            </a:xfrm>
            <a:custGeom>
              <a:avLst/>
              <a:gdLst/>
              <a:ahLst/>
              <a:cxnLst/>
              <a:rect l="l" t="t" r="r" b="b"/>
              <a:pathLst>
                <a:path w="317055" h="301514">
                  <a:moveTo>
                    <a:pt x="158639" y="250000"/>
                  </a:moveTo>
                  <a:lnTo>
                    <a:pt x="60658" y="301514"/>
                  </a:lnTo>
                  <a:lnTo>
                    <a:pt x="79375" y="192405"/>
                  </a:lnTo>
                  <a:lnTo>
                    <a:pt x="0" y="115141"/>
                  </a:lnTo>
                  <a:lnTo>
                    <a:pt x="109538" y="99266"/>
                  </a:lnTo>
                  <a:lnTo>
                    <a:pt x="158528" y="0"/>
                  </a:lnTo>
                  <a:lnTo>
                    <a:pt x="207518" y="99266"/>
                  </a:lnTo>
                  <a:lnTo>
                    <a:pt x="317055" y="115141"/>
                  </a:lnTo>
                  <a:lnTo>
                    <a:pt x="237681" y="192405"/>
                  </a:lnTo>
                  <a:lnTo>
                    <a:pt x="256397" y="301514"/>
                  </a:lnTo>
                  <a:lnTo>
                    <a:pt x="158639" y="250000"/>
                  </a:lnTo>
                </a:path>
              </a:pathLst>
            </a:custGeom>
            <a:noFill/>
            <a:ln w="19050">
              <a:solidFill>
                <a:srgbClr val="B87C2E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838325" y="1947862"/>
              <a:ext cx="2127409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《哀悼基督》</a:t>
              </a:r>
            </a:p>
          </p:txBody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2"/>
            <a:srcRect l="0" t="14485" r="0" b="14485"/>
            <a:stretch>
              <a:fillRect/>
            </a:stretch>
          </p:blipFill>
          <p:spPr>
            <a:xfrm>
              <a:off x="1333500" y="2457450"/>
              <a:ext cx="4095750" cy="2381250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1314450" y="5057775"/>
              <a:ext cx="22288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梵蒂冈城圣彼得大教堂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14450" y="5381625"/>
              <a:ext cx="2667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圣母怀抱圣子，悲怆而庄严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381750" y="1524000"/>
            <a:ext cx="4857750" cy="4381500"/>
            <a:chOff x="6381750" y="1524000"/>
            <a:chExt cx="4857750" cy="4381500"/>
          </a:xfrm>
        </p:grpSpPr>
        <p:sp>
          <p:nvSpPr>
            <p:cNvPr id="16" name="Rectangle 16"/>
            <p:cNvSpPr/>
            <p:nvPr/>
          </p:nvSpPr>
          <p:spPr>
            <a:xfrm>
              <a:off x="6381750" y="1524000"/>
              <a:ext cx="4857750" cy="4381500"/>
            </a:xfrm>
            <a:prstGeom prst="roundRect">
              <a:avLst>
                <a:gd name="adj" fmla="val 3043"/>
              </a:avLst>
            </a:prstGeom>
            <a:solidFill>
              <a:srgbClr val="EAE0CE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6794611" y="1936782"/>
              <a:ext cx="317055" cy="301514"/>
            </a:xfrm>
            <a:custGeom>
              <a:avLst/>
              <a:gdLst/>
              <a:ahLst/>
              <a:cxnLst/>
              <a:rect l="l" t="t" r="r" b="b"/>
              <a:pathLst>
                <a:path w="317055" h="301514">
                  <a:moveTo>
                    <a:pt x="158639" y="250000"/>
                  </a:moveTo>
                  <a:lnTo>
                    <a:pt x="60658" y="301514"/>
                  </a:lnTo>
                  <a:lnTo>
                    <a:pt x="79375" y="192405"/>
                  </a:lnTo>
                  <a:lnTo>
                    <a:pt x="0" y="115141"/>
                  </a:lnTo>
                  <a:lnTo>
                    <a:pt x="109538" y="99266"/>
                  </a:lnTo>
                  <a:lnTo>
                    <a:pt x="158528" y="0"/>
                  </a:lnTo>
                  <a:lnTo>
                    <a:pt x="207518" y="99266"/>
                  </a:lnTo>
                  <a:lnTo>
                    <a:pt x="317055" y="115141"/>
                  </a:lnTo>
                  <a:lnTo>
                    <a:pt x="237680" y="192405"/>
                  </a:lnTo>
                  <a:lnTo>
                    <a:pt x="256397" y="301514"/>
                  </a:lnTo>
                  <a:lnTo>
                    <a:pt x="158639" y="250000"/>
                  </a:lnTo>
                </a:path>
              </a:pathLst>
            </a:custGeom>
            <a:noFill/>
            <a:ln w="19050">
              <a:solidFill>
                <a:srgbClr val="B87C2E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267575" y="1947862"/>
              <a:ext cx="1437322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《大卫》</a:t>
              </a:r>
            </a:p>
          </p:txBody>
        </p:sp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3"/>
            <a:srcRect l="0" t="6395" r="0" b="6395"/>
            <a:stretch>
              <a:fillRect/>
            </a:stretch>
          </p:blipFill>
          <p:spPr>
            <a:xfrm>
              <a:off x="6762750" y="2457450"/>
              <a:ext cx="4095750" cy="2381250"/>
            </a:xfrm>
            <a:prstGeom prst="rect">
              <a:avLst/>
            </a:prstGeom>
          </p:spPr>
        </p:pic>
        <p:sp>
          <p:nvSpPr>
            <p:cNvPr id="20" name="TextBox 20"/>
            <p:cNvSpPr txBox="1"/>
            <p:nvPr/>
          </p:nvSpPr>
          <p:spPr>
            <a:xfrm>
              <a:off x="6743700" y="5057775"/>
              <a:ext cx="2667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佛罗伦萨美术学院美术馆藏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743700" y="5381625"/>
              <a:ext cx="17907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英雄般的力量与美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23" name="TextBox 23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451479" y="65622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2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38150"/>
            <a:ext cx="11049000" cy="638175"/>
            <a:chOff x="571500" y="438150"/>
            <a:chExt cx="11049000" cy="638175"/>
          </a:xfrm>
        </p:grpSpPr>
        <p:sp>
          <p:nvSpPr>
            <p:cNvPr id="5" name="Rectangle 5"/>
            <p:cNvSpPr/>
            <p:nvPr/>
          </p:nvSpPr>
          <p:spPr>
            <a:xfrm>
              <a:off x="571500" y="4381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57200"/>
              <a:ext cx="5665899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美第奇小礼拜堂 · 晨昏昼夜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0668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952500" y="1428750"/>
            <a:ext cx="11144250" cy="4667250"/>
            <a:chOff x="952500" y="1428750"/>
            <a:chExt cx="11144250" cy="4667250"/>
          </a:xfrm>
        </p:grpSpPr>
        <p:sp>
          <p:nvSpPr>
            <p:cNvPr id="9" name="Rectangle 9"/>
            <p:cNvSpPr/>
            <p:nvPr/>
          </p:nvSpPr>
          <p:spPr>
            <a:xfrm>
              <a:off x="952500" y="1428750"/>
              <a:ext cx="4953000" cy="2428875"/>
            </a:xfrm>
            <a:prstGeom prst="roundRect">
              <a:avLst>
                <a:gd name="adj" fmla="val 4706"/>
              </a:avLst>
            </a:prstGeom>
            <a:solidFill>
              <a:srgbClr val="EAE0CE"/>
            </a:solidFill>
            <a:ln>
              <a:noFill/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2"/>
            <a:srcRect l="13867" t="0" r="13867" b="0"/>
            <a:stretch>
              <a:fillRect/>
            </a:stretch>
          </p:blipFill>
          <p:spPr>
            <a:xfrm>
              <a:off x="1143000" y="1619250"/>
              <a:ext cx="1905000" cy="204787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3213735" y="1789748"/>
              <a:ext cx="94664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7E5A38"/>
                  </a:solidFill>
                  <a:latin typeface="Georgia"/>
                  <a:ea typeface="KaiTi"/>
                  <a:cs typeface="Georgia"/>
                </a:rPr>
                <a:t>《晨》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219450" y="2181225"/>
              <a:ext cx="35433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处女形象，沿自身曲线向上奋力伸展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219450" y="2486025"/>
              <a:ext cx="24479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仿佛挣脱而出，步入生机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86500" y="1428750"/>
              <a:ext cx="4953000" cy="2428875"/>
            </a:xfrm>
            <a:prstGeom prst="roundRect">
              <a:avLst>
                <a:gd name="adj" fmla="val 4706"/>
              </a:avLst>
            </a:prstGeom>
            <a:solidFill>
              <a:srgbClr val="EAE0CE"/>
            </a:solidFill>
            <a:ln>
              <a:noFill/>
            </a:ln>
          </p:spPr>
        </p:sp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3"/>
            <a:srcRect l="16150" t="0" r="16150" b="0"/>
            <a:stretch>
              <a:fillRect/>
            </a:stretch>
          </p:blipFill>
          <p:spPr>
            <a:xfrm>
              <a:off x="6477000" y="1619250"/>
              <a:ext cx="1905000" cy="2047875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8547735" y="1789748"/>
              <a:ext cx="94664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7E5A38"/>
                  </a:solidFill>
                  <a:latin typeface="Georgia"/>
                  <a:ea typeface="KaiTi"/>
                  <a:cs typeface="Georgia"/>
                </a:rPr>
                <a:t>《昼》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553450" y="2181225"/>
              <a:ext cx="24479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体型极为雄浑的男性人体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553450" y="2486025"/>
              <a:ext cx="28860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山岳般的雄伟中暗含内在激情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952500" y="4048125"/>
              <a:ext cx="4953000" cy="2047875"/>
            </a:xfrm>
            <a:prstGeom prst="roundRect">
              <a:avLst>
                <a:gd name="adj" fmla="val 5581"/>
              </a:avLst>
            </a:prstGeom>
            <a:solidFill>
              <a:srgbClr val="EAE0CE"/>
            </a:solidFill>
            <a:ln>
              <a:noFill/>
            </a:ln>
          </p:spPr>
        </p:sp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4"/>
            <a:srcRect l="0" t="18588" r="0" b="18588"/>
            <a:stretch>
              <a:fillRect/>
            </a:stretch>
          </p:blipFill>
          <p:spPr>
            <a:xfrm>
              <a:off x="1143000" y="4238625"/>
              <a:ext cx="1905000" cy="1666875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3213735" y="4409122"/>
              <a:ext cx="94664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7E5A38"/>
                  </a:solidFill>
                  <a:latin typeface="Georgia"/>
                  <a:ea typeface="KaiTi"/>
                  <a:cs typeface="Georgia"/>
                </a:rPr>
                <a:t>《昏》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219450" y="4800600"/>
              <a:ext cx="42005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男性人体，在山岳般的雄伟气势中相对沉静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286500" y="4048125"/>
              <a:ext cx="4953000" cy="2047875"/>
            </a:xfrm>
            <a:prstGeom prst="roundRect">
              <a:avLst>
                <a:gd name="adj" fmla="val 5581"/>
              </a:avLst>
            </a:prstGeom>
            <a:solidFill>
              <a:srgbClr val="EAE0CE"/>
            </a:solidFill>
            <a:ln>
              <a:noFill/>
            </a:ln>
          </p:spPr>
        </p:sp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5"/>
            <a:srcRect l="8254" t="0" r="8254" b="0"/>
            <a:stretch>
              <a:fillRect/>
            </a:stretch>
          </p:blipFill>
          <p:spPr>
            <a:xfrm>
              <a:off x="6477000" y="4238625"/>
              <a:ext cx="1905000" cy="1666875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8547735" y="4409122"/>
              <a:ext cx="94664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7E5A38"/>
                  </a:solidFill>
                  <a:latin typeface="Georgia"/>
                  <a:ea typeface="KaiTi"/>
                  <a:cs typeface="Georgia"/>
                </a:rPr>
                <a:t>《夜》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553450" y="4800600"/>
              <a:ext cx="35433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沉睡状态，姿态却暗示梦境纷扰难安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28" name="TextBox 28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451479" y="65622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0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76250"/>
            <a:ext cx="11049000" cy="657225"/>
            <a:chOff x="571500" y="476250"/>
            <a:chExt cx="11049000" cy="65722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95300"/>
              <a:ext cx="4216718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时间不可阻挡的循环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239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4316331" y="1809750"/>
            <a:ext cx="3559338" cy="1952625"/>
            <a:chOff x="4316331" y="1809750"/>
            <a:chExt cx="3559338" cy="1952625"/>
          </a:xfrm>
        </p:grpSpPr>
        <p:sp>
          <p:nvSpPr>
            <p:cNvPr id="9" name="Ellipse 9"/>
            <p:cNvSpPr/>
            <p:nvPr/>
          </p:nvSpPr>
          <p:spPr>
            <a:xfrm>
              <a:off x="5429250" y="1809750"/>
              <a:ext cx="1333500" cy="1333500"/>
            </a:xfrm>
            <a:prstGeom prst="ellipse">
              <a:avLst/>
            </a:prstGeom>
            <a:solidFill>
              <a:srgbClr val="EAE0CE"/>
            </a:solidFill>
            <a:ln>
              <a:noFill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5905500" y="2190750"/>
              <a:ext cx="381000" cy="571500"/>
              <a:chOff x="5905500" y="2190750"/>
              <a:chExt cx="381000" cy="571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5921375" y="2317750"/>
                <a:ext cx="349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9250" h="9525">
                    <a:moveTo>
                      <a:pt x="0" y="0"/>
                    </a:moveTo>
                    <a:lnTo>
                      <a:pt x="349250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5921375" y="2635250"/>
                <a:ext cx="349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9250" h="9525">
                    <a:moveTo>
                      <a:pt x="0" y="0"/>
                    </a:moveTo>
                    <a:lnTo>
                      <a:pt x="349250" y="0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5905500" y="2476500"/>
                <a:ext cx="3810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285750">
                    <a:moveTo>
                      <a:pt x="0" y="254000"/>
                    </a:moveTo>
                    <a:lnTo>
                      <a:pt x="0" y="190500"/>
                    </a:lnTo>
                    <a:cubicBezTo>
                      <a:pt x="0" y="85290"/>
                      <a:pt x="85290" y="0"/>
                      <a:pt x="190500" y="0"/>
                    </a:cubicBezTo>
                    <a:cubicBezTo>
                      <a:pt x="295710" y="0"/>
                      <a:pt x="381000" y="85290"/>
                      <a:pt x="381000" y="190500"/>
                    </a:cubicBezTo>
                    <a:lnTo>
                      <a:pt x="381000" y="254000"/>
                    </a:lnTo>
                    <a:cubicBezTo>
                      <a:pt x="381000" y="271535"/>
                      <a:pt x="366785" y="285750"/>
                      <a:pt x="349250" y="285750"/>
                    </a:cubicBezTo>
                    <a:lnTo>
                      <a:pt x="31750" y="285750"/>
                    </a:lnTo>
                    <a:cubicBezTo>
                      <a:pt x="14215" y="285750"/>
                      <a:pt x="0" y="271535"/>
                      <a:pt x="0" y="254000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5905500" y="2190750"/>
                <a:ext cx="3810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285750">
                    <a:moveTo>
                      <a:pt x="0" y="31750"/>
                    </a:moveTo>
                    <a:lnTo>
                      <a:pt x="0" y="95250"/>
                    </a:lnTo>
                    <a:cubicBezTo>
                      <a:pt x="0" y="200460"/>
                      <a:pt x="85290" y="285750"/>
                      <a:pt x="190500" y="285750"/>
                    </a:cubicBezTo>
                    <a:cubicBezTo>
                      <a:pt x="295710" y="285750"/>
                      <a:pt x="381000" y="200460"/>
                      <a:pt x="381000" y="95250"/>
                    </a:cubicBezTo>
                    <a:lnTo>
                      <a:pt x="381000" y="31750"/>
                    </a:lnTo>
                    <a:cubicBezTo>
                      <a:pt x="381000" y="14215"/>
                      <a:pt x="366785" y="0"/>
                      <a:pt x="349250" y="0"/>
                    </a:cubicBezTo>
                    <a:lnTo>
                      <a:pt x="31750" y="0"/>
                    </a:lnTo>
                    <a:cubicBezTo>
                      <a:pt x="14215" y="0"/>
                      <a:pt x="0" y="14215"/>
                      <a:pt x="0" y="31750"/>
                    </a:cubicBez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4316331" y="3262312"/>
              <a:ext cx="3559338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7E5A38"/>
                  </a:solidFill>
                  <a:latin typeface="Georgia"/>
                  <a:ea typeface="KaiTi"/>
                  <a:cs typeface="Georgia"/>
                </a:rPr>
                <a:t>时间 · 不可阻挡的循环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953000" y="3733800"/>
              <a:ext cx="2286000" cy="28575"/>
            </a:xfrm>
            <a:prstGeom prst="rect">
              <a:avLst/>
            </a:prstGeom>
            <a:solidFill>
              <a:srgbClr val="C9A227"/>
            </a:solidFill>
            <a:ln>
              <a:noFill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570723" y="4282440"/>
            <a:ext cx="9050555" cy="1575435"/>
            <a:chOff x="1570723" y="4282440"/>
            <a:chExt cx="9050555" cy="1575435"/>
          </a:xfrm>
        </p:grpSpPr>
        <p:sp>
          <p:nvSpPr>
            <p:cNvPr id="18" name="TextBox 18"/>
            <p:cNvSpPr txBox="1"/>
            <p:nvPr/>
          </p:nvSpPr>
          <p:spPr>
            <a:xfrm>
              <a:off x="1604010" y="4282440"/>
              <a:ext cx="89839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《晨》《昏》《昼》《夜》是一组象征性人物，由两组男性和女性人体组成，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61235" y="4663440"/>
              <a:ext cx="766953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分别位于乌尔比诺公爵洛伦佐与内穆尔公爵朱利亚诺的石棺之上。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70723" y="5123498"/>
              <a:ext cx="9050555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B87C2E"/>
                  </a:solidFill>
                  <a:latin typeface="Arial"/>
                  <a:ea typeface="Microsoft YaHei"/>
                  <a:cs typeface="Arial"/>
                </a:rPr>
                <a:t>"这些形象象征着时间不可阻挡的循环流转，而时间终将导向死亡。"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375910" y="5553075"/>
              <a:ext cx="144018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—— 米开朗基罗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23" name="TextBox 23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451479" y="65622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rcRect l="0" t="31250" r="0" b="31250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3429000"/>
              <a:ext cx="12192000" cy="3429000"/>
            </a:xfrm>
            <a:prstGeom prst="rect">
              <a:avLst/>
            </a:prstGeom>
            <a:gradFill>
              <a:gsLst>
                <a:gs pos="0">
                  <a:srgbClr val="2E2A24">
                    <a:alpha val="0"/>
                  </a:srgbClr>
                </a:gs>
                <a:gs pos="100000">
                  <a:srgbClr val="2E2A24">
                    <a:alpha val="72000"/>
                  </a:srgb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95300"/>
            <a:ext cx="8194786" cy="628650"/>
            <a:chOff x="571500" y="495300"/>
            <a:chExt cx="8194786" cy="628650"/>
          </a:xfrm>
        </p:grpSpPr>
        <p:sp>
          <p:nvSpPr>
            <p:cNvPr id="6" name="Rectangle 6"/>
            <p:cNvSpPr/>
            <p:nvPr/>
          </p:nvSpPr>
          <p:spPr>
            <a:xfrm>
              <a:off x="571500" y="495300"/>
              <a:ext cx="95250" cy="419100"/>
            </a:xfrm>
            <a:prstGeom prst="rect">
              <a:avLst/>
            </a:prstGeom>
            <a:solidFill>
              <a:srgbClr val="C9A227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00100" y="514350"/>
              <a:ext cx="7966186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6F1E8"/>
                  </a:solidFill>
                  <a:latin typeface="Georgia"/>
                  <a:ea typeface="KaiTi"/>
                  <a:cs typeface="Georgia"/>
                </a:rPr>
                <a:t>美第奇礼拜堂 · 建筑与雕塑的完美结合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511266" y="5123498"/>
            <a:ext cx="7169467" cy="1596390"/>
            <a:chOff x="2511266" y="5123498"/>
            <a:chExt cx="7169467" cy="1596390"/>
          </a:xfrm>
        </p:grpSpPr>
        <p:sp>
          <p:nvSpPr>
            <p:cNvPr id="9" name="TextBox 9"/>
            <p:cNvSpPr txBox="1"/>
            <p:nvPr/>
          </p:nvSpPr>
          <p:spPr>
            <a:xfrm>
              <a:off x="3223260" y="5123498"/>
              <a:ext cx="574548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6F1E8"/>
                  </a:solidFill>
                  <a:latin typeface="Arial"/>
                  <a:ea typeface="Microsoft YaHei"/>
                  <a:cs typeface="Arial"/>
                </a:rPr>
                <a:t>位于佛罗伦萨圣洛伦佐教堂的美第奇小礼拜堂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11266" y="5542598"/>
              <a:ext cx="7169467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6F1E8"/>
                  </a:solidFill>
                  <a:latin typeface="Arial"/>
                  <a:ea typeface="Microsoft YaHei"/>
                  <a:cs typeface="Arial"/>
                </a:rPr>
                <a:t>从建筑设计、装饰到雕塑创作，均由米开朗基罗亲自主持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575685" y="5977890"/>
              <a:ext cx="504063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E4C98F"/>
                  </a:solidFill>
                  <a:latin typeface="Arial"/>
                  <a:ea typeface="Microsoft YaHei"/>
                  <a:cs typeface="Arial"/>
                </a:rPr>
                <a:t>现存对米开朗基罗创作理念最为完整的呈现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90185" y="6445568"/>
              <a:ext cx="161163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C9B490"/>
                  </a:solidFill>
                  <a:latin typeface="Arial"/>
                  <a:ea typeface="Microsoft YaHei"/>
                  <a:cs typeface="Arial"/>
                </a:rPr>
                <a:t>美第奇礼拜堂外景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2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76250"/>
            <a:ext cx="11049000" cy="657225"/>
            <a:chOff x="571500" y="476250"/>
            <a:chExt cx="11049000" cy="657225"/>
          </a:xfrm>
        </p:grpSpPr>
        <p:sp>
          <p:nvSpPr>
            <p:cNvPr id="5" name="Rectangle 5"/>
            <p:cNvSpPr/>
            <p:nvPr/>
          </p:nvSpPr>
          <p:spPr>
            <a:xfrm>
              <a:off x="571500" y="4762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95300"/>
              <a:ext cx="2836545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馆藏图书推荐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239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1428750" y="1524000"/>
            <a:ext cx="6629400" cy="4191000"/>
            <a:chOff x="1428750" y="1524000"/>
            <a:chExt cx="6629400" cy="4191000"/>
          </a:xfrm>
        </p:grpSpPr>
        <p:sp>
          <p:nvSpPr>
            <p:cNvPr id="9" name="Rectangle 9"/>
            <p:cNvSpPr/>
            <p:nvPr/>
          </p:nvSpPr>
          <p:spPr>
            <a:xfrm>
              <a:off x="1428750" y="1524000"/>
              <a:ext cx="4191000" cy="4191000"/>
            </a:xfrm>
            <a:prstGeom prst="roundRect">
              <a:avLst>
                <a:gd name="adj" fmla="val 3182"/>
              </a:avLst>
            </a:prstGeom>
            <a:solidFill>
              <a:srgbClr val="EAE0CE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992312" y="2022475"/>
              <a:ext cx="244475" cy="279400"/>
              <a:chOff x="1992312" y="2022475"/>
              <a:chExt cx="244475" cy="2794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992312" y="2022475"/>
                <a:ext cx="24447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279400">
                    <a:moveTo>
                      <a:pt x="244475" y="0"/>
                    </a:moveTo>
                    <a:lnTo>
                      <a:pt x="244475" y="279400"/>
                    </a:lnTo>
                    <a:lnTo>
                      <a:pt x="34925" y="279400"/>
                    </a:lnTo>
                    <a:cubicBezTo>
                      <a:pt x="15636" y="279400"/>
                      <a:pt x="0" y="263764"/>
                      <a:pt x="0" y="244475"/>
                    </a:cubicBez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244475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992312" y="2232025"/>
                <a:ext cx="24447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34925">
                    <a:moveTo>
                      <a:pt x="244475" y="0"/>
                    </a:moveTo>
                    <a:lnTo>
                      <a:pt x="34925" y="0"/>
                    </a:ln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2062162" y="2092325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2470785" y="2075498"/>
              <a:ext cx="5432203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《米开朗基罗：雕塑绘画建筑作品全集》</a:t>
              </a:r>
            </a:p>
          </p:txBody>
        </p:sp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36316" y="2667000"/>
              <a:ext cx="1642369" cy="2286000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4076700" y="3171825"/>
              <a:ext cx="353234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出版社：北京美术摄影出版社，2013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76700" y="3514725"/>
              <a:ext cx="39814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所在地：深图北馆密集架库（保障本区）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076700" y="3857625"/>
              <a:ext cx="2009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深圳图书馆美术分馆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572250" y="1524000"/>
            <a:ext cx="5742146" cy="4191000"/>
            <a:chOff x="6572250" y="1524000"/>
            <a:chExt cx="5742146" cy="4191000"/>
          </a:xfrm>
        </p:grpSpPr>
        <p:sp>
          <p:nvSpPr>
            <p:cNvPr id="20" name="Rectangle 20"/>
            <p:cNvSpPr/>
            <p:nvPr/>
          </p:nvSpPr>
          <p:spPr>
            <a:xfrm>
              <a:off x="6572250" y="1524000"/>
              <a:ext cx="4191000" cy="4191000"/>
            </a:xfrm>
            <a:prstGeom prst="roundRect">
              <a:avLst>
                <a:gd name="adj" fmla="val 3182"/>
              </a:avLst>
            </a:prstGeom>
            <a:solidFill>
              <a:srgbClr val="EAE0CE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135812" y="2022475"/>
              <a:ext cx="244475" cy="279400"/>
              <a:chOff x="7135812" y="2022475"/>
              <a:chExt cx="244475" cy="2794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7135812" y="2022475"/>
                <a:ext cx="24447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279400">
                    <a:moveTo>
                      <a:pt x="244475" y="0"/>
                    </a:moveTo>
                    <a:lnTo>
                      <a:pt x="244475" y="279400"/>
                    </a:lnTo>
                    <a:lnTo>
                      <a:pt x="34925" y="279400"/>
                    </a:lnTo>
                    <a:cubicBezTo>
                      <a:pt x="15636" y="279400"/>
                      <a:pt x="0" y="263764"/>
                      <a:pt x="0" y="244475"/>
                    </a:cubicBez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244475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135812" y="2232025"/>
                <a:ext cx="24447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244475" h="34925">
                    <a:moveTo>
                      <a:pt x="244475" y="0"/>
                    </a:moveTo>
                    <a:lnTo>
                      <a:pt x="34925" y="0"/>
                    </a:ln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205662" y="2092325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7614285" y="2075498"/>
              <a:ext cx="3338941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《米开朗琪罗在威尼斯》</a:t>
              </a:r>
            </a:p>
          </p:txBody>
        </p:sp>
        <p:pic>
          <p:nvPicPr>
            <p:cNvPr id="26" name="Imag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6251" y="2667000"/>
              <a:ext cx="1609498" cy="2286000"/>
            </a:xfrm>
            <a:prstGeom prst="rect">
              <a:avLst/>
            </a:prstGeom>
          </p:spPr>
        </p:pic>
        <p:sp>
          <p:nvSpPr>
            <p:cNvPr id="27" name="TextBox 27"/>
            <p:cNvSpPr txBox="1"/>
            <p:nvPr/>
          </p:nvSpPr>
          <p:spPr>
            <a:xfrm>
              <a:off x="9220200" y="3171825"/>
              <a:ext cx="309419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出版社：人民美术出版社，2019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220200" y="3514725"/>
              <a:ext cx="28860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所在地：深图北馆大众服务区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220200" y="3857625"/>
              <a:ext cx="2009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深圳图书馆美术分馆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31" name="TextBox 31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451479" y="65622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6F1E8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B87C2E">
                    <a:alpha val="12000"/>
                  </a:srgbClr>
                </a:gs>
                <a:gs pos="100000">
                  <a:srgbClr val="B87C2E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1500" y="438150"/>
            <a:ext cx="11049000" cy="638175"/>
            <a:chOff x="571500" y="438150"/>
            <a:chExt cx="11049000" cy="638175"/>
          </a:xfrm>
        </p:grpSpPr>
        <p:sp>
          <p:nvSpPr>
            <p:cNvPr id="5" name="Rectangle 5"/>
            <p:cNvSpPr/>
            <p:nvPr/>
          </p:nvSpPr>
          <p:spPr>
            <a:xfrm>
              <a:off x="571500" y="438150"/>
              <a:ext cx="95250" cy="419100"/>
            </a:xfrm>
            <a:prstGeom prst="rect">
              <a:avLst/>
            </a:prstGeom>
            <a:gradFill>
              <a:gsLst>
                <a:gs pos="0">
                  <a:srgbClr val="7E5A38"/>
                </a:gs>
                <a:gs pos="100000">
                  <a:srgbClr val="C9A227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00100" y="457200"/>
              <a:ext cx="4676775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2E2A24"/>
                  </a:solidFill>
                  <a:latin typeface="Georgia"/>
                  <a:ea typeface="KaiTi"/>
                  <a:cs typeface="Georgia"/>
                </a:rPr>
                <a:t>第三季排期与活动须知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0668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9CDB8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1143000" y="1428750"/>
            <a:ext cx="9906000" cy="1714500"/>
            <a:chOff x="1143000" y="1428750"/>
            <a:chExt cx="9906000" cy="1714500"/>
          </a:xfrm>
        </p:grpSpPr>
        <p:sp>
          <p:nvSpPr>
            <p:cNvPr id="9" name="Rectangle 9"/>
            <p:cNvSpPr/>
            <p:nvPr/>
          </p:nvSpPr>
          <p:spPr>
            <a:xfrm>
              <a:off x="1143000" y="1428750"/>
              <a:ext cx="9906000" cy="1714500"/>
            </a:xfrm>
            <a:prstGeom prst="roundRect">
              <a:avLst>
                <a:gd name="adj" fmla="val 6667"/>
              </a:avLst>
            </a:prstGeom>
            <a:solidFill>
              <a:srgbClr val="EAE0CE"/>
            </a:solidFill>
            <a:ln>
              <a:noFill/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2"/>
            <a:srcRect l="0" t="34789" r="0" b="34789"/>
            <a:stretch>
              <a:fillRect/>
            </a:stretch>
          </p:blipFill>
          <p:spPr>
            <a:xfrm>
              <a:off x="1333500" y="1619250"/>
              <a:ext cx="9525000" cy="1333500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1310640" y="3387090"/>
            <a:ext cx="6719030" cy="694372"/>
            <a:chOff x="1310640" y="3387090"/>
            <a:chExt cx="6719030" cy="694372"/>
          </a:xfrm>
        </p:grpSpPr>
        <p:sp>
          <p:nvSpPr>
            <p:cNvPr id="12" name="TextBox 12"/>
            <p:cNvSpPr txBox="1"/>
            <p:nvPr/>
          </p:nvSpPr>
          <p:spPr>
            <a:xfrm>
              <a:off x="1310640" y="3387090"/>
              <a:ext cx="582930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本季五讲，穿越文艺复兴的尾声与巴洛克的盛期：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12545" y="3746182"/>
              <a:ext cx="671712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7E5A38"/>
                  </a:solidFill>
                  <a:latin typeface="Arial"/>
                  <a:ea typeface="Microsoft YaHei"/>
                  <a:cs typeface="Arial"/>
                </a:rPr>
                <a:t>卡拉瓦乔 → 丁托莱托 → 扬·凡·艾克 → 米开朗基罗 → 委拉斯贵兹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76362" y="4355782"/>
            <a:ext cx="5835968" cy="1311593"/>
            <a:chOff x="1376362" y="4355782"/>
            <a:chExt cx="5835968" cy="1311593"/>
          </a:xfrm>
        </p:grpSpPr>
        <p:grpSp>
          <p:nvGrpSpPr>
            <p:cNvPr id="17" name="Group 17"/>
            <p:cNvGrpSpPr/>
            <p:nvPr/>
          </p:nvGrpSpPr>
          <p:grpSpPr>
            <a:xfrm>
              <a:off x="1376362" y="4371975"/>
              <a:ext cx="257175" cy="171450"/>
              <a:chOff x="1376362" y="4371975"/>
              <a:chExt cx="257175" cy="17145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547812" y="4394394"/>
                <a:ext cx="85725" cy="126612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126612">
                    <a:moveTo>
                      <a:pt x="0" y="34731"/>
                    </a:moveTo>
                    <a:lnTo>
                      <a:pt x="65051" y="2213"/>
                    </a:lnTo>
                    <a:cubicBezTo>
                      <a:pt x="69479" y="0"/>
                      <a:pt x="74736" y="237"/>
                      <a:pt x="78947" y="2838"/>
                    </a:cubicBezTo>
                    <a:cubicBezTo>
                      <a:pt x="83158" y="5440"/>
                      <a:pt x="85722" y="10036"/>
                      <a:pt x="85725" y="14986"/>
                    </a:cubicBezTo>
                    <a:lnTo>
                      <a:pt x="85725" y="111626"/>
                    </a:lnTo>
                    <a:cubicBezTo>
                      <a:pt x="85722" y="116576"/>
                      <a:pt x="83158" y="121172"/>
                      <a:pt x="78947" y="123773"/>
                    </a:cubicBezTo>
                    <a:cubicBezTo>
                      <a:pt x="74736" y="126375"/>
                      <a:pt x="69479" y="126612"/>
                      <a:pt x="65051" y="124399"/>
                    </a:cubicBezTo>
                    <a:lnTo>
                      <a:pt x="0" y="91881"/>
                    </a:lnTo>
                    <a:lnTo>
                      <a:pt x="0" y="34731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376362" y="4371975"/>
                <a:ext cx="1714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71450">
                    <a:moveTo>
                      <a:pt x="0" y="28575"/>
                    </a:moveTo>
                    <a:cubicBezTo>
                      <a:pt x="0" y="12793"/>
                      <a:pt x="12793" y="0"/>
                      <a:pt x="28575" y="0"/>
                    </a:cubicBezTo>
                    <a:lnTo>
                      <a:pt x="142875" y="0"/>
                    </a:lnTo>
                    <a:cubicBezTo>
                      <a:pt x="158657" y="0"/>
                      <a:pt x="171450" y="12793"/>
                      <a:pt x="171450" y="28575"/>
                    </a:cubicBezTo>
                    <a:lnTo>
                      <a:pt x="171450" y="142875"/>
                    </a:lnTo>
                    <a:cubicBezTo>
                      <a:pt x="171450" y="158657"/>
                      <a:pt x="158657" y="171450"/>
                      <a:pt x="142875" y="171450"/>
                    </a:cubicBezTo>
                    <a:lnTo>
                      <a:pt x="28575" y="171450"/>
                    </a:lnTo>
                    <a:cubicBezTo>
                      <a:pt x="12793" y="171450"/>
                      <a:pt x="0" y="158657"/>
                      <a:pt x="0" y="142875"/>
                    </a:cubicBezTo>
                    <a:lnTo>
                      <a:pt x="0" y="28575"/>
                    </a:lnTo>
                  </a:path>
                </a:pathLst>
              </a:custGeom>
              <a:noFill/>
              <a:ln w="19050">
                <a:solidFill>
                  <a:srgbClr val="7E5A38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1826895" y="4355782"/>
              <a:ext cx="156010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往期讲座录像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828800" y="4714875"/>
              <a:ext cx="406908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第三季第一期 奇妙的光影世界——卡拉瓦乔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828800" y="5038725"/>
              <a:ext cx="538353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第三季第二期 灯光起，威尼斯剧场开演啦！——丁托莱托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28800" y="5362575"/>
              <a:ext cx="4090987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E6556"/>
                  </a:solidFill>
                  <a:latin typeface="Arial"/>
                  <a:ea typeface="Microsoft YaHei"/>
                  <a:cs typeface="Arial"/>
                </a:rPr>
                <a:t>第三季第三期 描绘幻象空间——扬·凡·艾克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667500" y="4286250"/>
            <a:ext cx="4191000" cy="1590675"/>
            <a:chOff x="6667500" y="4286250"/>
            <a:chExt cx="4191000" cy="1590675"/>
          </a:xfrm>
        </p:grpSpPr>
        <p:sp>
          <p:nvSpPr>
            <p:cNvPr id="23" name="Rectangle 23"/>
            <p:cNvSpPr/>
            <p:nvPr/>
          </p:nvSpPr>
          <p:spPr>
            <a:xfrm>
              <a:off x="6667500" y="4286250"/>
              <a:ext cx="4191000" cy="1524000"/>
            </a:xfrm>
            <a:prstGeom prst="roundRect">
              <a:avLst>
                <a:gd name="adj" fmla="val 7500"/>
              </a:avLst>
            </a:prstGeom>
            <a:solidFill>
              <a:srgbClr val="EAE0CE"/>
            </a:solidFill>
            <a:ln>
              <a:noFill/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6991350" y="4591050"/>
              <a:ext cx="228600" cy="228600"/>
              <a:chOff x="6991350" y="4591050"/>
              <a:chExt cx="228600" cy="2286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6991350" y="4591050"/>
                <a:ext cx="228600" cy="228600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28600">
                    <a:moveTo>
                      <a:pt x="0" y="114300"/>
                    </a:moveTo>
                    <a:cubicBezTo>
                      <a:pt x="0" y="177426"/>
                      <a:pt x="51174" y="228600"/>
                      <a:pt x="114300" y="228600"/>
                    </a:cubicBezTo>
                    <a:cubicBezTo>
                      <a:pt x="177426" y="228600"/>
                      <a:pt x="228600" y="177426"/>
                      <a:pt x="228600" y="114300"/>
                    </a:cubicBezTo>
                    <a:cubicBezTo>
                      <a:pt x="228600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105650" y="4654550"/>
                <a:ext cx="9525" cy="50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0800">
                    <a:moveTo>
                      <a:pt x="0" y="0"/>
                    </a:moveTo>
                    <a:lnTo>
                      <a:pt x="0" y="5080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105650" y="47561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27" y="0"/>
                    </a:lnTo>
                  </a:path>
                </a:pathLst>
              </a:custGeom>
              <a:noFill/>
              <a:ln w="19050">
                <a:solidFill>
                  <a:srgbClr val="B87C2E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7387590" y="4587240"/>
              <a:ext cx="114985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活动须知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934200" y="5000625"/>
              <a:ext cx="372951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· 活动全程摄录，到场即视同接受拍摄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934200" y="5286375"/>
              <a:ext cx="329136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· 请勿喧哗、勿携带食品饮料入场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934200" y="5572125"/>
              <a:ext cx="285321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2E2A24"/>
                  </a:solidFill>
                  <a:latin typeface="Arial"/>
                  <a:ea typeface="Microsoft YaHei"/>
                  <a:cs typeface="Arial"/>
                </a:rPr>
                <a:t>· 手机静音，请尊重现场指引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59118" y="6562249"/>
            <a:ext cx="11073765" cy="198120"/>
            <a:chOff x="559118" y="6562249"/>
            <a:chExt cx="11073765" cy="198120"/>
          </a:xfrm>
        </p:grpSpPr>
        <p:sp>
          <p:nvSpPr>
            <p:cNvPr id="33" name="TextBox 33"/>
            <p:cNvSpPr txBox="1"/>
            <p:nvPr/>
          </p:nvSpPr>
          <p:spPr>
            <a:xfrm>
              <a:off x="559118" y="6562249"/>
              <a:ext cx="1975628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艺术北馆晚7点 · 西方艺术掠影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487079" y="6562249"/>
              <a:ext cx="1458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9C927E"/>
                  </a:solidFill>
                  <a:latin typeface="Arial"/>
                  <a:ea typeface="Microsoft YaHei"/>
                  <a:cs typeface="Arial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2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