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png" ContentType="image/png"/>
  <Default Extension="jpg" ContentType="image/jpe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notesSlides/_rels/notesSlide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.xml"/>
</Relationships>
</file>

<file path=ppt/notesSlides/_rels/notesSlide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.xml"/>
</Relationships>
</file>

<file path=ppt/notesSlides/_rels/notesSlide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.xml"/>
</Relationships>
</file>

<file path=ppt/notesSlides/_rels/notesSlide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.xml"/>
</Relationships>
</file>

<file path=ppt/notesSlides/_rels/notesSlide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.xml"/>
</Relationships>
</file>

<file path=ppt/notesSlides/_rels/notesSlide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.xml"/>
</Relationships>
</file>

<file path=ppt/notesSlides/_rels/notesSlide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7.xml"/>
</Relationships>
</file>

<file path=ppt/notesSlides/_rels/notesSlide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8.xml"/>
</Relationships>
</file>

<file path=ppt/notesSlides/_rels/notesSlide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9.xml"/>
</Relationships>
</file>

<file path=ppt/notesSlides/_rels/notesSlide1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0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今天想和大家聊一位非常受大家喜爱的中国大陆影视女演员——赵露思。她出生于一九九八年的成都，凭借甜美清新的形象和扎实的演技，在影视、音乐、时尚、公益等多个领域全面开花，成为新一代人气极高的多栖艺人。接下来的几张，我们就一起走进她的世界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先来认识一下她的基本档案。赵露思一九九八年十一月九日出生于四川成都，大学就读于台湾明道大学的时尚造型系，期间还曾到美国洛杉矶做交换生。她其实在一六年就通过综艺《火星情报局第二季》出道，一七年凭借《凤囚凰》正式进入演艺圈。生活中的她非常爱吃辣，当年在台湾读书时，还在学校美食街经营过一家小馄饨店，相当接地气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她的演艺之路，是一部稳步上升的成长史。一八年主演的《哦！我的皇帝陛下》播放量突破二十亿，让她崭露头角；二零二零年的《传闻中的陈芊芊》让她彻底出圈，收获超高人气；二零二二年的《星汉灿烂·月升沧海》更是一举成为现象级爆款；到了二零二四年的《珠帘玉幕》，她再次用大女主的角色证明了自己。从青涩到成熟，每一步都扎实而耀眼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聊到她的代表作，那真是数都数不过来。甜宠古装剧《传闻中的陈芊芊》是她出圈的关键之作，《星汉灿烂·月升沧海》口碑与热度双爆，《神隐》展现了她在仙侠题材上的驾驭力，而《珠帘玉幕》则让她成功转型为大女主担当。当然还有《我，喜欢你》《且试天下》《许我耀眼》等众多作品，每一部都让人印象深刻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这些努力也获得了行业和观众的认可。她凭《传闻中的陈芊芊》拿下第七届横店文荣奖最佳女主角，凭《长歌行》获得第十六届首尔国际电视节亚洲之星，还在二零二三年腾讯星光大赏上捧回年度最具人气演员的殊荣。从商业价值到社会影响力，她连续多年上榜年度明星榜单，还获评亚太地区三十岁以下杰出青年领袖，实力与人气兼备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其实，赵露思远不止是一名演员。她还是一名歌手，发行过多支单曲，比如《Don't Wanna Know》；她也进军大银幕，出演过《缝纫机乐队》《1921》《云边有个小卖部》等电影；二零二六年，她更举办了个人演唱会，展现了舞台上的另一面。可以说，她在演员、歌手、电影、演唱会等多个领域全面开花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她的商业版图同样亮眼。二零二六年，她创立了个人美妆品牌，并持股九成，充分体现了她的经营头脑；早前她还曾在横店经营过人气甜品店。加上众多商业代言和时尚杂志封面常客的身份，她的商业价值连续多年位居行业前列，真正实现了从人气到品牌力的转化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更让人感动的是她的公益心。赵露思从二零一五年起就坚持救助流浪动物，倡导领养代替购买；她多次为武汉、河南、甘肃等地的灾情捐款，还热心助农，帮助青川的农产品打开销路。二零二四年，她还作为火炬手参与了巴黎奥运会的圣火传递。颜值与善良并存，让人由衷敬佩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这一切汇聚成了她巨大的影响力。她拥有千万级的社交平台粉丝，单部剧集播放量突破二十亿，主演剧集超过十部，商业价值稳居年度榜单前十。媒体评价她甜美可人，自带轻喜剧气质，又非常善于营造 CP 感。可以说，她是当下最炙手可热的人气女演员之一。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以上就是关于赵露思的完整介绍。从一个爱吃辣的成都女孩，到如今多栖发展的顶流艺人，她的每一步都带着真诚与努力。期待她在未来的银幕上，继续带来更多闪耀的时刻。感谢观看。</a:t>
            </a:r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s1_img1.png"/>
  <Relationship Id="rId3" Type="http://schemas.openxmlformats.org/officeDocument/2006/relationships/notesSlide" Target="../notesSlides/notesSlide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s2_img1.png"/>
  <Relationship Id="rId3" Type="http://schemas.openxmlformats.org/officeDocument/2006/relationships/notesSlide" Target="../notesSlides/notesSlide2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s3_img1.png"/>
  <Relationship Id="rId3" Type="http://schemas.openxmlformats.org/officeDocument/2006/relationships/notesSlide" Target="../notesSlides/notesSlide3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s4_img1.png"/>
  <Relationship Id="rId3" Type="http://schemas.openxmlformats.org/officeDocument/2006/relationships/image" Target="../media/s4_img2.png"/>
  <Relationship Id="rId4" Type="http://schemas.openxmlformats.org/officeDocument/2006/relationships/image" Target="../media/s4_img3.png"/>
  <Relationship Id="rId5" Type="http://schemas.openxmlformats.org/officeDocument/2006/relationships/image" Target="../media/s4_img4.png"/>
  <Relationship Id="rId6" Type="http://schemas.openxmlformats.org/officeDocument/2006/relationships/notesSlide" Target="../notesSlides/notesSlide4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s5_img1.png"/>
  <Relationship Id="rId3" Type="http://schemas.openxmlformats.org/officeDocument/2006/relationships/notesSlide" Target="../notesSlides/notesSlide5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s6_img1.png"/>
  <Relationship Id="rId3" Type="http://schemas.openxmlformats.org/officeDocument/2006/relationships/notesSlide" Target="../notesSlides/notesSlide6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s7_img1.png"/>
  <Relationship Id="rId3" Type="http://schemas.openxmlformats.org/officeDocument/2006/relationships/notesSlide" Target="../notesSlides/notesSlide7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s8_img1.png"/>
  <Relationship Id="rId3" Type="http://schemas.openxmlformats.org/officeDocument/2006/relationships/notesSlide" Target="../notesSlides/notesSlide8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s9_img1.png"/>
  <Relationship Id="rId3" Type="http://schemas.openxmlformats.org/officeDocument/2006/relationships/notesSlide" Target="../notesSlides/notesSlide9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s10_img1.png"/>
  <Relationship Id="rId3" Type="http://schemas.openxmlformats.org/officeDocument/2006/relationships/notesSlide" Target="../notesSlides/notesSlide10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E"/>
          </a:solidFill>
          <a:ln>
            <a:noFill/>
          </a:ln>
        </p:spPr>
      </p:sp>
      <p:grpSp>
        <p:nvGrpSpPr>
          <p:cNvPr id="10" name="Group 10"/>
          <p:cNvGrpSpPr/>
          <p:nvPr/>
        </p:nvGrpSpPr>
        <p:grpSpPr>
          <a:xfrm>
            <a:off x="571500" y="457200"/>
            <a:ext cx="11430000" cy="5905500"/>
            <a:chOff x="571500" y="457200"/>
            <a:chExt cx="11430000" cy="5905500"/>
          </a:xfrm>
        </p:grpSpPr>
        <p:sp>
          <p:nvSpPr>
            <p:cNvPr id="3" name="Ellipse 3"/>
            <p:cNvSpPr/>
            <p:nvPr/>
          </p:nvSpPr>
          <p:spPr>
            <a:xfrm>
              <a:off x="571500" y="666750"/>
              <a:ext cx="190500" cy="190500"/>
            </a:xfrm>
            <a:prstGeom prst="ellipse">
              <a:avLst/>
            </a:prstGeom>
            <a:solidFill>
              <a:srgbClr val="FF3DA5"/>
            </a:solidFill>
            <a:ln w="19050">
              <a:solidFill>
                <a:srgbClr val="1A1A2E"/>
              </a:solidFill>
            </a:ln>
          </p:spPr>
        </p:sp>
        <p:sp>
          <p:nvSpPr>
            <p:cNvPr id="4" name="Ellipse 4"/>
            <p:cNvSpPr/>
            <p:nvPr/>
          </p:nvSpPr>
          <p:spPr>
            <a:xfrm>
              <a:off x="895350" y="990600"/>
              <a:ext cx="114300" cy="114300"/>
            </a:xfrm>
            <a:prstGeom prst="ellipse">
              <a:avLst/>
            </a:prstGeom>
            <a:solidFill>
              <a:srgbClr val="00B8D9"/>
            </a:solidFill>
            <a:ln w="19050">
              <a:solidFill>
                <a:srgbClr val="1A1A2E"/>
              </a:solidFill>
            </a:ln>
          </p:spPr>
        </p:sp>
        <p:sp>
          <p:nvSpPr>
            <p:cNvPr id="5" name="Ellipse 5"/>
            <p:cNvSpPr/>
            <p:nvPr/>
          </p:nvSpPr>
          <p:spPr>
            <a:xfrm>
              <a:off x="11696700" y="457200"/>
              <a:ext cx="228600" cy="228600"/>
            </a:xfrm>
            <a:prstGeom prst="ellipse">
              <a:avLst/>
            </a:prstGeom>
            <a:solidFill>
              <a:srgbClr val="FFD93D"/>
            </a:solidFill>
            <a:ln w="19050">
              <a:solidFill>
                <a:srgbClr val="1A1A2E"/>
              </a:solidFill>
            </a:ln>
          </p:spPr>
        </p:sp>
        <p:sp>
          <p:nvSpPr>
            <p:cNvPr id="6" name="Freeform 6"/>
            <p:cNvSpPr/>
            <p:nvPr/>
          </p:nvSpPr>
          <p:spPr>
            <a:xfrm>
              <a:off x="11430000" y="6210300"/>
              <a:ext cx="571500" cy="152400"/>
            </a:xfrm>
            <a:custGeom>
              <a:avLst/>
              <a:gdLst/>
              <a:ahLst/>
              <a:cxnLst/>
              <a:rect l="l" t="t" r="r" b="b"/>
              <a:pathLst>
                <a:path w="571500" h="152400">
                  <a:moveTo>
                    <a:pt x="0" y="76200"/>
                  </a:moveTo>
                  <a:cubicBezTo>
                    <a:pt x="95250" y="0"/>
                    <a:pt x="190500" y="0"/>
                    <a:pt x="285750" y="76200"/>
                  </a:cubicBezTo>
                  <a:cubicBezTo>
                    <a:pt x="381000" y="152400"/>
                    <a:pt x="476250" y="152400"/>
                    <a:pt x="571500" y="76200"/>
                  </a:cubicBezTo>
                </a:path>
              </a:pathLst>
            </a:custGeom>
            <a:noFill/>
            <a:ln w="38100" cap="rnd">
              <a:solidFill>
                <a:srgbClr val="00C896"/>
              </a:solidFill>
            </a:ln>
          </p:spPr>
        </p:sp>
        <p:sp>
          <p:nvSpPr>
            <p:cNvPr id="7" name="Freeform 7"/>
            <p:cNvSpPr/>
            <p:nvPr/>
          </p:nvSpPr>
          <p:spPr>
            <a:xfrm>
              <a:off x="762000" y="5810250"/>
              <a:ext cx="762000" cy="190500"/>
            </a:xfrm>
            <a:custGeom>
              <a:avLst/>
              <a:gdLst/>
              <a:ahLst/>
              <a:cxnLst/>
              <a:rect l="l" t="t" r="r" b="b"/>
              <a:pathLst>
                <a:path w="762000" h="190500">
                  <a:moveTo>
                    <a:pt x="0" y="95250"/>
                  </a:moveTo>
                  <a:cubicBezTo>
                    <a:pt x="127000" y="0"/>
                    <a:pt x="254000" y="0"/>
                    <a:pt x="381000" y="95250"/>
                  </a:cubicBezTo>
                  <a:cubicBezTo>
                    <a:pt x="508000" y="190500"/>
                    <a:pt x="635000" y="190500"/>
                    <a:pt x="762000" y="95250"/>
                  </a:cubicBezTo>
                </a:path>
              </a:pathLst>
            </a:custGeom>
            <a:noFill/>
            <a:ln w="38100" cap="rnd">
              <a:solidFill>
                <a:srgbClr val="FF3DA5"/>
              </a:solidFill>
            </a:ln>
          </p:spPr>
        </p:sp>
        <p:sp>
          <p:nvSpPr>
            <p:cNvPr id="8" name="Polygon 8"/>
            <p:cNvSpPr/>
            <p:nvPr/>
          </p:nvSpPr>
          <p:spPr>
            <a:xfrm rot="2700000">
              <a:off x="6286500" y="1714500"/>
              <a:ext cx="571500" cy="333375"/>
            </a:xfrm>
            <a:custGeom>
              <a:avLst/>
              <a:gdLst/>
              <a:ahLst/>
              <a:cxnLst/>
              <a:rect l="l" t="t" r="r" b="b"/>
              <a:pathLst>
                <a:path w="571500" h="333375">
                  <a:moveTo>
                    <a:pt x="285750" y="0"/>
                  </a:moveTo>
                  <a:lnTo>
                    <a:pt x="571500" y="333375"/>
                  </a:lnTo>
                  <a:lnTo>
                    <a:pt x="0" y="333375"/>
                  </a:lnTo>
                  <a:close/>
                </a:path>
              </a:pathLst>
            </a:custGeom>
            <a:solidFill>
              <a:srgbClr val="FF6B4A"/>
            </a:solidFill>
            <a:ln w="19050">
              <a:solidFill>
                <a:srgbClr val="1A1A2E"/>
              </a:solidFill>
            </a:ln>
          </p:spPr>
        </p:sp>
        <p:sp>
          <p:nvSpPr>
            <p:cNvPr id="9" name="Ellipse 9"/>
            <p:cNvSpPr/>
            <p:nvPr/>
          </p:nvSpPr>
          <p:spPr>
            <a:xfrm>
              <a:off x="5286375" y="1095375"/>
              <a:ext cx="95250" cy="95250"/>
            </a:xfrm>
            <a:prstGeom prst="ellipse">
              <a:avLst/>
            </a:prstGeom>
            <a:solidFill>
              <a:srgbClr val="00B8D9"/>
            </a:solidFill>
            <a:ln w="19050">
              <a:solidFill>
                <a:srgbClr val="1A1A2E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962900" y="1200150"/>
            <a:ext cx="3429000" cy="4572000"/>
            <a:chOff x="7962900" y="1200150"/>
            <a:chExt cx="3429000" cy="4572000"/>
          </a:xfrm>
        </p:grpSpPr>
        <p:sp>
          <p:nvSpPr>
            <p:cNvPr id="11" name="Rectangle 11"/>
            <p:cNvSpPr/>
            <p:nvPr/>
          </p:nvSpPr>
          <p:spPr>
            <a:xfrm>
              <a:off x="7962900" y="1200150"/>
              <a:ext cx="3429000" cy="4572000"/>
            </a:xfrm>
            <a:prstGeom prst="roundRect">
              <a:avLst>
                <a:gd name="adj" fmla="val 5000"/>
              </a:avLst>
            </a:prstGeom>
            <a:solidFill>
              <a:srgbClr val="FFF8EE"/>
            </a:solidFill>
            <a:ln w="38100">
              <a:solidFill>
                <a:srgbClr val="1A1A2E"/>
              </a:solidFill>
            </a:ln>
          </p:spPr>
        </p:sp>
        <p:pic>
          <p:nvPicPr>
            <p:cNvPr id="12" name="Image 12"/>
            <p:cNvPicPr>
              <a:picLocks noChangeAspect="1"/>
            </p:cNvPicPr>
            <p:nvPr/>
          </p:nvPicPr>
          <p:blipFill>
            <a:blip r:embed="rId2"/>
            <a:srcRect l="0" t="58" r="0" b="58"/>
            <a:stretch>
              <a:fillRect/>
            </a:stretch>
          </p:blipFill>
          <p:spPr>
            <a:xfrm>
              <a:off x="7962900" y="1200150"/>
              <a:ext cx="3429000" cy="4572000"/>
            </a:xfrm>
            <a:prstGeom prst="roundRect">
              <a:avLst>
                <a:gd name="adj" fmla="val 5000"/>
              </a:avLst>
            </a:prstGeom>
          </p:spPr>
        </p:pic>
        <p:sp>
          <p:nvSpPr>
            <p:cNvPr id="13" name="Rectangle 13"/>
            <p:cNvSpPr/>
            <p:nvPr/>
          </p:nvSpPr>
          <p:spPr>
            <a:xfrm>
              <a:off x="7962900" y="1200150"/>
              <a:ext cx="3429000" cy="4572000"/>
            </a:xfrm>
            <a:prstGeom prst="roundRect">
              <a:avLst>
                <a:gd name="adj" fmla="val 5000"/>
              </a:avLst>
            </a:prstGeom>
            <a:noFill/>
            <a:ln w="38100">
              <a:solidFill>
                <a:srgbClr val="1A1A2E"/>
              </a:solidFill>
            </a:ln>
          </p:spPr>
        </p:sp>
        <p:sp>
          <p:nvSpPr>
            <p:cNvPr id="14" name="Rectangle 14"/>
            <p:cNvSpPr/>
            <p:nvPr/>
          </p:nvSpPr>
          <p:spPr>
            <a:xfrm>
              <a:off x="8077200" y="4953000"/>
              <a:ext cx="3200400" cy="571500"/>
            </a:xfrm>
            <a:prstGeom prst="roundRect">
              <a:avLst>
                <a:gd name="adj" fmla="val 20000"/>
              </a:avLst>
            </a:prstGeom>
            <a:solidFill>
              <a:srgbClr val="FF3DA5"/>
            </a:solidFill>
            <a:ln w="28575">
              <a:solidFill>
                <a:srgbClr val="1A1A2E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439988" y="5120640"/>
              <a:ext cx="2474824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8EE"/>
                  </a:solidFill>
                  <a:latin typeface="Impact"/>
                  <a:ea typeface="Microsoft YaHei"/>
                  <a:cs typeface="Impact"/>
                </a:rPr>
                <a:t>ZHAO LUSI · 赵露思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571500" y="1478280"/>
            <a:ext cx="4779547" cy="2755582"/>
            <a:chOff x="571500" y="1478280"/>
            <a:chExt cx="4779547" cy="2755582"/>
          </a:xfrm>
        </p:grpSpPr>
        <p:sp>
          <p:nvSpPr>
            <p:cNvPr id="17" name="Rectangle 17"/>
            <p:cNvSpPr/>
            <p:nvPr/>
          </p:nvSpPr>
          <p:spPr>
            <a:xfrm>
              <a:off x="571500" y="1714500"/>
              <a:ext cx="133350" cy="1143000"/>
            </a:xfrm>
            <a:prstGeom prst="rect">
              <a:avLst/>
            </a:prstGeom>
            <a:solidFill>
              <a:srgbClr val="FF3DA5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868680" y="1478280"/>
              <a:ext cx="2596744" cy="1341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6600" b="1" dirty="0">
                  <a:solidFill>
                    <a:srgbClr val="1A1A2E"/>
                  </a:solidFill>
                  <a:latin typeface="Impact"/>
                  <a:ea typeface="Microsoft YaHei"/>
                  <a:cs typeface="Impact"/>
                </a:rPr>
                <a:t>ZHAO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68680" y="2335530"/>
              <a:ext cx="2141287" cy="1341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6600" b="1" dirty="0">
                  <a:solidFill>
                    <a:srgbClr val="FF3DA5"/>
                  </a:solidFill>
                  <a:latin typeface="Impact"/>
                  <a:ea typeface="Microsoft YaHei"/>
                  <a:cs typeface="Impact"/>
                </a:rPr>
                <a:t>LUSI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958215" y="3391852"/>
              <a:ext cx="1472546" cy="5181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1A1A2E"/>
                  </a:solidFill>
                  <a:latin typeface="Segoe UI"/>
                  <a:ea typeface="Microsoft YaHei"/>
                  <a:cs typeface="Segoe UI"/>
                </a:rPr>
                <a:t>赵 露 思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969645" y="3898582"/>
              <a:ext cx="4381402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C5C7A"/>
                  </a:solidFill>
                  <a:latin typeface="Arial"/>
                  <a:ea typeface="Microsoft YaHei"/>
                  <a:cs typeface="Arial"/>
                </a:rPr>
                <a:t>中国大陆影视女演员 · 甜宠剧人气之星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571500" y="4572000"/>
            <a:ext cx="5334000" cy="1143000"/>
            <a:chOff x="571500" y="4572000"/>
            <a:chExt cx="5334000" cy="1143000"/>
          </a:xfrm>
        </p:grpSpPr>
        <p:sp>
          <p:nvSpPr>
            <p:cNvPr id="23" name="Rectangle 23"/>
            <p:cNvSpPr/>
            <p:nvPr/>
          </p:nvSpPr>
          <p:spPr>
            <a:xfrm>
              <a:off x="571500" y="4572000"/>
              <a:ext cx="5334000" cy="1143000"/>
            </a:xfrm>
            <a:prstGeom prst="roundRect">
              <a:avLst>
                <a:gd name="adj" fmla="val 13333"/>
              </a:avLst>
            </a:prstGeom>
            <a:solidFill>
              <a:srgbClr val="FFE9C7"/>
            </a:solidFill>
            <a:ln w="28575">
              <a:solidFill>
                <a:srgbClr val="1A1A2E"/>
              </a:solidFill>
            </a:ln>
          </p:spPr>
        </p:sp>
        <p:grpSp>
          <p:nvGrpSpPr>
            <p:cNvPr id="26" name="Group 26"/>
            <p:cNvGrpSpPr/>
            <p:nvPr/>
          </p:nvGrpSpPr>
          <p:grpSpPr>
            <a:xfrm>
              <a:off x="894159" y="4838700"/>
              <a:ext cx="250031" cy="267891"/>
              <a:chOff x="894159" y="4838700"/>
              <a:chExt cx="250031" cy="267891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894159" y="4838700"/>
                <a:ext cx="250031" cy="89297"/>
              </a:xfrm>
              <a:custGeom>
                <a:avLst/>
                <a:gdLst/>
                <a:ahLst/>
                <a:cxnLst/>
                <a:rect l="l" t="t" r="r" b="b"/>
                <a:pathLst>
                  <a:path w="250031" h="89297">
                    <a:moveTo>
                      <a:pt x="89297" y="0"/>
                    </a:moveTo>
                    <a:lnTo>
                      <a:pt x="35719" y="0"/>
                    </a:lnTo>
                    <a:lnTo>
                      <a:pt x="35719" y="35719"/>
                    </a:lnTo>
                    <a:lnTo>
                      <a:pt x="0" y="35719"/>
                    </a:lnTo>
                    <a:lnTo>
                      <a:pt x="0" y="89297"/>
                    </a:lnTo>
                    <a:lnTo>
                      <a:pt x="250031" y="89297"/>
                    </a:lnTo>
                    <a:lnTo>
                      <a:pt x="250031" y="35719"/>
                    </a:lnTo>
                    <a:lnTo>
                      <a:pt x="214312" y="35719"/>
                    </a:lnTo>
                    <a:lnTo>
                      <a:pt x="214312" y="0"/>
                    </a:lnTo>
                    <a:lnTo>
                      <a:pt x="160734" y="0"/>
                    </a:lnTo>
                    <a:lnTo>
                      <a:pt x="160734" y="35719"/>
                    </a:lnTo>
                    <a:lnTo>
                      <a:pt x="89297" y="35719"/>
                    </a:lnTo>
                    <a:lnTo>
                      <a:pt x="89297" y="0"/>
                    </a:lnTo>
                    <a:close/>
                  </a:path>
                </a:pathLst>
              </a:custGeom>
              <a:solidFill>
                <a:srgbClr val="FF3DA5"/>
              </a:solidFill>
              <a:ln>
                <a:noFill/>
              </a:ln>
            </p:spPr>
          </p:sp>
          <p:sp>
            <p:nvSpPr>
              <p:cNvPr id="25" name="Freeform 25"/>
              <p:cNvSpPr/>
              <p:nvPr/>
            </p:nvSpPr>
            <p:spPr>
              <a:xfrm>
                <a:off x="894159" y="4963716"/>
                <a:ext cx="250031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250031" h="142875">
                    <a:moveTo>
                      <a:pt x="250031" y="0"/>
                    </a:moveTo>
                    <a:lnTo>
                      <a:pt x="0" y="0"/>
                    </a:lnTo>
                    <a:lnTo>
                      <a:pt x="0" y="142875"/>
                    </a:lnTo>
                    <a:lnTo>
                      <a:pt x="250031" y="142875"/>
                    </a:lnTo>
                    <a:lnTo>
                      <a:pt x="250031" y="0"/>
                    </a:lnTo>
                    <a:close/>
                  </a:path>
                </a:pathLst>
              </a:custGeom>
              <a:solidFill>
                <a:srgbClr val="FF3DA5"/>
              </a:solidFill>
              <a:ln>
                <a:noFill/>
              </a:ln>
            </p:spPr>
          </p:sp>
        </p:grpSp>
        <p:sp>
          <p:nvSpPr>
            <p:cNvPr id="27" name="TextBox 27"/>
            <p:cNvSpPr txBox="1"/>
            <p:nvPr/>
          </p:nvSpPr>
          <p:spPr>
            <a:xfrm>
              <a:off x="1295400" y="4905375"/>
              <a:ext cx="2844451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1A1A2E"/>
                  </a:solidFill>
                  <a:latin typeface="Arial"/>
                  <a:ea typeface="Microsoft YaHei"/>
                  <a:cs typeface="Arial"/>
                </a:rPr>
                <a:t>1998.11.09 出生 · 四川成都</a:t>
              </a:r>
            </a:p>
          </p:txBody>
        </p:sp>
        <p:sp>
          <p:nvSpPr>
            <p:cNvPr id="28" name="Freeform 28"/>
            <p:cNvSpPr/>
            <p:nvPr/>
          </p:nvSpPr>
          <p:spPr>
            <a:xfrm>
              <a:off x="876300" y="5313759"/>
              <a:ext cx="285750" cy="232172"/>
            </a:xfrm>
            <a:custGeom>
              <a:avLst/>
              <a:gdLst/>
              <a:ahLst/>
              <a:cxnLst/>
              <a:rect l="l" t="t" r="r" b="b"/>
              <a:pathLst>
                <a:path w="285750" h="232172">
                  <a:moveTo>
                    <a:pt x="53578" y="35719"/>
                  </a:moveTo>
                  <a:lnTo>
                    <a:pt x="0" y="35719"/>
                  </a:lnTo>
                  <a:lnTo>
                    <a:pt x="0" y="232172"/>
                  </a:lnTo>
                  <a:lnTo>
                    <a:pt x="285750" y="232172"/>
                  </a:lnTo>
                  <a:lnTo>
                    <a:pt x="285750" y="35719"/>
                  </a:lnTo>
                  <a:lnTo>
                    <a:pt x="232172" y="35719"/>
                  </a:lnTo>
                  <a:lnTo>
                    <a:pt x="196453" y="0"/>
                  </a:lnTo>
                  <a:lnTo>
                    <a:pt x="89297" y="0"/>
                  </a:lnTo>
                  <a:lnTo>
                    <a:pt x="53578" y="35719"/>
                  </a:lnTo>
                  <a:close/>
                  <a:moveTo>
                    <a:pt x="142875" y="178594"/>
                  </a:moveTo>
                  <a:cubicBezTo>
                    <a:pt x="172465" y="178594"/>
                    <a:pt x="196453" y="154606"/>
                    <a:pt x="196453" y="125016"/>
                  </a:cubicBezTo>
                  <a:cubicBezTo>
                    <a:pt x="196453" y="95425"/>
                    <a:pt x="172465" y="71438"/>
                    <a:pt x="142875" y="71438"/>
                  </a:cubicBezTo>
                  <a:cubicBezTo>
                    <a:pt x="113285" y="71438"/>
                    <a:pt x="89297" y="95425"/>
                    <a:pt x="89297" y="125016"/>
                  </a:cubicBezTo>
                  <a:cubicBezTo>
                    <a:pt x="89297" y="154606"/>
                    <a:pt x="113285" y="178594"/>
                    <a:pt x="142875" y="178594"/>
                  </a:cubicBezTo>
                  <a:close/>
                </a:path>
              </a:pathLst>
            </a:custGeom>
            <a:solidFill>
              <a:srgbClr val="00B8D9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1295400" y="5362575"/>
              <a:ext cx="3661053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1A1A2E"/>
                  </a:solidFill>
                  <a:latin typeface="Arial"/>
                  <a:ea typeface="Microsoft YaHei"/>
                  <a:cs typeface="Arial"/>
                </a:rPr>
                <a:t>影视 / 音乐 / 时尚 / 公益 多栖艺人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60070" y="6554152"/>
            <a:ext cx="11073765" cy="213360"/>
            <a:chOff x="560070" y="6554152"/>
            <a:chExt cx="11073765" cy="213360"/>
          </a:xfrm>
        </p:grpSpPr>
        <p:sp>
          <p:nvSpPr>
            <p:cNvPr id="31" name="TextBox 31"/>
            <p:cNvSpPr txBox="1"/>
            <p:nvPr/>
          </p:nvSpPr>
          <p:spPr>
            <a:xfrm>
              <a:off x="560070" y="6570345"/>
              <a:ext cx="2024110" cy="1828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b="1" dirty="0">
                  <a:solidFill>
                    <a:srgbClr val="5C5C7A"/>
                  </a:solidFill>
                  <a:latin typeface="Arial"/>
                  <a:ea typeface="Microsoft YaHei"/>
                  <a:cs typeface="Arial"/>
                </a:rPr>
                <a:t>资料整理 · 2026 · 基于公开信息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1148258" y="6554152"/>
              <a:ext cx="485577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050" b="1" dirty="0">
                  <a:solidFill>
                    <a:srgbClr val="1A1A2E"/>
                  </a:solidFill>
                  <a:latin typeface="Impact"/>
                  <a:ea typeface="Microsoft YaHei"/>
                  <a:cs typeface="Impact"/>
                </a:rPr>
                <a:t>01 / 10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00"/>
                            </p:stCondLst>
                            <p:childTnLst>
                              <p:par>
                                <p:cTn id="13" presetID="5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2" grpId="0"/>
      <p:bldP spid="3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E"/>
          </a:solidFill>
          <a:ln>
            <a:noFill/>
          </a:ln>
        </p:spPr>
      </p:sp>
      <p:grpSp>
        <p:nvGrpSpPr>
          <p:cNvPr id="9" name="Group 9"/>
          <p:cNvGrpSpPr/>
          <p:nvPr/>
        </p:nvGrpSpPr>
        <p:grpSpPr>
          <a:xfrm>
            <a:off x="571500" y="516255"/>
            <a:ext cx="11049000" cy="802957"/>
            <a:chOff x="571500" y="516255"/>
            <a:chExt cx="11049000" cy="802957"/>
          </a:xfrm>
        </p:grpSpPr>
        <p:sp>
          <p:nvSpPr>
            <p:cNvPr id="3" name="Rectangle 3"/>
            <p:cNvSpPr/>
            <p:nvPr/>
          </p:nvSpPr>
          <p:spPr>
            <a:xfrm>
              <a:off x="571500" y="523875"/>
              <a:ext cx="133350" cy="571500"/>
            </a:xfrm>
            <a:prstGeom prst="rect">
              <a:avLst/>
            </a:prstGeom>
            <a:solidFill>
              <a:srgbClr val="FF3DA5"/>
            </a:solidFill>
            <a:ln>
              <a:noFill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811530" y="516255"/>
              <a:ext cx="2299716" cy="731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b="1" dirty="0">
                  <a:solidFill>
                    <a:srgbClr val="1A1A2E"/>
                  </a:solidFill>
                  <a:latin typeface="Impact"/>
                  <a:ea typeface="Microsoft YaHei"/>
                  <a:cs typeface="Impact"/>
                </a:rPr>
                <a:t>人物档案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840105" y="1044892"/>
              <a:ext cx="2021738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5C5C7A"/>
                  </a:solidFill>
                  <a:latin typeface="Arial"/>
                  <a:ea typeface="Microsoft YaHei"/>
                  <a:cs typeface="Arial"/>
                </a:rPr>
                <a:t>ZHAO LUSI · PROFILE</a:t>
              </a:r>
            </a:p>
          </p:txBody>
        </p:sp>
        <p:sp>
          <p:nvSpPr>
            <p:cNvPr id="6" name="Ellipse 6"/>
            <p:cNvSpPr/>
            <p:nvPr/>
          </p:nvSpPr>
          <p:spPr>
            <a:xfrm>
              <a:off x="10839450" y="647700"/>
              <a:ext cx="228600" cy="228600"/>
            </a:xfrm>
            <a:prstGeom prst="ellipse">
              <a:avLst/>
            </a:prstGeom>
            <a:solidFill>
              <a:srgbClr val="FFD93D"/>
            </a:solidFill>
            <a:ln w="28575">
              <a:solidFill>
                <a:srgbClr val="1A1A2E"/>
              </a:solidFill>
            </a:ln>
          </p:spPr>
        </p:sp>
        <p:sp>
          <p:nvSpPr>
            <p:cNvPr id="7" name="Ellipse 7"/>
            <p:cNvSpPr/>
            <p:nvPr/>
          </p:nvSpPr>
          <p:spPr>
            <a:xfrm>
              <a:off x="11220450" y="885825"/>
              <a:ext cx="133350" cy="133350"/>
            </a:xfrm>
            <a:prstGeom prst="ellipse">
              <a:avLst/>
            </a:prstGeom>
            <a:solidFill>
              <a:srgbClr val="00B8D9"/>
            </a:solidFill>
            <a:ln w="19050">
              <a:solidFill>
                <a:srgbClr val="1A1A2E"/>
              </a:solidFill>
            </a:ln>
          </p:spPr>
        </p:sp>
        <p:sp>
          <p:nvSpPr>
            <p:cNvPr id="8" name="Ellipse 8"/>
            <p:cNvSpPr/>
            <p:nvPr/>
          </p:nvSpPr>
          <p:spPr>
            <a:xfrm>
              <a:off x="11525250" y="638175"/>
              <a:ext cx="95250" cy="95250"/>
            </a:xfrm>
            <a:prstGeom prst="ellipse">
              <a:avLst/>
            </a:prstGeom>
            <a:solidFill>
              <a:srgbClr val="FF6B4A"/>
            </a:solidFill>
            <a:ln w="19050">
              <a:solidFill>
                <a:srgbClr val="1A1A2E"/>
              </a:solidFill>
            </a:ln>
          </p:spPr>
        </p:sp>
      </p:grpSp>
      <p:grpSp>
        <p:nvGrpSpPr>
          <p:cNvPr id="15" name="Group 15"/>
          <p:cNvGrpSpPr/>
          <p:nvPr/>
        </p:nvGrpSpPr>
        <p:grpSpPr>
          <a:xfrm>
            <a:off x="571500" y="1428750"/>
            <a:ext cx="3238500" cy="4572000"/>
            <a:chOff x="571500" y="1428750"/>
            <a:chExt cx="3238500" cy="4572000"/>
          </a:xfrm>
        </p:grpSpPr>
        <p:sp>
          <p:nvSpPr>
            <p:cNvPr id="10" name="Rectangle 10"/>
            <p:cNvSpPr/>
            <p:nvPr/>
          </p:nvSpPr>
          <p:spPr>
            <a:xfrm>
              <a:off x="571500" y="1428750"/>
              <a:ext cx="3238500" cy="4572000"/>
            </a:xfrm>
            <a:prstGeom prst="roundRect">
              <a:avLst>
                <a:gd name="adj" fmla="val 5294"/>
              </a:avLst>
            </a:prstGeom>
            <a:solidFill>
              <a:srgbClr val="FFF8EE"/>
            </a:solidFill>
            <a:ln w="38100">
              <a:solidFill>
                <a:srgbClr val="1A1A2E"/>
              </a:solidFill>
            </a:ln>
          </p:spPr>
        </p:sp>
        <p:pic>
          <p:nvPicPr>
            <p:cNvPr id="11" name="Image 11"/>
            <p:cNvPicPr>
              <a:picLocks noChangeAspect="1"/>
            </p:cNvPicPr>
            <p:nvPr/>
          </p:nvPicPr>
          <p:blipFill>
            <a:blip r:embed="rId2"/>
            <a:srcRect l="2833" t="0" r="2833" b="0"/>
            <a:stretch>
              <a:fillRect/>
            </a:stretch>
          </p:blipFill>
          <p:spPr>
            <a:xfrm>
              <a:off x="571500" y="1428750"/>
              <a:ext cx="3238500" cy="4572000"/>
            </a:xfrm>
            <a:prstGeom prst="roundRect">
              <a:avLst>
                <a:gd name="adj" fmla="val 5294"/>
              </a:avLst>
            </a:prstGeom>
          </p:spPr>
        </p:pic>
        <p:sp>
          <p:nvSpPr>
            <p:cNvPr id="12" name="Rectangle 12"/>
            <p:cNvSpPr/>
            <p:nvPr/>
          </p:nvSpPr>
          <p:spPr>
            <a:xfrm>
              <a:off x="571500" y="1428750"/>
              <a:ext cx="3238500" cy="4572000"/>
            </a:xfrm>
            <a:prstGeom prst="roundRect">
              <a:avLst>
                <a:gd name="adj" fmla="val 5294"/>
              </a:avLst>
            </a:prstGeom>
            <a:noFill/>
            <a:ln w="38100">
              <a:solidFill>
                <a:srgbClr val="1A1A2E"/>
              </a:solidFill>
            </a:ln>
          </p:spPr>
        </p:sp>
        <p:sp>
          <p:nvSpPr>
            <p:cNvPr id="13" name="Rectangle 13"/>
            <p:cNvSpPr/>
            <p:nvPr/>
          </p:nvSpPr>
          <p:spPr>
            <a:xfrm>
              <a:off x="685800" y="5334000"/>
              <a:ext cx="3009900" cy="457200"/>
            </a:xfrm>
            <a:prstGeom prst="roundRect">
              <a:avLst>
                <a:gd name="adj" fmla="val 20833"/>
              </a:avLst>
            </a:prstGeom>
            <a:solidFill>
              <a:srgbClr val="00B8D9"/>
            </a:solidFill>
            <a:ln w="28575">
              <a:solidFill>
                <a:srgbClr val="1A1A2E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226462" y="5483542"/>
              <a:ext cx="1928577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rgbClr val="FFF8EE"/>
                  </a:solidFill>
                  <a:latin typeface="Arial"/>
                  <a:ea typeface="Microsoft YaHei"/>
                  <a:cs typeface="Arial"/>
                </a:rPr>
                <a:t>甜妹外表 · 实力内核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4191000" y="1428750"/>
            <a:ext cx="7429500" cy="990600"/>
            <a:chOff x="4191000" y="1428750"/>
            <a:chExt cx="7429500" cy="990600"/>
          </a:xfrm>
        </p:grpSpPr>
        <p:sp>
          <p:nvSpPr>
            <p:cNvPr id="16" name="Rectangle 16"/>
            <p:cNvSpPr/>
            <p:nvPr/>
          </p:nvSpPr>
          <p:spPr>
            <a:xfrm>
              <a:off x="4191000" y="1428750"/>
              <a:ext cx="7429500" cy="990600"/>
            </a:xfrm>
            <a:prstGeom prst="roundRect">
              <a:avLst>
                <a:gd name="adj" fmla="val 15385"/>
              </a:avLst>
            </a:prstGeom>
            <a:solidFill>
              <a:srgbClr val="FFF8EE"/>
            </a:solidFill>
            <a:ln w="28575">
              <a:solidFill>
                <a:srgbClr val="1A1A2E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4343400" y="1600200"/>
              <a:ext cx="114300" cy="647700"/>
            </a:xfrm>
            <a:prstGeom prst="roundRect">
              <a:avLst>
                <a:gd name="adj" fmla="val 50000"/>
              </a:avLst>
            </a:prstGeom>
            <a:solidFill>
              <a:srgbClr val="FF3DA5"/>
            </a:solidFill>
            <a:ln>
              <a:noFill/>
            </a:ln>
          </p:spPr>
        </p:sp>
        <p:sp>
          <p:nvSpPr>
            <p:cNvPr id="18" name="Freeform 18"/>
            <p:cNvSpPr/>
            <p:nvPr/>
          </p:nvSpPr>
          <p:spPr>
            <a:xfrm>
              <a:off x="4714875" y="1657350"/>
              <a:ext cx="285750" cy="381000"/>
            </a:xfrm>
            <a:custGeom>
              <a:avLst/>
              <a:gdLst/>
              <a:ahLst/>
              <a:cxnLst/>
              <a:rect l="l" t="t" r="r" b="b"/>
              <a:pathLst>
                <a:path w="285750" h="381000">
                  <a:moveTo>
                    <a:pt x="32836" y="243449"/>
                  </a:moveTo>
                  <a:lnTo>
                    <a:pt x="142875" y="381000"/>
                  </a:lnTo>
                  <a:lnTo>
                    <a:pt x="252915" y="243449"/>
                  </a:lnTo>
                  <a:cubicBezTo>
                    <a:pt x="274170" y="216881"/>
                    <a:pt x="285750" y="183869"/>
                    <a:pt x="285750" y="149844"/>
                  </a:cubicBezTo>
                  <a:lnTo>
                    <a:pt x="285750" y="142875"/>
                  </a:lnTo>
                  <a:cubicBezTo>
                    <a:pt x="285750" y="63967"/>
                    <a:pt x="221782" y="0"/>
                    <a:pt x="142875" y="0"/>
                  </a:cubicBezTo>
                  <a:cubicBezTo>
                    <a:pt x="63967" y="0"/>
                    <a:pt x="0" y="63967"/>
                    <a:pt x="0" y="142875"/>
                  </a:cubicBezTo>
                  <a:lnTo>
                    <a:pt x="0" y="149844"/>
                  </a:lnTo>
                  <a:cubicBezTo>
                    <a:pt x="0" y="183869"/>
                    <a:pt x="11580" y="216881"/>
                    <a:pt x="32836" y="243449"/>
                  </a:cubicBezTo>
                  <a:close/>
                  <a:moveTo>
                    <a:pt x="142875" y="190500"/>
                  </a:moveTo>
                  <a:cubicBezTo>
                    <a:pt x="169178" y="190500"/>
                    <a:pt x="190500" y="169178"/>
                    <a:pt x="190500" y="142875"/>
                  </a:cubicBezTo>
                  <a:cubicBezTo>
                    <a:pt x="190500" y="116572"/>
                    <a:pt x="169178" y="95250"/>
                    <a:pt x="142875" y="95250"/>
                  </a:cubicBezTo>
                  <a:cubicBezTo>
                    <a:pt x="116572" y="95250"/>
                    <a:pt x="95250" y="116572"/>
                    <a:pt x="95250" y="142875"/>
                  </a:cubicBezTo>
                  <a:cubicBezTo>
                    <a:pt x="95250" y="169178"/>
                    <a:pt x="116572" y="190500"/>
                    <a:pt x="142875" y="190500"/>
                  </a:cubicBezTo>
                  <a:close/>
                </a:path>
              </a:pathLst>
            </a:custGeom>
            <a:solidFill>
              <a:srgbClr val="FF3DA5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5236845" y="1574482"/>
              <a:ext cx="1054036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1A1A2E"/>
                  </a:solidFill>
                  <a:latin typeface="Arial"/>
                  <a:ea typeface="Microsoft YaHei"/>
                  <a:cs typeface="Arial"/>
                </a:rPr>
                <a:t>出生信息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5239702" y="1960721"/>
              <a:ext cx="2931682" cy="2895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5" b="1" dirty="0">
                  <a:solidFill>
                    <a:srgbClr val="5C5C7A"/>
                  </a:solidFill>
                  <a:latin typeface="Arial"/>
                  <a:ea typeface="Microsoft YaHei"/>
                  <a:cs typeface="Arial"/>
                </a:rPr>
                <a:t>1998年11月9日 · 四川省成都市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4191000" y="2590800"/>
            <a:ext cx="7429500" cy="990600"/>
            <a:chOff x="4191000" y="2590800"/>
            <a:chExt cx="7429500" cy="990600"/>
          </a:xfrm>
        </p:grpSpPr>
        <p:sp>
          <p:nvSpPr>
            <p:cNvPr id="22" name="Rectangle 22"/>
            <p:cNvSpPr/>
            <p:nvPr/>
          </p:nvSpPr>
          <p:spPr>
            <a:xfrm>
              <a:off x="4191000" y="2590800"/>
              <a:ext cx="7429500" cy="990600"/>
            </a:xfrm>
            <a:prstGeom prst="roundRect">
              <a:avLst>
                <a:gd name="adj" fmla="val 15385"/>
              </a:avLst>
            </a:prstGeom>
            <a:solidFill>
              <a:srgbClr val="FFF8EE"/>
            </a:solidFill>
            <a:ln w="28575">
              <a:solidFill>
                <a:srgbClr val="1A1A2E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4343400" y="2762250"/>
              <a:ext cx="114300" cy="647700"/>
            </a:xfrm>
            <a:prstGeom prst="roundRect">
              <a:avLst>
                <a:gd name="adj" fmla="val 50000"/>
              </a:avLst>
            </a:prstGeom>
            <a:solidFill>
              <a:srgbClr val="00B8D9"/>
            </a:solidFill>
            <a:ln>
              <a:noFill/>
            </a:ln>
          </p:spPr>
        </p:sp>
        <p:sp>
          <p:nvSpPr>
            <p:cNvPr id="24" name="Freeform 24"/>
            <p:cNvSpPr/>
            <p:nvPr/>
          </p:nvSpPr>
          <p:spPr>
            <a:xfrm>
              <a:off x="4667250" y="2867025"/>
              <a:ext cx="381000" cy="309562"/>
            </a:xfrm>
            <a:custGeom>
              <a:avLst/>
              <a:gdLst/>
              <a:ahLst/>
              <a:cxnLst/>
              <a:rect l="l" t="t" r="r" b="b"/>
              <a:pathLst>
                <a:path w="381000" h="309562">
                  <a:moveTo>
                    <a:pt x="0" y="0"/>
                  </a:moveTo>
                  <a:lnTo>
                    <a:pt x="85387" y="0"/>
                  </a:lnTo>
                  <a:cubicBezTo>
                    <a:pt x="106949" y="0"/>
                    <a:pt x="127628" y="8566"/>
                    <a:pt x="142875" y="23812"/>
                  </a:cubicBezTo>
                  <a:cubicBezTo>
                    <a:pt x="158122" y="39059"/>
                    <a:pt x="166688" y="59739"/>
                    <a:pt x="166688" y="81301"/>
                  </a:cubicBezTo>
                  <a:lnTo>
                    <a:pt x="166688" y="214312"/>
                  </a:lnTo>
                  <a:lnTo>
                    <a:pt x="214312" y="214312"/>
                  </a:lnTo>
                  <a:lnTo>
                    <a:pt x="214312" y="81301"/>
                  </a:lnTo>
                  <a:cubicBezTo>
                    <a:pt x="214312" y="59739"/>
                    <a:pt x="222878" y="39059"/>
                    <a:pt x="238125" y="23812"/>
                  </a:cubicBezTo>
                  <a:cubicBezTo>
                    <a:pt x="253372" y="8566"/>
                    <a:pt x="274051" y="0"/>
                    <a:pt x="295613" y="0"/>
                  </a:cubicBezTo>
                  <a:lnTo>
                    <a:pt x="381000" y="0"/>
                  </a:lnTo>
                  <a:lnTo>
                    <a:pt x="381000" y="261938"/>
                  </a:lnTo>
                  <a:lnTo>
                    <a:pt x="261938" y="261938"/>
                  </a:lnTo>
                  <a:lnTo>
                    <a:pt x="214312" y="309562"/>
                  </a:lnTo>
                  <a:lnTo>
                    <a:pt x="166688" y="309562"/>
                  </a:lnTo>
                  <a:lnTo>
                    <a:pt x="119062" y="261938"/>
                  </a:lnTo>
                  <a:lnTo>
                    <a:pt x="0" y="2619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8D9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5236845" y="2736532"/>
              <a:ext cx="1054036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1A1A2E"/>
                  </a:solidFill>
                  <a:latin typeface="Arial"/>
                  <a:ea typeface="Microsoft YaHei"/>
                  <a:cs typeface="Arial"/>
                </a:rPr>
                <a:t>教育背景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5239702" y="3122771"/>
              <a:ext cx="4220993" cy="2895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5" b="1" dirty="0">
                  <a:solidFill>
                    <a:srgbClr val="5C5C7A"/>
                  </a:solidFill>
                  <a:latin typeface="Arial"/>
                  <a:ea typeface="Microsoft YaHei"/>
                  <a:cs typeface="Arial"/>
                </a:rPr>
                <a:t>明道大学时尚造型系 · 曾赴美国洛杉矶交换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191000" y="3752850"/>
            <a:ext cx="7429500" cy="990600"/>
            <a:chOff x="4191000" y="3752850"/>
            <a:chExt cx="7429500" cy="990600"/>
          </a:xfrm>
        </p:grpSpPr>
        <p:sp>
          <p:nvSpPr>
            <p:cNvPr id="28" name="Rectangle 28"/>
            <p:cNvSpPr/>
            <p:nvPr/>
          </p:nvSpPr>
          <p:spPr>
            <a:xfrm>
              <a:off x="4191000" y="3752850"/>
              <a:ext cx="7429500" cy="990600"/>
            </a:xfrm>
            <a:prstGeom prst="roundRect">
              <a:avLst>
                <a:gd name="adj" fmla="val 15385"/>
              </a:avLst>
            </a:prstGeom>
            <a:solidFill>
              <a:srgbClr val="FFF8EE"/>
            </a:solidFill>
            <a:ln w="28575">
              <a:solidFill>
                <a:srgbClr val="1A1A2E"/>
              </a:solidFill>
            </a:ln>
          </p:spPr>
        </p:sp>
        <p:sp>
          <p:nvSpPr>
            <p:cNvPr id="29" name="Rectangle 29"/>
            <p:cNvSpPr/>
            <p:nvPr/>
          </p:nvSpPr>
          <p:spPr>
            <a:xfrm>
              <a:off x="4343400" y="3924300"/>
              <a:ext cx="114300" cy="647700"/>
            </a:xfrm>
            <a:prstGeom prst="roundRect">
              <a:avLst>
                <a:gd name="adj" fmla="val 50000"/>
              </a:avLst>
            </a:prstGeom>
            <a:solidFill>
              <a:srgbClr val="FFD93D"/>
            </a:solidFill>
            <a:ln>
              <a:noFill/>
            </a:ln>
          </p:spPr>
        </p:sp>
        <p:sp>
          <p:nvSpPr>
            <p:cNvPr id="30" name="Freeform 30"/>
            <p:cNvSpPr/>
            <p:nvPr/>
          </p:nvSpPr>
          <p:spPr>
            <a:xfrm>
              <a:off x="4667250" y="4005262"/>
              <a:ext cx="381000" cy="309562"/>
            </a:xfrm>
            <a:custGeom>
              <a:avLst/>
              <a:gdLst/>
              <a:ahLst/>
              <a:cxnLst/>
              <a:rect l="l" t="t" r="r" b="b"/>
              <a:pathLst>
                <a:path w="381000" h="309562">
                  <a:moveTo>
                    <a:pt x="71438" y="47625"/>
                  </a:moveTo>
                  <a:lnTo>
                    <a:pt x="0" y="47625"/>
                  </a:lnTo>
                  <a:lnTo>
                    <a:pt x="0" y="309562"/>
                  </a:lnTo>
                  <a:lnTo>
                    <a:pt x="381000" y="309562"/>
                  </a:lnTo>
                  <a:lnTo>
                    <a:pt x="381000" y="47625"/>
                  </a:lnTo>
                  <a:lnTo>
                    <a:pt x="309562" y="47625"/>
                  </a:lnTo>
                  <a:lnTo>
                    <a:pt x="261938" y="0"/>
                  </a:lnTo>
                  <a:lnTo>
                    <a:pt x="119062" y="0"/>
                  </a:lnTo>
                  <a:lnTo>
                    <a:pt x="71438" y="47625"/>
                  </a:lnTo>
                  <a:close/>
                  <a:moveTo>
                    <a:pt x="190500" y="238125"/>
                  </a:moveTo>
                  <a:cubicBezTo>
                    <a:pt x="229954" y="238125"/>
                    <a:pt x="261938" y="206141"/>
                    <a:pt x="261938" y="166688"/>
                  </a:cubicBezTo>
                  <a:cubicBezTo>
                    <a:pt x="261938" y="127234"/>
                    <a:pt x="229954" y="95250"/>
                    <a:pt x="190500" y="95250"/>
                  </a:cubicBezTo>
                  <a:cubicBezTo>
                    <a:pt x="151046" y="95250"/>
                    <a:pt x="119062" y="127234"/>
                    <a:pt x="119062" y="166688"/>
                  </a:cubicBezTo>
                  <a:cubicBezTo>
                    <a:pt x="119062" y="206141"/>
                    <a:pt x="151046" y="238125"/>
                    <a:pt x="190500" y="238125"/>
                  </a:cubicBezTo>
                  <a:close/>
                </a:path>
              </a:pathLst>
            </a:custGeom>
            <a:solidFill>
              <a:srgbClr val="FFD93D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5236845" y="3898582"/>
              <a:ext cx="1054036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1A1A2E"/>
                  </a:solidFill>
                  <a:latin typeface="Arial"/>
                  <a:ea typeface="Microsoft YaHei"/>
                  <a:cs typeface="Arial"/>
                </a:rPr>
                <a:t>出道起点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5239702" y="4284821"/>
              <a:ext cx="5291777" cy="2895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5" b="1" dirty="0">
                  <a:solidFill>
                    <a:srgbClr val="5C5C7A"/>
                  </a:solidFill>
                  <a:latin typeface="Arial"/>
                  <a:ea typeface="Microsoft YaHei"/>
                  <a:cs typeface="Arial"/>
                </a:rPr>
                <a:t>2016《火星情报局第二季》出道 · 2017《凤囚凰》入行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191000" y="4914900"/>
            <a:ext cx="7429500" cy="990600"/>
            <a:chOff x="4191000" y="4914900"/>
            <a:chExt cx="7429500" cy="990600"/>
          </a:xfrm>
        </p:grpSpPr>
        <p:sp>
          <p:nvSpPr>
            <p:cNvPr id="34" name="Rectangle 34"/>
            <p:cNvSpPr/>
            <p:nvPr/>
          </p:nvSpPr>
          <p:spPr>
            <a:xfrm>
              <a:off x="4191000" y="4914900"/>
              <a:ext cx="7429500" cy="990600"/>
            </a:xfrm>
            <a:prstGeom prst="roundRect">
              <a:avLst>
                <a:gd name="adj" fmla="val 15385"/>
              </a:avLst>
            </a:prstGeom>
            <a:solidFill>
              <a:srgbClr val="FFF8EE"/>
            </a:solidFill>
            <a:ln w="28575">
              <a:solidFill>
                <a:srgbClr val="1A1A2E"/>
              </a:solidFill>
            </a:ln>
          </p:spPr>
        </p:sp>
        <p:sp>
          <p:nvSpPr>
            <p:cNvPr id="35" name="Rectangle 35"/>
            <p:cNvSpPr/>
            <p:nvPr/>
          </p:nvSpPr>
          <p:spPr>
            <a:xfrm>
              <a:off x="4343400" y="5086350"/>
              <a:ext cx="114300" cy="647700"/>
            </a:xfrm>
            <a:prstGeom prst="roundRect">
              <a:avLst>
                <a:gd name="adj" fmla="val 50000"/>
              </a:avLst>
            </a:prstGeom>
            <a:solidFill>
              <a:srgbClr val="00C896"/>
            </a:solidFill>
            <a:ln>
              <a:noFill/>
            </a:ln>
          </p:spPr>
        </p:sp>
        <p:sp>
          <p:nvSpPr>
            <p:cNvPr id="36" name="Freeform 36"/>
            <p:cNvSpPr/>
            <p:nvPr/>
          </p:nvSpPr>
          <p:spPr>
            <a:xfrm>
              <a:off x="4667250" y="5167312"/>
              <a:ext cx="381000" cy="333375"/>
            </a:xfrm>
            <a:custGeom>
              <a:avLst/>
              <a:gdLst/>
              <a:ahLst/>
              <a:cxnLst/>
              <a:rect l="l" t="t" r="r" b="b"/>
              <a:pathLst>
                <a:path w="381000" h="333375">
                  <a:moveTo>
                    <a:pt x="29590" y="172465"/>
                  </a:moveTo>
                  <a:lnTo>
                    <a:pt x="190500" y="333375"/>
                  </a:lnTo>
                  <a:lnTo>
                    <a:pt x="351411" y="172465"/>
                  </a:lnTo>
                  <a:cubicBezTo>
                    <a:pt x="370356" y="153519"/>
                    <a:pt x="381000" y="127822"/>
                    <a:pt x="381000" y="101028"/>
                  </a:cubicBezTo>
                  <a:lnTo>
                    <a:pt x="381000" y="96496"/>
                  </a:lnTo>
                  <a:cubicBezTo>
                    <a:pt x="381000" y="43203"/>
                    <a:pt x="337797" y="0"/>
                    <a:pt x="284505" y="0"/>
                  </a:cubicBezTo>
                  <a:cubicBezTo>
                    <a:pt x="255189" y="0"/>
                    <a:pt x="227465" y="13325"/>
                    <a:pt x="209153" y="36215"/>
                  </a:cubicBezTo>
                  <a:lnTo>
                    <a:pt x="190500" y="59531"/>
                  </a:lnTo>
                  <a:lnTo>
                    <a:pt x="171847" y="36215"/>
                  </a:lnTo>
                  <a:cubicBezTo>
                    <a:pt x="153535" y="13325"/>
                    <a:pt x="125810" y="0"/>
                    <a:pt x="96496" y="0"/>
                  </a:cubicBezTo>
                  <a:cubicBezTo>
                    <a:pt x="43203" y="0"/>
                    <a:pt x="0" y="43203"/>
                    <a:pt x="0" y="96496"/>
                  </a:cubicBezTo>
                  <a:lnTo>
                    <a:pt x="0" y="101028"/>
                  </a:lnTo>
                  <a:cubicBezTo>
                    <a:pt x="0" y="127822"/>
                    <a:pt x="10644" y="153519"/>
                    <a:pt x="29590" y="172465"/>
                  </a:cubicBezTo>
                  <a:close/>
                </a:path>
              </a:pathLst>
            </a:custGeom>
            <a:solidFill>
              <a:srgbClr val="00C896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5236845" y="5060632"/>
              <a:ext cx="1054036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1A1A2E"/>
                  </a:solidFill>
                  <a:latin typeface="Arial"/>
                  <a:ea typeface="Microsoft YaHei"/>
                  <a:cs typeface="Arial"/>
                </a:rPr>
                <a:t>生活趣事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5239702" y="5446871"/>
              <a:ext cx="3783938" cy="2895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5" b="1" dirty="0">
                  <a:solidFill>
                    <a:srgbClr val="5C5C7A"/>
                  </a:solidFill>
                  <a:latin typeface="Arial"/>
                  <a:ea typeface="Microsoft YaHei"/>
                  <a:cs typeface="Arial"/>
                </a:rPr>
                <a:t>爱吃辣 · 在台读书时曾在校经营馄饨店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560070" y="6554152"/>
            <a:ext cx="11073765" cy="213360"/>
            <a:chOff x="560070" y="6554152"/>
            <a:chExt cx="11073765" cy="213360"/>
          </a:xfrm>
        </p:grpSpPr>
        <p:sp>
          <p:nvSpPr>
            <p:cNvPr id="40" name="TextBox 40"/>
            <p:cNvSpPr txBox="1"/>
            <p:nvPr/>
          </p:nvSpPr>
          <p:spPr>
            <a:xfrm>
              <a:off x="560070" y="6570345"/>
              <a:ext cx="1541050" cy="1828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b="1" dirty="0">
                  <a:solidFill>
                    <a:srgbClr val="5C5C7A"/>
                  </a:solidFill>
                  <a:latin typeface="Arial"/>
                  <a:ea typeface="Microsoft YaHei"/>
                  <a:cs typeface="Arial"/>
                </a:rPr>
                <a:t>资料来源：公开百科信息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1108003" y="6554152"/>
              <a:ext cx="525832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050" b="1" dirty="0">
                  <a:solidFill>
                    <a:srgbClr val="1A1A2E"/>
                  </a:solidFill>
                  <a:latin typeface="Impact"/>
                  <a:ea typeface="Microsoft YaHei"/>
                  <a:cs typeface="Impact"/>
                </a:rPr>
                <a:t>02 / 10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00"/>
                            </p:stCondLst>
                            <p:childTnLst>
                              <p:par>
                                <p:cTn id="17" presetID="4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6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1" grpId="0"/>
      <p:bldP spid="27" grpId="0"/>
      <p:bldP spid="33" grpId="0"/>
      <p:bldP spid="3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E"/>
          </a:solidFill>
          <a:ln>
            <a:noFill/>
          </a:ln>
        </p:spPr>
      </p:sp>
      <p:grpSp>
        <p:nvGrpSpPr>
          <p:cNvPr id="7" name="Group 7"/>
          <p:cNvGrpSpPr/>
          <p:nvPr/>
        </p:nvGrpSpPr>
        <p:grpSpPr>
          <a:xfrm>
            <a:off x="571500" y="516255"/>
            <a:ext cx="11239500" cy="802957"/>
            <a:chOff x="571500" y="516255"/>
            <a:chExt cx="11239500" cy="802957"/>
          </a:xfrm>
        </p:grpSpPr>
        <p:sp>
          <p:nvSpPr>
            <p:cNvPr id="3" name="Rectangle 3"/>
            <p:cNvSpPr/>
            <p:nvPr/>
          </p:nvSpPr>
          <p:spPr>
            <a:xfrm>
              <a:off x="571500" y="523875"/>
              <a:ext cx="133350" cy="571500"/>
            </a:xfrm>
            <a:prstGeom prst="rect">
              <a:avLst/>
            </a:prstGeom>
            <a:solidFill>
              <a:srgbClr val="00B8D9"/>
            </a:solidFill>
            <a:ln>
              <a:noFill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811530" y="516255"/>
              <a:ext cx="2851785" cy="731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b="1" dirty="0">
                  <a:solidFill>
                    <a:srgbClr val="1A1A2E"/>
                  </a:solidFill>
                  <a:latin typeface="Impact"/>
                  <a:ea typeface="Microsoft YaHei"/>
                  <a:cs typeface="Impact"/>
                </a:rPr>
                <a:t>出道与成长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840105" y="1044892"/>
              <a:ext cx="2208062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5C5C7A"/>
                  </a:solidFill>
                  <a:latin typeface="Arial"/>
                  <a:ea typeface="Microsoft YaHei"/>
                  <a:cs typeface="Arial"/>
                </a:rPr>
                <a:t>JOURNEY · 2016 – 2024</a:t>
              </a:r>
            </a:p>
          </p:txBody>
        </p:sp>
        <p:sp>
          <p:nvSpPr>
            <p:cNvPr id="6" name="Freeform 6"/>
            <p:cNvSpPr/>
            <p:nvPr/>
          </p:nvSpPr>
          <p:spPr>
            <a:xfrm>
              <a:off x="11239500" y="781050"/>
              <a:ext cx="571500" cy="152400"/>
            </a:xfrm>
            <a:custGeom>
              <a:avLst/>
              <a:gdLst/>
              <a:ahLst/>
              <a:cxnLst/>
              <a:rect l="l" t="t" r="r" b="b"/>
              <a:pathLst>
                <a:path w="571500" h="152400">
                  <a:moveTo>
                    <a:pt x="0" y="76200"/>
                  </a:moveTo>
                  <a:cubicBezTo>
                    <a:pt x="95250" y="0"/>
                    <a:pt x="190500" y="0"/>
                    <a:pt x="285750" y="76200"/>
                  </a:cubicBezTo>
                  <a:cubicBezTo>
                    <a:pt x="381000" y="152400"/>
                    <a:pt x="476250" y="152400"/>
                    <a:pt x="571500" y="76200"/>
                  </a:cubicBezTo>
                </a:path>
              </a:pathLst>
            </a:custGeom>
            <a:noFill/>
            <a:ln w="38100" cap="rnd">
              <a:solidFill>
                <a:srgbClr val="FF3DA5"/>
              </a:solidFill>
            </a:ln>
          </p:spPr>
        </p:sp>
      </p:grpSp>
      <p:grpSp>
        <p:nvGrpSpPr>
          <p:cNvPr id="9" name="Group 9"/>
          <p:cNvGrpSpPr/>
          <p:nvPr/>
        </p:nvGrpSpPr>
        <p:grpSpPr>
          <a:xfrm>
            <a:off x="1333500" y="4095750"/>
            <a:ext cx="9525000" cy="9525"/>
            <a:chOff x="1333500" y="4095750"/>
            <a:chExt cx="9525000" cy="9525"/>
          </a:xfrm>
        </p:grpSpPr>
        <p:sp>
          <p:nvSpPr>
            <p:cNvPr id="8" name="Line 8"/>
            <p:cNvSpPr/>
            <p:nvPr/>
          </p:nvSpPr>
          <p:spPr>
            <a:xfrm>
              <a:off x="1333500" y="4095750"/>
              <a:ext cx="9525000" cy="9525"/>
            </a:xfrm>
            <a:custGeom>
              <a:avLst/>
              <a:gdLst/>
              <a:ahLst/>
              <a:cxnLst/>
              <a:rect l="l" t="t" r="r" b="b"/>
              <a:pathLst>
                <a:path w="9525000" h="9525">
                  <a:moveTo>
                    <a:pt x="0" y="0"/>
                  </a:moveTo>
                  <a:lnTo>
                    <a:pt x="9525000" y="0"/>
                  </a:lnTo>
                </a:path>
              </a:pathLst>
            </a:custGeom>
            <a:noFill/>
            <a:ln w="57150" cap="rnd">
              <a:solidFill>
                <a:srgbClr val="1A1A2E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1047750" y="1809750"/>
            <a:ext cx="1809750" cy="2438400"/>
            <a:chOff x="1047750" y="1809750"/>
            <a:chExt cx="1809750" cy="2438400"/>
          </a:xfrm>
        </p:grpSpPr>
        <p:sp>
          <p:nvSpPr>
            <p:cNvPr id="10" name="Line 10"/>
            <p:cNvSpPr/>
            <p:nvPr/>
          </p:nvSpPr>
          <p:spPr>
            <a:xfrm>
              <a:off x="1952625" y="3429000"/>
              <a:ext cx="9525" cy="609600"/>
            </a:xfrm>
            <a:custGeom>
              <a:avLst/>
              <a:gdLst/>
              <a:ahLst/>
              <a:cxnLst/>
              <a:rect l="l" t="t" r="r" b="b"/>
              <a:pathLst>
                <a:path w="9525" h="609600">
                  <a:moveTo>
                    <a:pt x="0" y="0"/>
                  </a:moveTo>
                  <a:lnTo>
                    <a:pt x="0" y="609600"/>
                  </a:lnTo>
                </a:path>
              </a:pathLst>
            </a:custGeom>
            <a:noFill/>
            <a:ln w="28575">
              <a:solidFill>
                <a:srgbClr val="FF3DA5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1800225" y="3943350"/>
              <a:ext cx="304800" cy="304800"/>
            </a:xfrm>
            <a:prstGeom prst="ellipse">
              <a:avLst/>
            </a:prstGeom>
            <a:solidFill>
              <a:srgbClr val="FF3DA5"/>
            </a:solidFill>
            <a:ln w="28575">
              <a:solidFill>
                <a:srgbClr val="1A1A2E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876697" y="4047649"/>
              <a:ext cx="151856" cy="198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75" b="1" dirty="0">
                  <a:solidFill>
                    <a:srgbClr val="FFF8EE"/>
                  </a:solidFill>
                  <a:latin typeface="Arial"/>
                  <a:ea typeface="Microsoft YaHei"/>
                  <a:cs typeface="Arial"/>
                </a:rPr>
                <a:t>16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1047750" y="1809750"/>
              <a:ext cx="1809750" cy="1428750"/>
            </a:xfrm>
            <a:prstGeom prst="roundRect">
              <a:avLst>
                <a:gd name="adj" fmla="val 9333"/>
              </a:avLst>
            </a:prstGeom>
            <a:solidFill>
              <a:srgbClr val="FFF8EE"/>
            </a:solidFill>
            <a:ln w="28575">
              <a:solidFill>
                <a:srgbClr val="1A1A2E"/>
              </a:solidFill>
            </a:ln>
          </p:spPr>
        </p:sp>
        <p:sp>
          <p:nvSpPr>
            <p:cNvPr id="14" name="Rectangle 14"/>
            <p:cNvSpPr/>
            <p:nvPr/>
          </p:nvSpPr>
          <p:spPr>
            <a:xfrm>
              <a:off x="1047750" y="1809750"/>
              <a:ext cx="1809750" cy="76200"/>
            </a:xfrm>
            <a:prstGeom prst="roundRect">
              <a:avLst>
                <a:gd name="adj" fmla="val 50000"/>
              </a:avLst>
            </a:prstGeom>
            <a:solidFill>
              <a:srgbClr val="FF3DA5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636299" y="2075498"/>
              <a:ext cx="632653" cy="396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FF3DA5"/>
                  </a:solidFill>
                  <a:latin typeface="Impact"/>
                  <a:ea typeface="Microsoft YaHei"/>
                  <a:cs typeface="Impact"/>
                </a:rPr>
                <a:t>2016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728454" y="2406968"/>
              <a:ext cx="448342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rgbClr val="1A1A2E"/>
                  </a:solidFill>
                  <a:latin typeface="Arial"/>
                  <a:ea typeface="Microsoft YaHei"/>
                  <a:cs typeface="Arial"/>
                </a:rPr>
                <a:t>出道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34512" y="2697956"/>
              <a:ext cx="1236226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125" b="1" dirty="0">
                  <a:solidFill>
                    <a:srgbClr val="5C5C7A"/>
                  </a:solidFill>
                  <a:latin typeface="Arial"/>
                  <a:ea typeface="Microsoft YaHei"/>
                  <a:cs typeface="Arial"/>
                </a:rPr>
                <a:t>《火星情报局》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593294" y="2907506"/>
              <a:ext cx="718661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125" b="1" dirty="0">
                  <a:solidFill>
                    <a:srgbClr val="5C5C7A"/>
                  </a:solidFill>
                  <a:latin typeface="Arial"/>
                  <a:ea typeface="Microsoft YaHei"/>
                  <a:cs typeface="Arial"/>
                </a:rPr>
                <a:t>初登舞台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2809875" y="3943350"/>
            <a:ext cx="1809750" cy="2259806"/>
            <a:chOff x="2809875" y="3943350"/>
            <a:chExt cx="1809750" cy="2259806"/>
          </a:xfrm>
        </p:grpSpPr>
        <p:sp>
          <p:nvSpPr>
            <p:cNvPr id="20" name="Line 20"/>
            <p:cNvSpPr/>
            <p:nvPr/>
          </p:nvSpPr>
          <p:spPr>
            <a:xfrm>
              <a:off x="3714750" y="4152900"/>
              <a:ext cx="9525" cy="609600"/>
            </a:xfrm>
            <a:custGeom>
              <a:avLst/>
              <a:gdLst/>
              <a:ahLst/>
              <a:cxnLst/>
              <a:rect l="l" t="t" r="r" b="b"/>
              <a:pathLst>
                <a:path w="9525" h="609600">
                  <a:moveTo>
                    <a:pt x="0" y="0"/>
                  </a:moveTo>
                  <a:lnTo>
                    <a:pt x="0" y="609600"/>
                  </a:lnTo>
                </a:path>
              </a:pathLst>
            </a:custGeom>
            <a:noFill/>
            <a:ln w="28575">
              <a:solidFill>
                <a:srgbClr val="00B8D9"/>
              </a:solidFill>
            </a:ln>
          </p:spPr>
        </p:sp>
        <p:sp>
          <p:nvSpPr>
            <p:cNvPr id="21" name="Ellipse 21"/>
            <p:cNvSpPr/>
            <p:nvPr/>
          </p:nvSpPr>
          <p:spPr>
            <a:xfrm>
              <a:off x="3562350" y="3943350"/>
              <a:ext cx="304800" cy="304800"/>
            </a:xfrm>
            <a:prstGeom prst="ellipse">
              <a:avLst/>
            </a:prstGeom>
            <a:solidFill>
              <a:srgbClr val="00B8D9"/>
            </a:solidFill>
            <a:ln w="28575">
              <a:solidFill>
                <a:srgbClr val="1A1A2E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3638822" y="4047649"/>
              <a:ext cx="151856" cy="198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75" b="1" dirty="0">
                  <a:solidFill>
                    <a:srgbClr val="FFF8EE"/>
                  </a:solidFill>
                  <a:latin typeface="Arial"/>
                  <a:ea typeface="Microsoft YaHei"/>
                  <a:cs typeface="Arial"/>
                </a:rPr>
                <a:t>17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2809875" y="4953000"/>
              <a:ext cx="1809750" cy="1238250"/>
            </a:xfrm>
            <a:prstGeom prst="roundRect">
              <a:avLst>
                <a:gd name="adj" fmla="val 10769"/>
              </a:avLst>
            </a:prstGeom>
            <a:solidFill>
              <a:srgbClr val="FFF8EE"/>
            </a:solidFill>
            <a:ln w="28575">
              <a:solidFill>
                <a:srgbClr val="1A1A2E"/>
              </a:solidFill>
            </a:ln>
          </p:spPr>
        </p:sp>
        <p:sp>
          <p:nvSpPr>
            <p:cNvPr id="24" name="Rectangle 24"/>
            <p:cNvSpPr/>
            <p:nvPr/>
          </p:nvSpPr>
          <p:spPr>
            <a:xfrm>
              <a:off x="2809875" y="4953000"/>
              <a:ext cx="1809750" cy="76200"/>
            </a:xfrm>
            <a:prstGeom prst="roundRect">
              <a:avLst>
                <a:gd name="adj" fmla="val 50000"/>
              </a:avLst>
            </a:prstGeom>
            <a:solidFill>
              <a:srgbClr val="00B8D9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3422756" y="5215890"/>
              <a:ext cx="583987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00B8D9"/>
                  </a:solidFill>
                  <a:latin typeface="Impact"/>
                  <a:ea typeface="Microsoft YaHei"/>
                  <a:cs typeface="Impact"/>
                </a:rPr>
                <a:t>2017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3503033" y="5539264"/>
              <a:ext cx="423434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75" b="1" dirty="0">
                  <a:solidFill>
                    <a:srgbClr val="1A1A2E"/>
                  </a:solidFill>
                  <a:latin typeface="Arial"/>
                  <a:ea typeface="Microsoft YaHei"/>
                  <a:cs typeface="Arial"/>
                </a:rPr>
                <a:t>入行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3269159" y="5803106"/>
              <a:ext cx="891183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125" b="1" dirty="0">
                  <a:solidFill>
                    <a:srgbClr val="5C5C7A"/>
                  </a:solidFill>
                  <a:latin typeface="Arial"/>
                  <a:ea typeface="Microsoft YaHei"/>
                  <a:cs typeface="Arial"/>
                </a:rPr>
                <a:t>《凤囚凰》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3096637" y="5974556"/>
              <a:ext cx="1236226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125" b="1" dirty="0">
                  <a:solidFill>
                    <a:srgbClr val="5C5C7A"/>
                  </a:solidFill>
                  <a:latin typeface="Arial"/>
                  <a:ea typeface="Microsoft YaHei"/>
                  <a:cs typeface="Arial"/>
                </a:rPr>
                <a:t>正式进入演艺圈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572000" y="1809750"/>
            <a:ext cx="1809750" cy="2438400"/>
            <a:chOff x="4572000" y="1809750"/>
            <a:chExt cx="1809750" cy="2438400"/>
          </a:xfrm>
        </p:grpSpPr>
        <p:sp>
          <p:nvSpPr>
            <p:cNvPr id="30" name="Line 30"/>
            <p:cNvSpPr/>
            <p:nvPr/>
          </p:nvSpPr>
          <p:spPr>
            <a:xfrm>
              <a:off x="5476875" y="3429000"/>
              <a:ext cx="9525" cy="609600"/>
            </a:xfrm>
            <a:custGeom>
              <a:avLst/>
              <a:gdLst/>
              <a:ahLst/>
              <a:cxnLst/>
              <a:rect l="l" t="t" r="r" b="b"/>
              <a:pathLst>
                <a:path w="9525" h="609600">
                  <a:moveTo>
                    <a:pt x="0" y="0"/>
                  </a:moveTo>
                  <a:lnTo>
                    <a:pt x="0" y="609600"/>
                  </a:lnTo>
                </a:path>
              </a:pathLst>
            </a:custGeom>
            <a:noFill/>
            <a:ln w="28575">
              <a:solidFill>
                <a:srgbClr val="FFD93D"/>
              </a:solidFill>
            </a:ln>
          </p:spPr>
        </p:sp>
        <p:sp>
          <p:nvSpPr>
            <p:cNvPr id="31" name="Ellipse 31"/>
            <p:cNvSpPr/>
            <p:nvPr/>
          </p:nvSpPr>
          <p:spPr>
            <a:xfrm>
              <a:off x="5324475" y="3943350"/>
              <a:ext cx="304800" cy="304800"/>
            </a:xfrm>
            <a:prstGeom prst="ellipse">
              <a:avLst/>
            </a:prstGeom>
            <a:solidFill>
              <a:srgbClr val="FFD93D"/>
            </a:solidFill>
            <a:ln w="28575">
              <a:solidFill>
                <a:srgbClr val="1A1A2E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5400947" y="4047649"/>
              <a:ext cx="151856" cy="198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75" b="1" dirty="0">
                  <a:solidFill>
                    <a:srgbClr val="1A1A2E"/>
                  </a:solidFill>
                  <a:latin typeface="Arial"/>
                  <a:ea typeface="Microsoft YaHei"/>
                  <a:cs typeface="Arial"/>
                </a:rPr>
                <a:t>18</a:t>
              </a:r>
            </a:p>
          </p:txBody>
        </p:sp>
        <p:sp>
          <p:nvSpPr>
            <p:cNvPr id="33" name="Rectangle 33"/>
            <p:cNvSpPr/>
            <p:nvPr/>
          </p:nvSpPr>
          <p:spPr>
            <a:xfrm>
              <a:off x="4572000" y="1809750"/>
              <a:ext cx="1809750" cy="1428750"/>
            </a:xfrm>
            <a:prstGeom prst="roundRect">
              <a:avLst>
                <a:gd name="adj" fmla="val 9333"/>
              </a:avLst>
            </a:prstGeom>
            <a:solidFill>
              <a:srgbClr val="FFF8EE"/>
            </a:solidFill>
            <a:ln w="28575">
              <a:solidFill>
                <a:srgbClr val="1A1A2E"/>
              </a:solidFill>
            </a:ln>
          </p:spPr>
        </p:sp>
        <p:sp>
          <p:nvSpPr>
            <p:cNvPr id="34" name="Rectangle 34"/>
            <p:cNvSpPr/>
            <p:nvPr/>
          </p:nvSpPr>
          <p:spPr>
            <a:xfrm>
              <a:off x="4572000" y="1809750"/>
              <a:ext cx="1809750" cy="76200"/>
            </a:xfrm>
            <a:prstGeom prst="roundRect">
              <a:avLst>
                <a:gd name="adj" fmla="val 50000"/>
              </a:avLst>
            </a:prstGeom>
            <a:solidFill>
              <a:srgbClr val="FFD93D"/>
            </a:solidFill>
            <a:ln>
              <a:noFill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5160549" y="2075498"/>
              <a:ext cx="632653" cy="396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1A1A2E"/>
                  </a:solidFill>
                  <a:latin typeface="Impact"/>
                  <a:ea typeface="Microsoft YaHei"/>
                  <a:cs typeface="Impact"/>
                </a:rPr>
                <a:t>2018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5045678" y="2406968"/>
              <a:ext cx="862393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rgbClr val="1A1A2E"/>
                  </a:solidFill>
                  <a:latin typeface="Arial"/>
                  <a:ea typeface="Microsoft YaHei"/>
                  <a:cs typeface="Arial"/>
                </a:rPr>
                <a:t>崭露头角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4599980" y="2697956"/>
              <a:ext cx="1753791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125" b="1" dirty="0">
                  <a:solidFill>
                    <a:srgbClr val="5C5C7A"/>
                  </a:solidFill>
                  <a:latin typeface="Arial"/>
                  <a:ea typeface="Microsoft YaHei"/>
                  <a:cs typeface="Arial"/>
                </a:rPr>
                <a:t>《哦！我的皇帝陛下》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4712119" y="2907506"/>
              <a:ext cx="1529513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125" b="1" dirty="0">
                  <a:solidFill>
                    <a:srgbClr val="5C5C7A"/>
                  </a:solidFill>
                  <a:latin typeface="Arial"/>
                  <a:ea typeface="Microsoft YaHei"/>
                  <a:cs typeface="Arial"/>
                </a:rPr>
                <a:t>总播放量突破 20 亿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6334125" y="3943350"/>
            <a:ext cx="1809750" cy="2259806"/>
            <a:chOff x="6334125" y="3943350"/>
            <a:chExt cx="1809750" cy="2259806"/>
          </a:xfrm>
        </p:grpSpPr>
        <p:sp>
          <p:nvSpPr>
            <p:cNvPr id="40" name="Line 40"/>
            <p:cNvSpPr/>
            <p:nvPr/>
          </p:nvSpPr>
          <p:spPr>
            <a:xfrm>
              <a:off x="7239000" y="4152900"/>
              <a:ext cx="9525" cy="609600"/>
            </a:xfrm>
            <a:custGeom>
              <a:avLst/>
              <a:gdLst/>
              <a:ahLst/>
              <a:cxnLst/>
              <a:rect l="l" t="t" r="r" b="b"/>
              <a:pathLst>
                <a:path w="9525" h="609600">
                  <a:moveTo>
                    <a:pt x="0" y="0"/>
                  </a:moveTo>
                  <a:lnTo>
                    <a:pt x="0" y="609600"/>
                  </a:lnTo>
                </a:path>
              </a:pathLst>
            </a:custGeom>
            <a:noFill/>
            <a:ln w="28575">
              <a:solidFill>
                <a:srgbClr val="00C896"/>
              </a:solidFill>
            </a:ln>
          </p:spPr>
        </p:sp>
        <p:sp>
          <p:nvSpPr>
            <p:cNvPr id="41" name="Ellipse 41"/>
            <p:cNvSpPr/>
            <p:nvPr/>
          </p:nvSpPr>
          <p:spPr>
            <a:xfrm>
              <a:off x="7086600" y="3943350"/>
              <a:ext cx="304800" cy="304800"/>
            </a:xfrm>
            <a:prstGeom prst="ellipse">
              <a:avLst/>
            </a:prstGeom>
            <a:solidFill>
              <a:srgbClr val="00C896"/>
            </a:solidFill>
            <a:ln w="28575">
              <a:solidFill>
                <a:srgbClr val="1A1A2E"/>
              </a:solidFill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7144382" y="4047649"/>
              <a:ext cx="189236" cy="198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75" b="1" dirty="0">
                  <a:solidFill>
                    <a:srgbClr val="FFF8EE"/>
                  </a:solidFill>
                  <a:latin typeface="Arial"/>
                  <a:ea typeface="Microsoft YaHei"/>
                  <a:cs typeface="Arial"/>
                </a:rPr>
                <a:t>20</a:t>
              </a:r>
            </a:p>
          </p:txBody>
        </p:sp>
        <p:sp>
          <p:nvSpPr>
            <p:cNvPr id="43" name="Rectangle 43"/>
            <p:cNvSpPr/>
            <p:nvPr/>
          </p:nvSpPr>
          <p:spPr>
            <a:xfrm>
              <a:off x="6334125" y="4953000"/>
              <a:ext cx="1809750" cy="1238250"/>
            </a:xfrm>
            <a:prstGeom prst="roundRect">
              <a:avLst>
                <a:gd name="adj" fmla="val 10769"/>
              </a:avLst>
            </a:prstGeom>
            <a:solidFill>
              <a:srgbClr val="FFF8EE"/>
            </a:solidFill>
            <a:ln w="28575">
              <a:solidFill>
                <a:srgbClr val="1A1A2E"/>
              </a:solidFill>
            </a:ln>
          </p:spPr>
        </p:sp>
        <p:sp>
          <p:nvSpPr>
            <p:cNvPr id="44" name="Rectangle 44"/>
            <p:cNvSpPr/>
            <p:nvPr/>
          </p:nvSpPr>
          <p:spPr>
            <a:xfrm>
              <a:off x="6334125" y="4953000"/>
              <a:ext cx="1809750" cy="76200"/>
            </a:xfrm>
            <a:prstGeom prst="roundRect">
              <a:avLst>
                <a:gd name="adj" fmla="val 50000"/>
              </a:avLst>
            </a:prstGeom>
            <a:solidFill>
              <a:srgbClr val="00C896"/>
            </a:solidFill>
            <a:ln>
              <a:noFill/>
            </a:ln>
          </p:spPr>
        </p:sp>
        <p:sp>
          <p:nvSpPr>
            <p:cNvPr id="45" name="TextBox 45"/>
            <p:cNvSpPr txBox="1"/>
            <p:nvPr/>
          </p:nvSpPr>
          <p:spPr>
            <a:xfrm>
              <a:off x="6912502" y="5215890"/>
              <a:ext cx="652996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1A1A2E"/>
                  </a:solidFill>
                  <a:latin typeface="Impact"/>
                  <a:ea typeface="Microsoft YaHei"/>
                  <a:cs typeface="Impact"/>
                </a:rPr>
                <a:t>2020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6831759" y="5539264"/>
              <a:ext cx="814483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75" b="1" dirty="0">
                  <a:solidFill>
                    <a:srgbClr val="1A1A2E"/>
                  </a:solidFill>
                  <a:latin typeface="Arial"/>
                  <a:ea typeface="Microsoft YaHei"/>
                  <a:cs typeface="Arial"/>
                </a:rPr>
                <a:t>成功出圈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6448365" y="5803106"/>
              <a:ext cx="1581269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125" b="1" dirty="0">
                  <a:solidFill>
                    <a:srgbClr val="5C5C7A"/>
                  </a:solidFill>
                  <a:latin typeface="Arial"/>
                  <a:ea typeface="Microsoft YaHei"/>
                  <a:cs typeface="Arial"/>
                </a:rPr>
                <a:t>《传闻中的陈芊芊》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6534626" y="5974556"/>
              <a:ext cx="1408747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125" b="1" dirty="0">
                  <a:solidFill>
                    <a:srgbClr val="5C5C7A"/>
                  </a:solidFill>
                  <a:latin typeface="Arial"/>
                  <a:ea typeface="Microsoft YaHei"/>
                  <a:cs typeface="Arial"/>
                </a:rPr>
                <a:t>人气与口碑双丰收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8076786" y="1809750"/>
            <a:ext cx="1848677" cy="2438400"/>
            <a:chOff x="8076786" y="1809750"/>
            <a:chExt cx="1848677" cy="2438400"/>
          </a:xfrm>
        </p:grpSpPr>
        <p:sp>
          <p:nvSpPr>
            <p:cNvPr id="50" name="Line 50"/>
            <p:cNvSpPr/>
            <p:nvPr/>
          </p:nvSpPr>
          <p:spPr>
            <a:xfrm>
              <a:off x="9001125" y="3429000"/>
              <a:ext cx="9525" cy="609600"/>
            </a:xfrm>
            <a:custGeom>
              <a:avLst/>
              <a:gdLst/>
              <a:ahLst/>
              <a:cxnLst/>
              <a:rect l="l" t="t" r="r" b="b"/>
              <a:pathLst>
                <a:path w="9525" h="609600">
                  <a:moveTo>
                    <a:pt x="0" y="0"/>
                  </a:moveTo>
                  <a:lnTo>
                    <a:pt x="0" y="609600"/>
                  </a:lnTo>
                </a:path>
              </a:pathLst>
            </a:custGeom>
            <a:noFill/>
            <a:ln w="28575">
              <a:solidFill>
                <a:srgbClr val="FF6B4A"/>
              </a:solidFill>
            </a:ln>
          </p:spPr>
        </p:sp>
        <p:sp>
          <p:nvSpPr>
            <p:cNvPr id="51" name="Ellipse 51"/>
            <p:cNvSpPr/>
            <p:nvPr/>
          </p:nvSpPr>
          <p:spPr>
            <a:xfrm>
              <a:off x="8848725" y="3943350"/>
              <a:ext cx="304800" cy="304800"/>
            </a:xfrm>
            <a:prstGeom prst="ellipse">
              <a:avLst/>
            </a:prstGeom>
            <a:solidFill>
              <a:srgbClr val="FF6B4A"/>
            </a:solidFill>
            <a:ln w="28575">
              <a:solidFill>
                <a:srgbClr val="1A1A2E"/>
              </a:solidFill>
            </a:ln>
          </p:spPr>
        </p:sp>
        <p:sp>
          <p:nvSpPr>
            <p:cNvPr id="52" name="TextBox 52"/>
            <p:cNvSpPr txBox="1"/>
            <p:nvPr/>
          </p:nvSpPr>
          <p:spPr>
            <a:xfrm>
              <a:off x="8906507" y="4047649"/>
              <a:ext cx="189236" cy="198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75" b="1" dirty="0">
                  <a:solidFill>
                    <a:srgbClr val="FFF8EE"/>
                  </a:solidFill>
                  <a:latin typeface="Arial"/>
                  <a:ea typeface="Microsoft YaHei"/>
                  <a:cs typeface="Arial"/>
                </a:rPr>
                <a:t>22</a:t>
              </a:r>
            </a:p>
          </p:txBody>
        </p:sp>
        <p:sp>
          <p:nvSpPr>
            <p:cNvPr id="53" name="Rectangle 53"/>
            <p:cNvSpPr/>
            <p:nvPr/>
          </p:nvSpPr>
          <p:spPr>
            <a:xfrm>
              <a:off x="8096250" y="1809750"/>
              <a:ext cx="1809750" cy="1428750"/>
            </a:xfrm>
            <a:prstGeom prst="roundRect">
              <a:avLst>
                <a:gd name="adj" fmla="val 9333"/>
              </a:avLst>
            </a:prstGeom>
            <a:solidFill>
              <a:srgbClr val="FFF8EE"/>
            </a:solidFill>
            <a:ln w="28575">
              <a:solidFill>
                <a:srgbClr val="1A1A2E"/>
              </a:solidFill>
            </a:ln>
          </p:spPr>
        </p:sp>
        <p:sp>
          <p:nvSpPr>
            <p:cNvPr id="54" name="Rectangle 54"/>
            <p:cNvSpPr/>
            <p:nvPr/>
          </p:nvSpPr>
          <p:spPr>
            <a:xfrm>
              <a:off x="8096250" y="1809750"/>
              <a:ext cx="1809750" cy="76200"/>
            </a:xfrm>
            <a:prstGeom prst="roundRect">
              <a:avLst>
                <a:gd name="adj" fmla="val 50000"/>
              </a:avLst>
            </a:prstGeom>
            <a:solidFill>
              <a:srgbClr val="FF6B4A"/>
            </a:solidFill>
            <a:ln>
              <a:noFill/>
            </a:ln>
          </p:spPr>
        </p:sp>
        <p:sp>
          <p:nvSpPr>
            <p:cNvPr id="55" name="TextBox 55"/>
            <p:cNvSpPr txBox="1"/>
            <p:nvPr/>
          </p:nvSpPr>
          <p:spPr>
            <a:xfrm>
              <a:off x="8647419" y="2075498"/>
              <a:ext cx="707412" cy="396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FF6B4A"/>
                  </a:solidFill>
                  <a:latin typeface="Impact"/>
                  <a:ea typeface="Microsoft YaHei"/>
                  <a:cs typeface="Impact"/>
                </a:rPr>
                <a:t>2022</a:t>
              </a:r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8466415" y="2406968"/>
              <a:ext cx="1069419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rgbClr val="1A1A2E"/>
                  </a:solidFill>
                  <a:latin typeface="Arial"/>
                  <a:ea typeface="Microsoft YaHei"/>
                  <a:cs typeface="Arial"/>
                </a:rPr>
                <a:t>现象级爆款</a:t>
              </a:r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8076786" y="2697956"/>
              <a:ext cx="1848677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125" b="1" dirty="0">
                  <a:solidFill>
                    <a:srgbClr val="5C5C7A"/>
                  </a:solidFill>
                  <a:latin typeface="Arial"/>
                  <a:ea typeface="Microsoft YaHei"/>
                  <a:cs typeface="Arial"/>
                </a:rPr>
                <a:t>《星汉灿烂·月升沧海》</a:t>
              </a:r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8641794" y="2907506"/>
              <a:ext cx="718661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125" b="1" dirty="0">
                  <a:solidFill>
                    <a:srgbClr val="5C5C7A"/>
                  </a:solidFill>
                  <a:latin typeface="Arial"/>
                  <a:ea typeface="Microsoft YaHei"/>
                  <a:cs typeface="Arial"/>
                </a:rPr>
                <a:t>全网热议</a:t>
              </a:r>
            </a:p>
          </p:txBody>
        </p:sp>
      </p:grpSp>
      <p:grpSp>
        <p:nvGrpSpPr>
          <p:cNvPr id="69" name="Group 69"/>
          <p:cNvGrpSpPr/>
          <p:nvPr/>
        </p:nvGrpSpPr>
        <p:grpSpPr>
          <a:xfrm>
            <a:off x="9858375" y="3943350"/>
            <a:ext cx="1809750" cy="2259806"/>
            <a:chOff x="9858375" y="3943350"/>
            <a:chExt cx="1809750" cy="2259806"/>
          </a:xfrm>
        </p:grpSpPr>
        <p:sp>
          <p:nvSpPr>
            <p:cNvPr id="60" name="Line 60"/>
            <p:cNvSpPr/>
            <p:nvPr/>
          </p:nvSpPr>
          <p:spPr>
            <a:xfrm>
              <a:off x="10763250" y="4152900"/>
              <a:ext cx="9525" cy="609600"/>
            </a:xfrm>
            <a:custGeom>
              <a:avLst/>
              <a:gdLst/>
              <a:ahLst/>
              <a:cxnLst/>
              <a:rect l="l" t="t" r="r" b="b"/>
              <a:pathLst>
                <a:path w="9525" h="609600">
                  <a:moveTo>
                    <a:pt x="0" y="0"/>
                  </a:moveTo>
                  <a:lnTo>
                    <a:pt x="0" y="609600"/>
                  </a:lnTo>
                </a:path>
              </a:pathLst>
            </a:custGeom>
            <a:noFill/>
            <a:ln w="28575">
              <a:solidFill>
                <a:srgbClr val="FF3DA5"/>
              </a:solidFill>
            </a:ln>
          </p:spPr>
        </p:sp>
        <p:sp>
          <p:nvSpPr>
            <p:cNvPr id="61" name="Ellipse 61"/>
            <p:cNvSpPr/>
            <p:nvPr/>
          </p:nvSpPr>
          <p:spPr>
            <a:xfrm>
              <a:off x="10610850" y="3943350"/>
              <a:ext cx="304800" cy="304800"/>
            </a:xfrm>
            <a:prstGeom prst="ellipse">
              <a:avLst/>
            </a:prstGeom>
            <a:solidFill>
              <a:srgbClr val="FF3DA5"/>
            </a:solidFill>
            <a:ln w="28575">
              <a:solidFill>
                <a:srgbClr val="1A1A2E"/>
              </a:solidFill>
            </a:ln>
          </p:spPr>
        </p:sp>
        <p:sp>
          <p:nvSpPr>
            <p:cNvPr id="62" name="TextBox 62"/>
            <p:cNvSpPr txBox="1"/>
            <p:nvPr/>
          </p:nvSpPr>
          <p:spPr>
            <a:xfrm>
              <a:off x="10668632" y="4047649"/>
              <a:ext cx="189236" cy="198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75" b="1" dirty="0">
                  <a:solidFill>
                    <a:srgbClr val="FFF8EE"/>
                  </a:solidFill>
                  <a:latin typeface="Arial"/>
                  <a:ea typeface="Microsoft YaHei"/>
                  <a:cs typeface="Arial"/>
                </a:rPr>
                <a:t>24</a:t>
              </a:r>
            </a:p>
          </p:txBody>
        </p:sp>
        <p:sp>
          <p:nvSpPr>
            <p:cNvPr id="63" name="Rectangle 63"/>
            <p:cNvSpPr/>
            <p:nvPr/>
          </p:nvSpPr>
          <p:spPr>
            <a:xfrm>
              <a:off x="9858375" y="4953000"/>
              <a:ext cx="1809750" cy="1238250"/>
            </a:xfrm>
            <a:prstGeom prst="roundRect">
              <a:avLst>
                <a:gd name="adj" fmla="val 10769"/>
              </a:avLst>
            </a:prstGeom>
            <a:solidFill>
              <a:srgbClr val="FFF8EE"/>
            </a:solidFill>
            <a:ln w="28575">
              <a:solidFill>
                <a:srgbClr val="1A1A2E"/>
              </a:solidFill>
            </a:ln>
          </p:spPr>
        </p:sp>
        <p:sp>
          <p:nvSpPr>
            <p:cNvPr id="64" name="Rectangle 64"/>
            <p:cNvSpPr/>
            <p:nvPr/>
          </p:nvSpPr>
          <p:spPr>
            <a:xfrm>
              <a:off x="9858375" y="4953000"/>
              <a:ext cx="1809750" cy="76200"/>
            </a:xfrm>
            <a:prstGeom prst="roundRect">
              <a:avLst>
                <a:gd name="adj" fmla="val 50000"/>
              </a:avLst>
            </a:prstGeom>
            <a:solidFill>
              <a:srgbClr val="FF3DA5"/>
            </a:solidFill>
            <a:ln>
              <a:noFill/>
            </a:ln>
          </p:spPr>
        </p:sp>
        <p:sp>
          <p:nvSpPr>
            <p:cNvPr id="65" name="TextBox 65"/>
            <p:cNvSpPr txBox="1"/>
            <p:nvPr/>
          </p:nvSpPr>
          <p:spPr>
            <a:xfrm>
              <a:off x="10436752" y="5215890"/>
              <a:ext cx="652996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3DA5"/>
                  </a:solidFill>
                  <a:latin typeface="Impact"/>
                  <a:ea typeface="Microsoft YaHei"/>
                  <a:cs typeface="Impact"/>
                </a:rPr>
                <a:t>2024</a:t>
              </a:r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10356009" y="5539264"/>
              <a:ext cx="814483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75" b="1" dirty="0">
                  <a:solidFill>
                    <a:srgbClr val="1A1A2E"/>
                  </a:solidFill>
                  <a:latin typeface="Arial"/>
                  <a:ea typeface="Microsoft YaHei"/>
                  <a:cs typeface="Arial"/>
                </a:rPr>
                <a:t>再创高峰</a:t>
              </a:r>
            </a:p>
          </p:txBody>
        </p:sp>
        <p:sp>
          <p:nvSpPr>
            <p:cNvPr id="67" name="TextBox 67"/>
            <p:cNvSpPr txBox="1"/>
            <p:nvPr/>
          </p:nvSpPr>
          <p:spPr>
            <a:xfrm>
              <a:off x="10231398" y="5803106"/>
              <a:ext cx="1063704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125" b="1" dirty="0">
                  <a:solidFill>
                    <a:srgbClr val="5C5C7A"/>
                  </a:solidFill>
                  <a:latin typeface="Arial"/>
                  <a:ea typeface="Microsoft YaHei"/>
                  <a:cs typeface="Arial"/>
                </a:rPr>
                <a:t>《珠帘玉幕》</a:t>
              </a:r>
            </a:p>
          </p:txBody>
        </p:sp>
        <p:sp>
          <p:nvSpPr>
            <p:cNvPr id="68" name="TextBox 68"/>
            <p:cNvSpPr txBox="1"/>
            <p:nvPr/>
          </p:nvSpPr>
          <p:spPr>
            <a:xfrm>
              <a:off x="10317659" y="5974556"/>
              <a:ext cx="891183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125" b="1" dirty="0">
                  <a:solidFill>
                    <a:srgbClr val="5C5C7A"/>
                  </a:solidFill>
                  <a:latin typeface="Arial"/>
                  <a:ea typeface="Microsoft YaHei"/>
                  <a:cs typeface="Arial"/>
                </a:rPr>
                <a:t>大女主剧集</a:t>
              </a:r>
            </a:p>
          </p:txBody>
        </p:sp>
      </p:grpSp>
      <p:grpSp>
        <p:nvGrpSpPr>
          <p:cNvPr id="74" name="Group 74"/>
          <p:cNvGrpSpPr/>
          <p:nvPr/>
        </p:nvGrpSpPr>
        <p:grpSpPr>
          <a:xfrm>
            <a:off x="9906000" y="1143000"/>
            <a:ext cx="1714500" cy="1428750"/>
            <a:chOff x="9906000" y="1143000"/>
            <a:chExt cx="1714500" cy="1428750"/>
          </a:xfrm>
        </p:grpSpPr>
        <p:sp>
          <p:nvSpPr>
            <p:cNvPr id="70" name="Rectangle 70"/>
            <p:cNvSpPr/>
            <p:nvPr/>
          </p:nvSpPr>
          <p:spPr>
            <a:xfrm>
              <a:off x="9906000" y="1143000"/>
              <a:ext cx="1714500" cy="1428750"/>
            </a:xfrm>
            <a:prstGeom prst="roundRect">
              <a:avLst>
                <a:gd name="adj" fmla="val 9333"/>
              </a:avLst>
            </a:prstGeom>
            <a:solidFill>
              <a:srgbClr val="FFF8EE"/>
            </a:solidFill>
            <a:ln w="28575">
              <a:solidFill>
                <a:srgbClr val="1A1A2E"/>
              </a:solidFill>
            </a:ln>
          </p:spPr>
        </p:sp>
        <p:pic>
          <p:nvPicPr>
            <p:cNvPr id="71" name="Image 71"/>
            <p:cNvPicPr>
              <a:picLocks noChangeAspect="1"/>
            </p:cNvPicPr>
            <p:nvPr/>
          </p:nvPicPr>
          <p:blipFill>
            <a:blip r:embed="rId2"/>
            <a:srcRect l="0" t="18787" r="0" b="18787"/>
            <a:stretch>
              <a:fillRect/>
            </a:stretch>
          </p:blipFill>
          <p:spPr>
            <a:xfrm>
              <a:off x="9906000" y="1143000"/>
              <a:ext cx="1714500" cy="1428750"/>
            </a:xfrm>
            <a:prstGeom prst="roundRect">
              <a:avLst>
                <a:gd name="adj" fmla="val 9333"/>
              </a:avLst>
            </a:prstGeom>
          </p:spPr>
        </p:pic>
        <p:sp>
          <p:nvSpPr>
            <p:cNvPr id="72" name="Rectangle 72"/>
            <p:cNvSpPr/>
            <p:nvPr/>
          </p:nvSpPr>
          <p:spPr>
            <a:xfrm>
              <a:off x="9906000" y="1143000"/>
              <a:ext cx="1714500" cy="1428750"/>
            </a:xfrm>
            <a:prstGeom prst="roundRect">
              <a:avLst>
                <a:gd name="adj" fmla="val 9333"/>
              </a:avLst>
            </a:prstGeom>
            <a:noFill/>
            <a:ln w="28575">
              <a:solidFill>
                <a:srgbClr val="1A1A2E"/>
              </a:solidFill>
            </a:ln>
          </p:spPr>
        </p:sp>
        <p:sp>
          <p:nvSpPr>
            <p:cNvPr id="73" name="TextBox 73"/>
            <p:cNvSpPr txBox="1"/>
            <p:nvPr/>
          </p:nvSpPr>
          <p:spPr>
            <a:xfrm>
              <a:off x="10347365" y="1410652"/>
              <a:ext cx="831771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050" b="1" dirty="0">
                  <a:solidFill>
                    <a:srgbClr val="FFF8EE"/>
                  </a:solidFill>
                  <a:latin typeface="Arial"/>
                  <a:ea typeface="Microsoft YaHei"/>
                  <a:cs typeface="Arial"/>
                </a:rPr>
                <a:t>成长的轨迹</a:t>
              </a:r>
            </a:p>
          </p:txBody>
        </p:sp>
      </p:grpSp>
      <p:grpSp>
        <p:nvGrpSpPr>
          <p:cNvPr id="77" name="Group 77"/>
          <p:cNvGrpSpPr/>
          <p:nvPr/>
        </p:nvGrpSpPr>
        <p:grpSpPr>
          <a:xfrm>
            <a:off x="560070" y="6554152"/>
            <a:ext cx="11073765" cy="213360"/>
            <a:chOff x="560070" y="6554152"/>
            <a:chExt cx="11073765" cy="213360"/>
          </a:xfrm>
        </p:grpSpPr>
        <p:sp>
          <p:nvSpPr>
            <p:cNvPr id="75" name="TextBox 75"/>
            <p:cNvSpPr txBox="1"/>
            <p:nvPr/>
          </p:nvSpPr>
          <p:spPr>
            <a:xfrm>
              <a:off x="560070" y="6570345"/>
              <a:ext cx="1858489" cy="1828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b="1" dirty="0">
                  <a:solidFill>
                    <a:srgbClr val="5C5C7A"/>
                  </a:solidFill>
                  <a:latin typeface="Arial"/>
                  <a:ea typeface="Microsoft YaHei"/>
                  <a:cs typeface="Arial"/>
                </a:rPr>
                <a:t>关键节点：出道 → 出圈 → 爆款</a:t>
              </a:r>
            </a:p>
          </p:txBody>
        </p:sp>
        <p:sp>
          <p:nvSpPr>
            <p:cNvPr id="76" name="TextBox 76"/>
            <p:cNvSpPr txBox="1"/>
            <p:nvPr/>
          </p:nvSpPr>
          <p:spPr>
            <a:xfrm>
              <a:off x="11108003" y="6554152"/>
              <a:ext cx="525832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050" b="1" dirty="0">
                  <a:solidFill>
                    <a:srgbClr val="1A1A2E"/>
                  </a:solidFill>
                  <a:latin typeface="Impact"/>
                  <a:ea typeface="Microsoft YaHei"/>
                  <a:cs typeface="Impact"/>
                </a:rPr>
                <a:t>03 / 10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00"/>
                            </p:stCondLst>
                            <p:childTnLst>
                              <p:par>
                                <p:cTn id="1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600"/>
                            </p:stCondLst>
                            <p:childTnLst>
                              <p:par>
                                <p:cTn id="2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2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4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4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4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300"/>
                            </p:stCondLst>
                            <p:childTnLst>
                              <p:par>
                                <p:cTn id="33" presetID="5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etch(across)">
                                      <p:cBhvr>
                                        <p:cTn id="35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9" grpId="0"/>
      <p:bldP spid="29" grpId="0"/>
      <p:bldP spid="39" grpId="0"/>
      <p:bldP spid="49" grpId="0"/>
      <p:bldP spid="59" grpId="0"/>
      <p:bldP spid="69" grpId="0"/>
      <p:bldP spid="7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E"/>
          </a:solidFill>
          <a:ln>
            <a:noFill/>
          </a:ln>
        </p:spPr>
      </p:sp>
      <p:grpSp>
        <p:nvGrpSpPr>
          <p:cNvPr id="8" name="Group 8"/>
          <p:cNvGrpSpPr/>
          <p:nvPr/>
        </p:nvGrpSpPr>
        <p:grpSpPr>
          <a:xfrm>
            <a:off x="571500" y="516255"/>
            <a:ext cx="10782300" cy="802957"/>
            <a:chOff x="571500" y="516255"/>
            <a:chExt cx="10782300" cy="802957"/>
          </a:xfrm>
        </p:grpSpPr>
        <p:sp>
          <p:nvSpPr>
            <p:cNvPr id="3" name="Rectangle 3"/>
            <p:cNvSpPr/>
            <p:nvPr/>
          </p:nvSpPr>
          <p:spPr>
            <a:xfrm>
              <a:off x="571500" y="523875"/>
              <a:ext cx="133350" cy="571500"/>
            </a:xfrm>
            <a:prstGeom prst="rect">
              <a:avLst/>
            </a:prstGeom>
            <a:solidFill>
              <a:srgbClr val="FFD93D"/>
            </a:solidFill>
            <a:ln>
              <a:noFill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811530" y="516255"/>
              <a:ext cx="2299716" cy="731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b="1" dirty="0">
                  <a:solidFill>
                    <a:srgbClr val="1A1A2E"/>
                  </a:solidFill>
                  <a:latin typeface="Impact"/>
                  <a:ea typeface="Microsoft YaHei"/>
                  <a:cs typeface="Impact"/>
                </a:rPr>
                <a:t>代表作品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840105" y="1044892"/>
              <a:ext cx="1721551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5C5C7A"/>
                  </a:solidFill>
                  <a:latin typeface="Arial"/>
                  <a:ea typeface="Microsoft YaHei"/>
                  <a:cs typeface="Arial"/>
                </a:rPr>
                <a:t>SIGNATURE WORKS</a:t>
              </a:r>
            </a:p>
          </p:txBody>
        </p:sp>
        <p:sp>
          <p:nvSpPr>
            <p:cNvPr id="6" name="Ellipse 6"/>
            <p:cNvSpPr/>
            <p:nvPr/>
          </p:nvSpPr>
          <p:spPr>
            <a:xfrm>
              <a:off x="10839450" y="647700"/>
              <a:ext cx="228600" cy="228600"/>
            </a:xfrm>
            <a:prstGeom prst="ellipse">
              <a:avLst/>
            </a:prstGeom>
            <a:solidFill>
              <a:srgbClr val="FF3DA5"/>
            </a:solidFill>
            <a:ln w="28575">
              <a:solidFill>
                <a:srgbClr val="1A1A2E"/>
              </a:solidFill>
            </a:ln>
          </p:spPr>
        </p:sp>
        <p:sp>
          <p:nvSpPr>
            <p:cNvPr id="7" name="Ellipse 7"/>
            <p:cNvSpPr/>
            <p:nvPr/>
          </p:nvSpPr>
          <p:spPr>
            <a:xfrm>
              <a:off x="11220450" y="885825"/>
              <a:ext cx="133350" cy="133350"/>
            </a:xfrm>
            <a:prstGeom prst="ellipse">
              <a:avLst/>
            </a:prstGeom>
            <a:solidFill>
              <a:srgbClr val="FFD93D"/>
            </a:solidFill>
            <a:ln w="19050">
              <a:solidFill>
                <a:srgbClr val="1A1A2E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571500" y="1428750"/>
            <a:ext cx="5334000" cy="2667000"/>
            <a:chOff x="571500" y="1428750"/>
            <a:chExt cx="5334000" cy="2667000"/>
          </a:xfrm>
        </p:grpSpPr>
        <p:sp>
          <p:nvSpPr>
            <p:cNvPr id="9" name="Rectangle 9"/>
            <p:cNvSpPr/>
            <p:nvPr/>
          </p:nvSpPr>
          <p:spPr>
            <a:xfrm>
              <a:off x="571500" y="1428750"/>
              <a:ext cx="5334000" cy="2667000"/>
            </a:xfrm>
            <a:prstGeom prst="roundRect">
              <a:avLst>
                <a:gd name="adj" fmla="val 5714"/>
              </a:avLst>
            </a:prstGeom>
            <a:solidFill>
              <a:srgbClr val="FFF8EE"/>
            </a:solidFill>
            <a:ln w="38100">
              <a:solidFill>
                <a:srgbClr val="1A1A2E"/>
              </a:solidFill>
            </a:ln>
          </p:spPr>
        </p:sp>
        <p:pic>
          <p:nvPicPr>
            <p:cNvPr id="10" name="Image 10"/>
            <p:cNvPicPr>
              <a:picLocks noChangeAspect="1"/>
            </p:cNvPicPr>
            <p:nvPr/>
          </p:nvPicPr>
          <p:blipFill>
            <a:blip r:embed="rId2"/>
            <a:srcRect l="0" t="21823" r="0" b="21823"/>
            <a:stretch>
              <a:fillRect/>
            </a:stretch>
          </p:blipFill>
          <p:spPr>
            <a:xfrm>
              <a:off x="685800" y="1619250"/>
              <a:ext cx="5105400" cy="1619250"/>
            </a:xfrm>
            <a:prstGeom prst="roundRect">
              <a:avLst>
                <a:gd name="adj" fmla="val 7058"/>
              </a:avLst>
            </a:prstGeom>
          </p:spPr>
        </p:pic>
        <p:sp>
          <p:nvSpPr>
            <p:cNvPr id="11" name="Rectangle 11"/>
            <p:cNvSpPr/>
            <p:nvPr/>
          </p:nvSpPr>
          <p:spPr>
            <a:xfrm>
              <a:off x="685800" y="1619250"/>
              <a:ext cx="5105400" cy="1619250"/>
            </a:xfrm>
            <a:prstGeom prst="roundRect">
              <a:avLst>
                <a:gd name="adj" fmla="val 7059"/>
              </a:avLst>
            </a:prstGeom>
            <a:noFill/>
            <a:ln w="19050">
              <a:solidFill>
                <a:srgbClr val="1A1A2E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853440" y="3425190"/>
              <a:ext cx="2530030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A1A2E"/>
                  </a:solidFill>
                  <a:latin typeface="Arial"/>
                  <a:ea typeface="Microsoft YaHei"/>
                  <a:cs typeface="Arial"/>
                </a:rPr>
                <a:t>《传闻中的陈芊芊》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61060" y="3756660"/>
              <a:ext cx="1567072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rgbClr val="FF3DA5"/>
                  </a:solidFill>
                  <a:latin typeface="Arial"/>
                  <a:ea typeface="Microsoft YaHei"/>
                  <a:cs typeface="Arial"/>
                </a:rPr>
                <a:t>2020 · 出圈代表作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286500" y="1428750"/>
            <a:ext cx="5334000" cy="2667000"/>
            <a:chOff x="6286500" y="1428750"/>
            <a:chExt cx="5334000" cy="2667000"/>
          </a:xfrm>
        </p:grpSpPr>
        <p:sp>
          <p:nvSpPr>
            <p:cNvPr id="15" name="Rectangle 15"/>
            <p:cNvSpPr/>
            <p:nvPr/>
          </p:nvSpPr>
          <p:spPr>
            <a:xfrm>
              <a:off x="6286500" y="1428750"/>
              <a:ext cx="5334000" cy="2667000"/>
            </a:xfrm>
            <a:prstGeom prst="roundRect">
              <a:avLst>
                <a:gd name="adj" fmla="val 5714"/>
              </a:avLst>
            </a:prstGeom>
            <a:solidFill>
              <a:srgbClr val="FFF8EE"/>
            </a:solidFill>
            <a:ln w="38100">
              <a:solidFill>
                <a:srgbClr val="1A1A2E"/>
              </a:solidFill>
            </a:ln>
          </p:spPr>
        </p:sp>
        <p:pic>
          <p:nvPicPr>
            <p:cNvPr id="16" name="Image 16"/>
            <p:cNvPicPr>
              <a:picLocks noChangeAspect="1"/>
            </p:cNvPicPr>
            <p:nvPr/>
          </p:nvPicPr>
          <p:blipFill>
            <a:blip r:embed="rId3"/>
            <a:srcRect l="0" t="21823" r="0" b="21823"/>
            <a:stretch>
              <a:fillRect/>
            </a:stretch>
          </p:blipFill>
          <p:spPr>
            <a:xfrm>
              <a:off x="6400800" y="1619250"/>
              <a:ext cx="5105400" cy="1619250"/>
            </a:xfrm>
            <a:prstGeom prst="roundRect">
              <a:avLst>
                <a:gd name="adj" fmla="val 7058"/>
              </a:avLst>
            </a:prstGeom>
          </p:spPr>
        </p:pic>
        <p:sp>
          <p:nvSpPr>
            <p:cNvPr id="17" name="Rectangle 17"/>
            <p:cNvSpPr/>
            <p:nvPr/>
          </p:nvSpPr>
          <p:spPr>
            <a:xfrm>
              <a:off x="6400800" y="1619250"/>
              <a:ext cx="5105400" cy="1619250"/>
            </a:xfrm>
            <a:prstGeom prst="roundRect">
              <a:avLst>
                <a:gd name="adj" fmla="val 7059"/>
              </a:avLst>
            </a:prstGeom>
            <a:noFill/>
            <a:ln w="19050">
              <a:solidFill>
                <a:srgbClr val="1A1A2E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6568440" y="3425190"/>
              <a:ext cx="2957884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A1A2E"/>
                  </a:solidFill>
                  <a:latin typeface="Arial"/>
                  <a:ea typeface="Microsoft YaHei"/>
                  <a:cs typeface="Arial"/>
                </a:rPr>
                <a:t>《星汉灿烂·月升沧海》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576060" y="3756660"/>
              <a:ext cx="1567072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rgbClr val="00B8D9"/>
                  </a:solidFill>
                  <a:latin typeface="Arial"/>
                  <a:ea typeface="Microsoft YaHei"/>
                  <a:cs typeface="Arial"/>
                </a:rPr>
                <a:t>2022 · 现象级爆款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571500" y="4286250"/>
            <a:ext cx="5334000" cy="2667000"/>
            <a:chOff x="571500" y="4286250"/>
            <a:chExt cx="5334000" cy="2667000"/>
          </a:xfrm>
        </p:grpSpPr>
        <p:sp>
          <p:nvSpPr>
            <p:cNvPr id="21" name="Rectangle 21"/>
            <p:cNvSpPr/>
            <p:nvPr/>
          </p:nvSpPr>
          <p:spPr>
            <a:xfrm>
              <a:off x="571500" y="4286250"/>
              <a:ext cx="5334000" cy="2667000"/>
            </a:xfrm>
            <a:prstGeom prst="roundRect">
              <a:avLst>
                <a:gd name="adj" fmla="val 5714"/>
              </a:avLst>
            </a:prstGeom>
            <a:solidFill>
              <a:srgbClr val="FFF8EE"/>
            </a:solidFill>
            <a:ln w="38100">
              <a:solidFill>
                <a:srgbClr val="1A1A2E"/>
              </a:solidFill>
            </a:ln>
          </p:spPr>
        </p:sp>
        <p:pic>
          <p:nvPicPr>
            <p:cNvPr id="22" name="Image 22"/>
            <p:cNvPicPr>
              <a:picLocks noChangeAspect="1"/>
            </p:cNvPicPr>
            <p:nvPr/>
          </p:nvPicPr>
          <p:blipFill>
            <a:blip r:embed="rId4"/>
            <a:srcRect l="0" t="26213" r="0" b="26213"/>
            <a:stretch>
              <a:fillRect/>
            </a:stretch>
          </p:blipFill>
          <p:spPr>
            <a:xfrm>
              <a:off x="685800" y="4476750"/>
              <a:ext cx="5105400" cy="1619250"/>
            </a:xfrm>
            <a:prstGeom prst="roundRect">
              <a:avLst>
                <a:gd name="adj" fmla="val 7058"/>
              </a:avLst>
            </a:prstGeom>
          </p:spPr>
        </p:pic>
        <p:sp>
          <p:nvSpPr>
            <p:cNvPr id="23" name="Rectangle 23"/>
            <p:cNvSpPr/>
            <p:nvPr/>
          </p:nvSpPr>
          <p:spPr>
            <a:xfrm>
              <a:off x="685800" y="4476750"/>
              <a:ext cx="5105400" cy="1619250"/>
            </a:xfrm>
            <a:prstGeom prst="roundRect">
              <a:avLst>
                <a:gd name="adj" fmla="val 7059"/>
              </a:avLst>
            </a:prstGeom>
            <a:noFill/>
            <a:ln w="19050">
              <a:solidFill>
                <a:srgbClr val="1A1A2E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853440" y="6282690"/>
              <a:ext cx="1149858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A1A2E"/>
                  </a:solidFill>
                  <a:latin typeface="Arial"/>
                  <a:ea typeface="Microsoft YaHei"/>
                  <a:cs typeface="Arial"/>
                </a:rPr>
                <a:t>《神隐》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61060" y="6614160"/>
              <a:ext cx="1383049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rgbClr val="00C896"/>
                  </a:solidFill>
                  <a:latin typeface="Arial"/>
                  <a:ea typeface="Microsoft YaHei"/>
                  <a:cs typeface="Arial"/>
                </a:rPr>
                <a:t>2023 · 仙侠奇幻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6286500" y="4286250"/>
            <a:ext cx="5334000" cy="2667000"/>
            <a:chOff x="6286500" y="4286250"/>
            <a:chExt cx="5334000" cy="2667000"/>
          </a:xfrm>
        </p:grpSpPr>
        <p:sp>
          <p:nvSpPr>
            <p:cNvPr id="27" name="Rectangle 27"/>
            <p:cNvSpPr/>
            <p:nvPr/>
          </p:nvSpPr>
          <p:spPr>
            <a:xfrm>
              <a:off x="6286500" y="4286250"/>
              <a:ext cx="5334000" cy="2667000"/>
            </a:xfrm>
            <a:prstGeom prst="roundRect">
              <a:avLst>
                <a:gd name="adj" fmla="val 5714"/>
              </a:avLst>
            </a:prstGeom>
            <a:solidFill>
              <a:srgbClr val="FFF8EE"/>
            </a:solidFill>
            <a:ln w="38100">
              <a:solidFill>
                <a:srgbClr val="1A1A2E"/>
              </a:solidFill>
            </a:ln>
          </p:spPr>
        </p:sp>
        <p:pic>
          <p:nvPicPr>
            <p:cNvPr id="28" name="Image 28"/>
            <p:cNvPicPr>
              <a:picLocks noChangeAspect="1"/>
            </p:cNvPicPr>
            <p:nvPr/>
          </p:nvPicPr>
          <p:blipFill>
            <a:blip r:embed="rId5"/>
            <a:srcRect l="0" t="21823" r="0" b="21823"/>
            <a:stretch>
              <a:fillRect/>
            </a:stretch>
          </p:blipFill>
          <p:spPr>
            <a:xfrm>
              <a:off x="6400800" y="4476750"/>
              <a:ext cx="5105400" cy="1619250"/>
            </a:xfrm>
            <a:prstGeom prst="roundRect">
              <a:avLst>
                <a:gd name="adj" fmla="val 7058"/>
              </a:avLst>
            </a:prstGeom>
          </p:spPr>
        </p:pic>
        <p:sp>
          <p:nvSpPr>
            <p:cNvPr id="29" name="Rectangle 29"/>
            <p:cNvSpPr/>
            <p:nvPr/>
          </p:nvSpPr>
          <p:spPr>
            <a:xfrm>
              <a:off x="6400800" y="4476750"/>
              <a:ext cx="5105400" cy="1619250"/>
            </a:xfrm>
            <a:prstGeom prst="roundRect">
              <a:avLst>
                <a:gd name="adj" fmla="val 7059"/>
              </a:avLst>
            </a:prstGeom>
            <a:noFill/>
            <a:ln w="19050">
              <a:solidFill>
                <a:srgbClr val="1A1A2E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6568440" y="6282690"/>
              <a:ext cx="1701927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A1A2E"/>
                  </a:solidFill>
                  <a:latin typeface="Arial"/>
                  <a:ea typeface="Microsoft YaHei"/>
                  <a:cs typeface="Arial"/>
                </a:rPr>
                <a:t>《珠帘玉幕》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6576060" y="6614160"/>
              <a:ext cx="1567072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rgbClr val="FF6B4A"/>
                  </a:solidFill>
                  <a:latin typeface="Arial"/>
                  <a:ea typeface="Microsoft YaHei"/>
                  <a:cs typeface="Arial"/>
                </a:rPr>
                <a:t>2024 · 大女主成长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560070" y="6601778"/>
            <a:ext cx="11073765" cy="213360"/>
            <a:chOff x="560070" y="6601778"/>
            <a:chExt cx="11073765" cy="213360"/>
          </a:xfrm>
        </p:grpSpPr>
        <p:sp>
          <p:nvSpPr>
            <p:cNvPr id="33" name="TextBox 33"/>
            <p:cNvSpPr txBox="1"/>
            <p:nvPr/>
          </p:nvSpPr>
          <p:spPr>
            <a:xfrm>
              <a:off x="560070" y="6617970"/>
              <a:ext cx="3611308" cy="1828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b="1" dirty="0">
                  <a:solidFill>
                    <a:srgbClr val="5C5C7A"/>
                  </a:solidFill>
                  <a:latin typeface="Arial"/>
                  <a:ea typeface="Microsoft YaHei"/>
                  <a:cs typeface="Arial"/>
                </a:rPr>
                <a:t>另有《我，喜欢你》《许我耀眼》《且试天下》等众多作品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11108003" y="6601778"/>
              <a:ext cx="525832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050" b="1" dirty="0">
                  <a:solidFill>
                    <a:srgbClr val="1A1A2E"/>
                  </a:solidFill>
                  <a:latin typeface="Impact"/>
                  <a:ea typeface="Microsoft YaHei"/>
                  <a:cs typeface="Impact"/>
                </a:rPr>
                <a:t>04 / 10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00"/>
                            </p:stCondLst>
                            <p:childTnLst>
                              <p:par>
                                <p:cTn id="13" presetID="1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00"/>
                            </p:stCondLst>
                            <p:childTnLst>
                              <p:par>
                                <p:cTn id="17" presetID="2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image">
                                      <p:cBhvr>
                                        <p:cTn id="19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0" grpId="0"/>
      <p:bldP spid="26" grpId="0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E"/>
          </a:solidFill>
          <a:ln>
            <a:noFill/>
          </a:ln>
        </p:spPr>
      </p:sp>
      <p:grpSp>
        <p:nvGrpSpPr>
          <p:cNvPr id="7" name="Group 7"/>
          <p:cNvGrpSpPr/>
          <p:nvPr/>
        </p:nvGrpSpPr>
        <p:grpSpPr>
          <a:xfrm>
            <a:off x="571500" y="516255"/>
            <a:ext cx="10761285" cy="802957"/>
            <a:chOff x="571500" y="516255"/>
            <a:chExt cx="10761285" cy="802957"/>
          </a:xfrm>
        </p:grpSpPr>
        <p:sp>
          <p:nvSpPr>
            <p:cNvPr id="3" name="Rectangle 3"/>
            <p:cNvSpPr/>
            <p:nvPr/>
          </p:nvSpPr>
          <p:spPr>
            <a:xfrm>
              <a:off x="571500" y="523875"/>
              <a:ext cx="133350" cy="571500"/>
            </a:xfrm>
            <a:prstGeom prst="rect">
              <a:avLst/>
            </a:prstGeom>
            <a:solidFill>
              <a:srgbClr val="FFD93D"/>
            </a:solidFill>
            <a:ln>
              <a:noFill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811530" y="516255"/>
              <a:ext cx="2851785" cy="731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b="1" dirty="0">
                  <a:solidFill>
                    <a:srgbClr val="1A1A2E"/>
                  </a:solidFill>
                  <a:latin typeface="Impact"/>
                  <a:ea typeface="Microsoft YaHei"/>
                  <a:cs typeface="Impact"/>
                </a:rPr>
                <a:t>荣誉与认可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840105" y="1044892"/>
              <a:ext cx="2228764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5C5C7A"/>
                  </a:solidFill>
                  <a:latin typeface="Arial"/>
                  <a:ea typeface="Microsoft YaHei"/>
                  <a:cs typeface="Arial"/>
                </a:rPr>
                <a:t>AWARDS &amp; RECOGNITION</a:t>
              </a:r>
            </a:p>
          </p:txBody>
        </p:sp>
        <p:sp>
          <p:nvSpPr>
            <p:cNvPr id="6" name="Freeform 6"/>
            <p:cNvSpPr/>
            <p:nvPr/>
          </p:nvSpPr>
          <p:spPr>
            <a:xfrm>
              <a:off x="10955715" y="666750"/>
              <a:ext cx="377070" cy="358614"/>
            </a:xfrm>
            <a:custGeom>
              <a:avLst/>
              <a:gdLst/>
              <a:ahLst/>
              <a:cxnLst/>
              <a:rect l="l" t="t" r="r" b="b"/>
              <a:pathLst>
                <a:path w="377070" h="358614">
                  <a:moveTo>
                    <a:pt x="212348" y="0"/>
                  </a:moveTo>
                  <a:lnTo>
                    <a:pt x="164723" y="0"/>
                  </a:lnTo>
                  <a:lnTo>
                    <a:pt x="129311" y="108985"/>
                  </a:lnTo>
                  <a:lnTo>
                    <a:pt x="14717" y="108986"/>
                  </a:lnTo>
                  <a:lnTo>
                    <a:pt x="0" y="154280"/>
                  </a:lnTo>
                  <a:lnTo>
                    <a:pt x="92709" y="221636"/>
                  </a:lnTo>
                  <a:lnTo>
                    <a:pt x="57298" y="330620"/>
                  </a:lnTo>
                  <a:lnTo>
                    <a:pt x="95827" y="358614"/>
                  </a:lnTo>
                  <a:lnTo>
                    <a:pt x="188535" y="291258"/>
                  </a:lnTo>
                  <a:lnTo>
                    <a:pt x="281244" y="358614"/>
                  </a:lnTo>
                  <a:lnTo>
                    <a:pt x="319773" y="330620"/>
                  </a:lnTo>
                  <a:lnTo>
                    <a:pt x="284361" y="221636"/>
                  </a:lnTo>
                  <a:lnTo>
                    <a:pt x="377070" y="154279"/>
                  </a:lnTo>
                  <a:lnTo>
                    <a:pt x="362352" y="108985"/>
                  </a:lnTo>
                  <a:lnTo>
                    <a:pt x="247759" y="108985"/>
                  </a:lnTo>
                  <a:lnTo>
                    <a:pt x="212348" y="0"/>
                  </a:lnTo>
                  <a:close/>
                </a:path>
              </a:pathLst>
            </a:custGeom>
            <a:solidFill>
              <a:srgbClr val="FFD93D"/>
            </a:solidFill>
            <a:ln>
              <a:noFill/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571500" y="1428750"/>
            <a:ext cx="7429500" cy="914400"/>
            <a:chOff x="571500" y="1428750"/>
            <a:chExt cx="7429500" cy="914400"/>
          </a:xfrm>
        </p:grpSpPr>
        <p:sp>
          <p:nvSpPr>
            <p:cNvPr id="8" name="Rectangle 8"/>
            <p:cNvSpPr/>
            <p:nvPr/>
          </p:nvSpPr>
          <p:spPr>
            <a:xfrm>
              <a:off x="571500" y="1428750"/>
              <a:ext cx="7429500" cy="914400"/>
            </a:xfrm>
            <a:prstGeom prst="roundRect">
              <a:avLst>
                <a:gd name="adj" fmla="val 14583"/>
              </a:avLst>
            </a:prstGeom>
            <a:solidFill>
              <a:srgbClr val="FFF8EE"/>
            </a:solidFill>
            <a:ln w="28575">
              <a:solidFill>
                <a:srgbClr val="1A1A2E"/>
              </a:solidFill>
            </a:ln>
          </p:spPr>
        </p:sp>
        <p:sp>
          <p:nvSpPr>
            <p:cNvPr id="9" name="Rectangle 9"/>
            <p:cNvSpPr/>
            <p:nvPr/>
          </p:nvSpPr>
          <p:spPr>
            <a:xfrm>
              <a:off x="685800" y="1581150"/>
              <a:ext cx="647700" cy="609600"/>
            </a:xfrm>
            <a:prstGeom prst="roundRect">
              <a:avLst>
                <a:gd name="adj" fmla="val 15625"/>
              </a:avLst>
            </a:prstGeom>
            <a:solidFill>
              <a:srgbClr val="FFD93D"/>
            </a:solidFill>
            <a:ln w="19050">
              <a:solidFill>
                <a:srgbClr val="1A1A2E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838200" y="1733550"/>
              <a:ext cx="342900" cy="304800"/>
            </a:xfrm>
            <a:custGeom>
              <a:avLst/>
              <a:gdLst/>
              <a:ahLst/>
              <a:cxnLst/>
              <a:rect l="l" t="t" r="r" b="b"/>
              <a:pathLst>
                <a:path w="342900" h="304800">
                  <a:moveTo>
                    <a:pt x="85725" y="0"/>
                  </a:moveTo>
                  <a:lnTo>
                    <a:pt x="257175" y="0"/>
                  </a:lnTo>
                  <a:lnTo>
                    <a:pt x="257175" y="38100"/>
                  </a:lnTo>
                  <a:lnTo>
                    <a:pt x="342900" y="38100"/>
                  </a:lnTo>
                  <a:lnTo>
                    <a:pt x="342900" y="76200"/>
                  </a:lnTo>
                  <a:cubicBezTo>
                    <a:pt x="342900" y="122995"/>
                    <a:pt x="304937" y="161908"/>
                    <a:pt x="254895" y="169933"/>
                  </a:cubicBezTo>
                  <a:cubicBezTo>
                    <a:pt x="247610" y="197428"/>
                    <a:pt x="223571" y="219178"/>
                    <a:pt x="192881" y="226200"/>
                  </a:cubicBezTo>
                  <a:lnTo>
                    <a:pt x="192881" y="266700"/>
                  </a:lnTo>
                  <a:lnTo>
                    <a:pt x="257175" y="266700"/>
                  </a:lnTo>
                  <a:lnTo>
                    <a:pt x="257175" y="304800"/>
                  </a:lnTo>
                  <a:lnTo>
                    <a:pt x="85725" y="304800"/>
                  </a:lnTo>
                  <a:lnTo>
                    <a:pt x="85725" y="266700"/>
                  </a:lnTo>
                  <a:lnTo>
                    <a:pt x="150019" y="266700"/>
                  </a:lnTo>
                  <a:lnTo>
                    <a:pt x="150019" y="226200"/>
                  </a:lnTo>
                  <a:cubicBezTo>
                    <a:pt x="119328" y="219178"/>
                    <a:pt x="95289" y="197428"/>
                    <a:pt x="88005" y="169933"/>
                  </a:cubicBezTo>
                  <a:cubicBezTo>
                    <a:pt x="37962" y="161908"/>
                    <a:pt x="0" y="122995"/>
                    <a:pt x="0" y="76200"/>
                  </a:cubicBezTo>
                  <a:lnTo>
                    <a:pt x="0" y="38100"/>
                  </a:lnTo>
                  <a:lnTo>
                    <a:pt x="85725" y="38100"/>
                  </a:lnTo>
                  <a:lnTo>
                    <a:pt x="85725" y="0"/>
                  </a:lnTo>
                  <a:close/>
                  <a:moveTo>
                    <a:pt x="257175" y="130098"/>
                  </a:moveTo>
                  <a:lnTo>
                    <a:pt x="257175" y="76200"/>
                  </a:lnTo>
                  <a:lnTo>
                    <a:pt x="300038" y="76200"/>
                  </a:lnTo>
                  <a:cubicBezTo>
                    <a:pt x="300038" y="101083"/>
                    <a:pt x="282147" y="122253"/>
                    <a:pt x="257175" y="130098"/>
                  </a:cubicBezTo>
                  <a:close/>
                  <a:moveTo>
                    <a:pt x="85725" y="76200"/>
                  </a:moveTo>
                  <a:lnTo>
                    <a:pt x="42862" y="76200"/>
                  </a:lnTo>
                  <a:cubicBezTo>
                    <a:pt x="42862" y="101083"/>
                    <a:pt x="60754" y="122253"/>
                    <a:pt x="85725" y="130098"/>
                  </a:cubicBezTo>
                  <a:lnTo>
                    <a:pt x="85725" y="76200"/>
                  </a:lnTo>
                  <a:close/>
                </a:path>
              </a:pathLst>
            </a:custGeom>
            <a:solidFill>
              <a:srgbClr val="1A1A2E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503998" y="1601629"/>
              <a:ext cx="3832029" cy="3200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75" b="1" dirty="0">
                  <a:solidFill>
                    <a:srgbClr val="1A1A2E"/>
                  </a:solidFill>
                  <a:latin typeface="Arial"/>
                  <a:ea typeface="Microsoft YaHei"/>
                  <a:cs typeface="Arial"/>
                </a:rPr>
                <a:t>第7届横店影视文荣奖 · 最佳女主角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508760" y="1965960"/>
              <a:ext cx="2855233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rgbClr val="5C5C7A"/>
                  </a:solidFill>
                  <a:latin typeface="Arial"/>
                  <a:ea typeface="Microsoft YaHei"/>
                  <a:cs typeface="Arial"/>
                </a:rPr>
                <a:t>2020 · 凭《传闻中的陈芊芊》获奖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213825" y="1707832"/>
              <a:ext cx="598580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b="1" dirty="0">
                  <a:solidFill>
                    <a:srgbClr val="FF3DA5"/>
                  </a:solidFill>
                  <a:latin typeface="Impact"/>
                  <a:ea typeface="Microsoft YaHei"/>
                  <a:cs typeface="Impact"/>
                </a:rPr>
                <a:t>2020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571500" y="2495550"/>
            <a:ext cx="7429500" cy="914400"/>
            <a:chOff x="571500" y="2495550"/>
            <a:chExt cx="7429500" cy="914400"/>
          </a:xfrm>
        </p:grpSpPr>
        <p:sp>
          <p:nvSpPr>
            <p:cNvPr id="15" name="Rectangle 15"/>
            <p:cNvSpPr/>
            <p:nvPr/>
          </p:nvSpPr>
          <p:spPr>
            <a:xfrm>
              <a:off x="571500" y="2495550"/>
              <a:ext cx="7429500" cy="914400"/>
            </a:xfrm>
            <a:prstGeom prst="roundRect">
              <a:avLst>
                <a:gd name="adj" fmla="val 14583"/>
              </a:avLst>
            </a:prstGeom>
            <a:solidFill>
              <a:srgbClr val="FFF8EE"/>
            </a:solidFill>
            <a:ln w="28575">
              <a:solidFill>
                <a:srgbClr val="1A1A2E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685800" y="2647950"/>
              <a:ext cx="647700" cy="609600"/>
            </a:xfrm>
            <a:prstGeom prst="roundRect">
              <a:avLst>
                <a:gd name="adj" fmla="val 15625"/>
              </a:avLst>
            </a:prstGeom>
            <a:solidFill>
              <a:srgbClr val="00B8D9"/>
            </a:solidFill>
            <a:ln w="19050">
              <a:solidFill>
                <a:srgbClr val="1A1A2E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839968" y="2800350"/>
              <a:ext cx="339363" cy="286891"/>
            </a:xfrm>
            <a:custGeom>
              <a:avLst/>
              <a:gdLst/>
              <a:ahLst/>
              <a:cxnLst/>
              <a:rect l="l" t="t" r="r" b="b"/>
              <a:pathLst>
                <a:path w="339363" h="286891">
                  <a:moveTo>
                    <a:pt x="191113" y="0"/>
                  </a:moveTo>
                  <a:lnTo>
                    <a:pt x="148250" y="0"/>
                  </a:lnTo>
                  <a:lnTo>
                    <a:pt x="116380" y="87188"/>
                  </a:lnTo>
                  <a:lnTo>
                    <a:pt x="13245" y="87188"/>
                  </a:lnTo>
                  <a:lnTo>
                    <a:pt x="0" y="123424"/>
                  </a:lnTo>
                  <a:lnTo>
                    <a:pt x="83438" y="177309"/>
                  </a:lnTo>
                  <a:lnTo>
                    <a:pt x="51568" y="264496"/>
                  </a:lnTo>
                  <a:lnTo>
                    <a:pt x="86245" y="286891"/>
                  </a:lnTo>
                  <a:lnTo>
                    <a:pt x="169682" y="233006"/>
                  </a:lnTo>
                  <a:lnTo>
                    <a:pt x="253120" y="286891"/>
                  </a:lnTo>
                  <a:lnTo>
                    <a:pt x="287796" y="264496"/>
                  </a:lnTo>
                  <a:lnTo>
                    <a:pt x="255925" y="177309"/>
                  </a:lnTo>
                  <a:lnTo>
                    <a:pt x="339363" y="123423"/>
                  </a:lnTo>
                  <a:lnTo>
                    <a:pt x="326117" y="87188"/>
                  </a:lnTo>
                  <a:lnTo>
                    <a:pt x="222983" y="87188"/>
                  </a:lnTo>
                  <a:lnTo>
                    <a:pt x="191113" y="0"/>
                  </a:lnTo>
                  <a:close/>
                </a:path>
              </a:pathLst>
            </a:custGeom>
            <a:solidFill>
              <a:srgbClr val="FFF8EE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503998" y="2668429"/>
              <a:ext cx="3662958" cy="3200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75" b="1" dirty="0">
                  <a:solidFill>
                    <a:srgbClr val="1A1A2E"/>
                  </a:solidFill>
                  <a:latin typeface="Arial"/>
                  <a:ea typeface="Microsoft YaHei"/>
                  <a:cs typeface="Arial"/>
                </a:rPr>
                <a:t>第16届首尔国际电视节 · 亚洲之星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508760" y="3032760"/>
              <a:ext cx="2073135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rgbClr val="5C5C7A"/>
                  </a:solidFill>
                  <a:latin typeface="Arial"/>
                  <a:ea typeface="Microsoft YaHei"/>
                  <a:cs typeface="Arial"/>
                </a:rPr>
                <a:t>2021 · 凭《长歌行》获得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277083" y="2774632"/>
              <a:ext cx="535322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b="1" dirty="0">
                  <a:solidFill>
                    <a:srgbClr val="00B8D9"/>
                  </a:solidFill>
                  <a:latin typeface="Impact"/>
                  <a:ea typeface="Microsoft YaHei"/>
                  <a:cs typeface="Impact"/>
                </a:rPr>
                <a:t>2021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1500" y="3562350"/>
            <a:ext cx="7429500" cy="914400"/>
            <a:chOff x="571500" y="3562350"/>
            <a:chExt cx="7429500" cy="914400"/>
          </a:xfrm>
        </p:grpSpPr>
        <p:sp>
          <p:nvSpPr>
            <p:cNvPr id="22" name="Rectangle 22"/>
            <p:cNvSpPr/>
            <p:nvPr/>
          </p:nvSpPr>
          <p:spPr>
            <a:xfrm>
              <a:off x="571500" y="3562350"/>
              <a:ext cx="7429500" cy="914400"/>
            </a:xfrm>
            <a:prstGeom prst="roundRect">
              <a:avLst>
                <a:gd name="adj" fmla="val 14583"/>
              </a:avLst>
            </a:prstGeom>
            <a:solidFill>
              <a:srgbClr val="FFF8EE"/>
            </a:solidFill>
            <a:ln w="28575">
              <a:solidFill>
                <a:srgbClr val="1A1A2E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685800" y="3714750"/>
              <a:ext cx="647700" cy="609600"/>
            </a:xfrm>
            <a:prstGeom prst="roundRect">
              <a:avLst>
                <a:gd name="adj" fmla="val 15625"/>
              </a:avLst>
            </a:prstGeom>
            <a:solidFill>
              <a:srgbClr val="FF3DA5"/>
            </a:solidFill>
            <a:ln w="19050">
              <a:solidFill>
                <a:srgbClr val="1A1A2E"/>
              </a:solidFill>
            </a:ln>
          </p:spPr>
        </p:sp>
        <p:sp>
          <p:nvSpPr>
            <p:cNvPr id="24" name="Freeform 24"/>
            <p:cNvSpPr/>
            <p:nvPr/>
          </p:nvSpPr>
          <p:spPr>
            <a:xfrm>
              <a:off x="838200" y="3867150"/>
              <a:ext cx="342900" cy="304800"/>
            </a:xfrm>
            <a:custGeom>
              <a:avLst/>
              <a:gdLst/>
              <a:ahLst/>
              <a:cxnLst/>
              <a:rect l="l" t="t" r="r" b="b"/>
              <a:pathLst>
                <a:path w="342900" h="304800">
                  <a:moveTo>
                    <a:pt x="85725" y="0"/>
                  </a:moveTo>
                  <a:lnTo>
                    <a:pt x="257175" y="0"/>
                  </a:lnTo>
                  <a:lnTo>
                    <a:pt x="257175" y="38100"/>
                  </a:lnTo>
                  <a:lnTo>
                    <a:pt x="342900" y="38100"/>
                  </a:lnTo>
                  <a:lnTo>
                    <a:pt x="342900" y="76200"/>
                  </a:lnTo>
                  <a:cubicBezTo>
                    <a:pt x="342900" y="122995"/>
                    <a:pt x="304937" y="161908"/>
                    <a:pt x="254895" y="169933"/>
                  </a:cubicBezTo>
                  <a:cubicBezTo>
                    <a:pt x="247610" y="197428"/>
                    <a:pt x="223571" y="219178"/>
                    <a:pt x="192881" y="226200"/>
                  </a:cubicBezTo>
                  <a:lnTo>
                    <a:pt x="192881" y="266700"/>
                  </a:lnTo>
                  <a:lnTo>
                    <a:pt x="257175" y="266700"/>
                  </a:lnTo>
                  <a:lnTo>
                    <a:pt x="257175" y="304800"/>
                  </a:lnTo>
                  <a:lnTo>
                    <a:pt x="85725" y="304800"/>
                  </a:lnTo>
                  <a:lnTo>
                    <a:pt x="85725" y="266700"/>
                  </a:lnTo>
                  <a:lnTo>
                    <a:pt x="150019" y="266700"/>
                  </a:lnTo>
                  <a:lnTo>
                    <a:pt x="150019" y="226200"/>
                  </a:lnTo>
                  <a:cubicBezTo>
                    <a:pt x="119328" y="219178"/>
                    <a:pt x="95289" y="197428"/>
                    <a:pt x="88005" y="169933"/>
                  </a:cubicBezTo>
                  <a:cubicBezTo>
                    <a:pt x="37962" y="161908"/>
                    <a:pt x="0" y="122995"/>
                    <a:pt x="0" y="76200"/>
                  </a:cubicBezTo>
                  <a:lnTo>
                    <a:pt x="0" y="38100"/>
                  </a:lnTo>
                  <a:lnTo>
                    <a:pt x="85725" y="38100"/>
                  </a:lnTo>
                  <a:lnTo>
                    <a:pt x="85725" y="0"/>
                  </a:lnTo>
                  <a:close/>
                  <a:moveTo>
                    <a:pt x="257175" y="130098"/>
                  </a:moveTo>
                  <a:lnTo>
                    <a:pt x="257175" y="76200"/>
                  </a:lnTo>
                  <a:lnTo>
                    <a:pt x="300038" y="76200"/>
                  </a:lnTo>
                  <a:cubicBezTo>
                    <a:pt x="300038" y="101083"/>
                    <a:pt x="282147" y="122253"/>
                    <a:pt x="257175" y="130098"/>
                  </a:cubicBezTo>
                  <a:close/>
                  <a:moveTo>
                    <a:pt x="85725" y="76200"/>
                  </a:moveTo>
                  <a:lnTo>
                    <a:pt x="42862" y="76200"/>
                  </a:lnTo>
                  <a:cubicBezTo>
                    <a:pt x="42862" y="101083"/>
                    <a:pt x="60754" y="122253"/>
                    <a:pt x="85725" y="130098"/>
                  </a:cubicBezTo>
                  <a:lnTo>
                    <a:pt x="85725" y="76200"/>
                  </a:lnTo>
                  <a:close/>
                </a:path>
              </a:pathLst>
            </a:custGeom>
            <a:solidFill>
              <a:srgbClr val="FFF8EE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503998" y="3735229"/>
              <a:ext cx="4182248" cy="3200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75" b="1" dirty="0">
                  <a:solidFill>
                    <a:srgbClr val="1A1A2E"/>
                  </a:solidFill>
                  <a:latin typeface="Arial"/>
                  <a:ea typeface="Microsoft YaHei"/>
                  <a:cs typeface="Arial"/>
                </a:rPr>
                <a:t>腾讯视频星光大赏 · 年度最具人气演员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508760" y="4099560"/>
              <a:ext cx="2487187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rgbClr val="5C5C7A"/>
                  </a:solidFill>
                  <a:latin typeface="Arial"/>
                  <a:ea typeface="Microsoft YaHei"/>
                  <a:cs typeface="Arial"/>
                </a:rPr>
                <a:t>2023 · 年度海外最具人气演员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213825" y="3841432"/>
              <a:ext cx="598580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b="1" dirty="0">
                  <a:solidFill>
                    <a:srgbClr val="FF3DA5"/>
                  </a:solidFill>
                  <a:latin typeface="Impact"/>
                  <a:ea typeface="Microsoft YaHei"/>
                  <a:cs typeface="Impact"/>
                </a:rPr>
                <a:t>2023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571500" y="4629150"/>
            <a:ext cx="7429500" cy="914400"/>
            <a:chOff x="571500" y="4629150"/>
            <a:chExt cx="7429500" cy="914400"/>
          </a:xfrm>
        </p:grpSpPr>
        <p:sp>
          <p:nvSpPr>
            <p:cNvPr id="29" name="Rectangle 29"/>
            <p:cNvSpPr/>
            <p:nvPr/>
          </p:nvSpPr>
          <p:spPr>
            <a:xfrm>
              <a:off x="571500" y="4629150"/>
              <a:ext cx="7429500" cy="914400"/>
            </a:xfrm>
            <a:prstGeom prst="roundRect">
              <a:avLst>
                <a:gd name="adj" fmla="val 14583"/>
              </a:avLst>
            </a:prstGeom>
            <a:solidFill>
              <a:srgbClr val="FFF8EE"/>
            </a:solidFill>
            <a:ln w="28575">
              <a:solidFill>
                <a:srgbClr val="1A1A2E"/>
              </a:solidFill>
            </a:ln>
          </p:spPr>
        </p:sp>
        <p:sp>
          <p:nvSpPr>
            <p:cNvPr id="30" name="Rectangle 30"/>
            <p:cNvSpPr/>
            <p:nvPr/>
          </p:nvSpPr>
          <p:spPr>
            <a:xfrm>
              <a:off x="685800" y="4781550"/>
              <a:ext cx="647700" cy="609600"/>
            </a:xfrm>
            <a:prstGeom prst="roundRect">
              <a:avLst>
                <a:gd name="adj" fmla="val 15625"/>
              </a:avLst>
            </a:prstGeom>
            <a:solidFill>
              <a:srgbClr val="00C896"/>
            </a:solidFill>
            <a:ln w="19050">
              <a:solidFill>
                <a:srgbClr val="1A1A2E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839968" y="4933950"/>
              <a:ext cx="339363" cy="286891"/>
            </a:xfrm>
            <a:custGeom>
              <a:avLst/>
              <a:gdLst/>
              <a:ahLst/>
              <a:cxnLst/>
              <a:rect l="l" t="t" r="r" b="b"/>
              <a:pathLst>
                <a:path w="339363" h="286891">
                  <a:moveTo>
                    <a:pt x="191113" y="0"/>
                  </a:moveTo>
                  <a:lnTo>
                    <a:pt x="148250" y="0"/>
                  </a:lnTo>
                  <a:lnTo>
                    <a:pt x="116380" y="87188"/>
                  </a:lnTo>
                  <a:lnTo>
                    <a:pt x="13245" y="87188"/>
                  </a:lnTo>
                  <a:lnTo>
                    <a:pt x="0" y="123424"/>
                  </a:lnTo>
                  <a:lnTo>
                    <a:pt x="83438" y="177309"/>
                  </a:lnTo>
                  <a:lnTo>
                    <a:pt x="51568" y="264496"/>
                  </a:lnTo>
                  <a:lnTo>
                    <a:pt x="86245" y="286891"/>
                  </a:lnTo>
                  <a:lnTo>
                    <a:pt x="169682" y="233006"/>
                  </a:lnTo>
                  <a:lnTo>
                    <a:pt x="253120" y="286891"/>
                  </a:lnTo>
                  <a:lnTo>
                    <a:pt x="287796" y="264496"/>
                  </a:lnTo>
                  <a:lnTo>
                    <a:pt x="255925" y="177309"/>
                  </a:lnTo>
                  <a:lnTo>
                    <a:pt x="339363" y="123423"/>
                  </a:lnTo>
                  <a:lnTo>
                    <a:pt x="326117" y="87188"/>
                  </a:lnTo>
                  <a:lnTo>
                    <a:pt x="222983" y="87188"/>
                  </a:lnTo>
                  <a:lnTo>
                    <a:pt x="191113" y="0"/>
                  </a:lnTo>
                  <a:close/>
                </a:path>
              </a:pathLst>
            </a:custGeom>
            <a:solidFill>
              <a:srgbClr val="FFF8EE"/>
            </a:solidFill>
            <a:ln>
              <a:noFill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1503998" y="4802029"/>
              <a:ext cx="2286236" cy="3200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75" b="1" dirty="0">
                  <a:solidFill>
                    <a:srgbClr val="1A1A2E"/>
                  </a:solidFill>
                  <a:latin typeface="Arial"/>
                  <a:ea typeface="Microsoft YaHei"/>
                  <a:cs typeface="Arial"/>
                </a:rPr>
                <a:t>商业价值 TOP10 明星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508760" y="5166360"/>
              <a:ext cx="2119141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rgbClr val="5C5C7A"/>
                  </a:solidFill>
                  <a:latin typeface="Arial"/>
                  <a:ea typeface="Microsoft YaHei"/>
                  <a:cs typeface="Arial"/>
                </a:rPr>
                <a:t>2024 · 年度商业价值认证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7213825" y="4908232"/>
              <a:ext cx="598580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b="1" dirty="0">
                  <a:solidFill>
                    <a:srgbClr val="00C896"/>
                  </a:solidFill>
                  <a:latin typeface="Impact"/>
                  <a:ea typeface="Microsoft YaHei"/>
                  <a:cs typeface="Impact"/>
                </a:rPr>
                <a:t>2024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571500" y="5695950"/>
            <a:ext cx="7429500" cy="762000"/>
            <a:chOff x="571500" y="5695950"/>
            <a:chExt cx="7429500" cy="762000"/>
          </a:xfrm>
        </p:grpSpPr>
        <p:sp>
          <p:nvSpPr>
            <p:cNvPr id="36" name="Rectangle 36"/>
            <p:cNvSpPr/>
            <p:nvPr/>
          </p:nvSpPr>
          <p:spPr>
            <a:xfrm>
              <a:off x="571500" y="5695950"/>
              <a:ext cx="7429500" cy="762000"/>
            </a:xfrm>
            <a:prstGeom prst="roundRect">
              <a:avLst>
                <a:gd name="adj" fmla="val 17500"/>
              </a:avLst>
            </a:prstGeom>
            <a:solidFill>
              <a:srgbClr val="FFE9C7"/>
            </a:solidFill>
            <a:ln w="28575">
              <a:solidFill>
                <a:srgbClr val="1A1A2E"/>
              </a:solidFill>
            </a:ln>
          </p:spPr>
        </p:sp>
        <p:sp>
          <p:nvSpPr>
            <p:cNvPr id="37" name="Rectangle 37"/>
            <p:cNvSpPr/>
            <p:nvPr/>
          </p:nvSpPr>
          <p:spPr>
            <a:xfrm>
              <a:off x="685800" y="5772150"/>
              <a:ext cx="647700" cy="609600"/>
            </a:xfrm>
            <a:prstGeom prst="roundRect">
              <a:avLst>
                <a:gd name="adj" fmla="val 15625"/>
              </a:avLst>
            </a:prstGeom>
            <a:solidFill>
              <a:srgbClr val="FF6B4A"/>
            </a:solidFill>
            <a:ln w="19050">
              <a:solidFill>
                <a:srgbClr val="1A1A2E"/>
              </a:solidFill>
            </a:ln>
          </p:spPr>
        </p:sp>
        <p:sp>
          <p:nvSpPr>
            <p:cNvPr id="38" name="Freeform 38"/>
            <p:cNvSpPr/>
            <p:nvPr/>
          </p:nvSpPr>
          <p:spPr>
            <a:xfrm>
              <a:off x="838200" y="5924550"/>
              <a:ext cx="342900" cy="304800"/>
            </a:xfrm>
            <a:custGeom>
              <a:avLst/>
              <a:gdLst/>
              <a:ahLst/>
              <a:cxnLst/>
              <a:rect l="l" t="t" r="r" b="b"/>
              <a:pathLst>
                <a:path w="342900" h="304800">
                  <a:moveTo>
                    <a:pt x="85725" y="0"/>
                  </a:moveTo>
                  <a:lnTo>
                    <a:pt x="257175" y="0"/>
                  </a:lnTo>
                  <a:lnTo>
                    <a:pt x="257175" y="38100"/>
                  </a:lnTo>
                  <a:lnTo>
                    <a:pt x="342900" y="38100"/>
                  </a:lnTo>
                  <a:lnTo>
                    <a:pt x="342900" y="76200"/>
                  </a:lnTo>
                  <a:cubicBezTo>
                    <a:pt x="342900" y="122995"/>
                    <a:pt x="304937" y="161908"/>
                    <a:pt x="254895" y="169933"/>
                  </a:cubicBezTo>
                  <a:cubicBezTo>
                    <a:pt x="247610" y="197428"/>
                    <a:pt x="223571" y="219178"/>
                    <a:pt x="192881" y="226200"/>
                  </a:cubicBezTo>
                  <a:lnTo>
                    <a:pt x="192881" y="266700"/>
                  </a:lnTo>
                  <a:lnTo>
                    <a:pt x="257175" y="266700"/>
                  </a:lnTo>
                  <a:lnTo>
                    <a:pt x="257175" y="304800"/>
                  </a:lnTo>
                  <a:lnTo>
                    <a:pt x="85725" y="304800"/>
                  </a:lnTo>
                  <a:lnTo>
                    <a:pt x="85725" y="266700"/>
                  </a:lnTo>
                  <a:lnTo>
                    <a:pt x="150019" y="266700"/>
                  </a:lnTo>
                  <a:lnTo>
                    <a:pt x="150019" y="226200"/>
                  </a:lnTo>
                  <a:cubicBezTo>
                    <a:pt x="119328" y="219178"/>
                    <a:pt x="95289" y="197428"/>
                    <a:pt x="88005" y="169933"/>
                  </a:cubicBezTo>
                  <a:cubicBezTo>
                    <a:pt x="37962" y="161908"/>
                    <a:pt x="0" y="122995"/>
                    <a:pt x="0" y="76200"/>
                  </a:cubicBezTo>
                  <a:lnTo>
                    <a:pt x="0" y="38100"/>
                  </a:lnTo>
                  <a:lnTo>
                    <a:pt x="85725" y="38100"/>
                  </a:lnTo>
                  <a:lnTo>
                    <a:pt x="85725" y="0"/>
                  </a:lnTo>
                  <a:close/>
                  <a:moveTo>
                    <a:pt x="257175" y="130098"/>
                  </a:moveTo>
                  <a:lnTo>
                    <a:pt x="257175" y="76200"/>
                  </a:lnTo>
                  <a:lnTo>
                    <a:pt x="300038" y="76200"/>
                  </a:lnTo>
                  <a:cubicBezTo>
                    <a:pt x="300038" y="101083"/>
                    <a:pt x="282147" y="122253"/>
                    <a:pt x="257175" y="130098"/>
                  </a:cubicBezTo>
                  <a:close/>
                  <a:moveTo>
                    <a:pt x="85725" y="76200"/>
                  </a:moveTo>
                  <a:lnTo>
                    <a:pt x="42862" y="76200"/>
                  </a:lnTo>
                  <a:cubicBezTo>
                    <a:pt x="42862" y="101083"/>
                    <a:pt x="60754" y="122253"/>
                    <a:pt x="85725" y="130098"/>
                  </a:cubicBezTo>
                  <a:lnTo>
                    <a:pt x="85725" y="76200"/>
                  </a:lnTo>
                  <a:close/>
                </a:path>
              </a:pathLst>
            </a:custGeom>
            <a:solidFill>
              <a:srgbClr val="FFF8EE"/>
            </a:solidFill>
            <a:ln>
              <a:noFill/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1503998" y="5906929"/>
              <a:ext cx="2515689" cy="3200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75" b="1" dirty="0">
                  <a:solidFill>
                    <a:srgbClr val="1A1A2E"/>
                  </a:solidFill>
                  <a:latin typeface="Arial"/>
                  <a:ea typeface="Microsoft YaHei"/>
                  <a:cs typeface="Arial"/>
                </a:rPr>
                <a:t>亚太 U30 杰出青年领袖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1508760" y="6214110"/>
              <a:ext cx="1935118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rgbClr val="5C5C7A"/>
                  </a:solidFill>
                  <a:latin typeface="Arial"/>
                  <a:ea typeface="Microsoft YaHei"/>
                  <a:cs typeface="Arial"/>
                </a:rPr>
                <a:t>2025 · 社会影响力表彰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7213825" y="5975032"/>
              <a:ext cx="598580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b="1" dirty="0">
                  <a:solidFill>
                    <a:srgbClr val="FF6B4A"/>
                  </a:solidFill>
                  <a:latin typeface="Impact"/>
                  <a:ea typeface="Microsoft YaHei"/>
                  <a:cs typeface="Impact"/>
                </a:rPr>
                <a:t>2025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8382000" y="1428750"/>
            <a:ext cx="3238500" cy="4572000"/>
            <a:chOff x="8382000" y="1428750"/>
            <a:chExt cx="3238500" cy="4572000"/>
          </a:xfrm>
        </p:grpSpPr>
        <p:sp>
          <p:nvSpPr>
            <p:cNvPr id="43" name="Rectangle 43"/>
            <p:cNvSpPr/>
            <p:nvPr/>
          </p:nvSpPr>
          <p:spPr>
            <a:xfrm>
              <a:off x="8382000" y="1428750"/>
              <a:ext cx="3238500" cy="4572000"/>
            </a:xfrm>
            <a:prstGeom prst="roundRect">
              <a:avLst>
                <a:gd name="adj" fmla="val 5294"/>
              </a:avLst>
            </a:prstGeom>
            <a:solidFill>
              <a:srgbClr val="FFF8EE"/>
            </a:solidFill>
            <a:ln w="38100">
              <a:solidFill>
                <a:srgbClr val="1A1A2E"/>
              </a:solidFill>
            </a:ln>
          </p:spPr>
        </p:sp>
        <p:pic>
          <p:nvPicPr>
            <p:cNvPr id="44" name="Image 44"/>
            <p:cNvPicPr>
              <a:picLocks noChangeAspect="1"/>
            </p:cNvPicPr>
            <p:nvPr/>
          </p:nvPicPr>
          <p:blipFill>
            <a:blip r:embed="rId2"/>
            <a:srcRect l="2943" t="0" r="2943" b="0"/>
            <a:stretch>
              <a:fillRect/>
            </a:stretch>
          </p:blipFill>
          <p:spPr>
            <a:xfrm>
              <a:off x="8382000" y="1428750"/>
              <a:ext cx="3238500" cy="4572000"/>
            </a:xfrm>
            <a:prstGeom prst="roundRect">
              <a:avLst>
                <a:gd name="adj" fmla="val 5294"/>
              </a:avLst>
            </a:prstGeom>
          </p:spPr>
        </p:pic>
        <p:sp>
          <p:nvSpPr>
            <p:cNvPr id="45" name="Rectangle 45"/>
            <p:cNvSpPr/>
            <p:nvPr/>
          </p:nvSpPr>
          <p:spPr>
            <a:xfrm>
              <a:off x="8382000" y="1428750"/>
              <a:ext cx="3238500" cy="4572000"/>
            </a:xfrm>
            <a:prstGeom prst="roundRect">
              <a:avLst>
                <a:gd name="adj" fmla="val 5294"/>
              </a:avLst>
            </a:prstGeom>
            <a:noFill/>
            <a:ln w="38100">
              <a:solidFill>
                <a:srgbClr val="1A1A2E"/>
              </a:solidFill>
            </a:ln>
          </p:spPr>
        </p:sp>
        <p:sp>
          <p:nvSpPr>
            <p:cNvPr id="46" name="Rectangle 46"/>
            <p:cNvSpPr/>
            <p:nvPr/>
          </p:nvSpPr>
          <p:spPr>
            <a:xfrm>
              <a:off x="8496300" y="5334000"/>
              <a:ext cx="3009900" cy="457200"/>
            </a:xfrm>
            <a:prstGeom prst="roundRect">
              <a:avLst>
                <a:gd name="adj" fmla="val 20833"/>
              </a:avLst>
            </a:prstGeom>
            <a:solidFill>
              <a:srgbClr val="FF3DA5"/>
            </a:solidFill>
            <a:ln w="28575">
              <a:solidFill>
                <a:srgbClr val="1A1A2E"/>
              </a:solidFill>
            </a:ln>
          </p:spPr>
        </p:sp>
        <p:sp>
          <p:nvSpPr>
            <p:cNvPr id="47" name="TextBox 47"/>
            <p:cNvSpPr txBox="1"/>
            <p:nvPr/>
          </p:nvSpPr>
          <p:spPr>
            <a:xfrm>
              <a:off x="9259514" y="5483542"/>
              <a:ext cx="1483471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rgbClr val="FFF8EE"/>
                  </a:solidFill>
                  <a:latin typeface="Arial"/>
                  <a:ea typeface="Microsoft YaHei"/>
                  <a:cs typeface="Arial"/>
                </a:rPr>
                <a:t>实力与星光并存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560070" y="6601778"/>
            <a:ext cx="11073765" cy="213360"/>
            <a:chOff x="560070" y="6601778"/>
            <a:chExt cx="11073765" cy="213360"/>
          </a:xfrm>
        </p:grpSpPr>
        <p:sp>
          <p:nvSpPr>
            <p:cNvPr id="49" name="TextBox 49"/>
            <p:cNvSpPr txBox="1"/>
            <p:nvPr/>
          </p:nvSpPr>
          <p:spPr>
            <a:xfrm>
              <a:off x="560070" y="6617970"/>
              <a:ext cx="2251839" cy="1828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b="1" dirty="0">
                  <a:solidFill>
                    <a:srgbClr val="5C5C7A"/>
                  </a:solidFill>
                  <a:latin typeface="Arial"/>
                  <a:ea typeface="Microsoft YaHei"/>
                  <a:cs typeface="Arial"/>
                </a:rPr>
                <a:t>摘录代表奖项 · 资料整理自公开信息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11108003" y="6601778"/>
              <a:ext cx="525832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050" b="1" dirty="0">
                  <a:solidFill>
                    <a:srgbClr val="1A1A2E"/>
                  </a:solidFill>
                  <a:latin typeface="Impact"/>
                  <a:ea typeface="Microsoft YaHei"/>
                  <a:cs typeface="Impact"/>
                </a:rPr>
                <a:t>05 / 10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00"/>
                            </p:stCondLst>
                            <p:childTnLst>
                              <p:par>
                                <p:cTn id="13" presetID="5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6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4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1" grpId="0"/>
      <p:bldP spid="28" grpId="0"/>
      <p:bldP spid="35" grpId="0"/>
      <p:bldP spid="42" grpId="0"/>
      <p:bldP spid="4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E"/>
          </a:solidFill>
          <a:ln>
            <a:noFill/>
          </a:ln>
        </p:spPr>
      </p:sp>
      <p:grpSp>
        <p:nvGrpSpPr>
          <p:cNvPr id="7" name="Group 7"/>
          <p:cNvGrpSpPr/>
          <p:nvPr/>
        </p:nvGrpSpPr>
        <p:grpSpPr>
          <a:xfrm>
            <a:off x="571500" y="516255"/>
            <a:ext cx="10706100" cy="802957"/>
            <a:chOff x="571500" y="516255"/>
            <a:chExt cx="10706100" cy="802957"/>
          </a:xfrm>
        </p:grpSpPr>
        <p:sp>
          <p:nvSpPr>
            <p:cNvPr id="3" name="Rectangle 3"/>
            <p:cNvSpPr/>
            <p:nvPr/>
          </p:nvSpPr>
          <p:spPr>
            <a:xfrm>
              <a:off x="571500" y="523875"/>
              <a:ext cx="133350" cy="571500"/>
            </a:xfrm>
            <a:prstGeom prst="rect">
              <a:avLst/>
            </a:prstGeom>
            <a:solidFill>
              <a:srgbClr val="00C896"/>
            </a:solidFill>
            <a:ln>
              <a:noFill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811530" y="516255"/>
              <a:ext cx="2851785" cy="731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b="1" dirty="0">
                  <a:solidFill>
                    <a:srgbClr val="1A1A2E"/>
                  </a:solidFill>
                  <a:latin typeface="Impact"/>
                  <a:ea typeface="Microsoft YaHei"/>
                  <a:cs typeface="Impact"/>
                </a:rPr>
                <a:t>不止是演员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840105" y="1044892"/>
              <a:ext cx="1452417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5C5C7A"/>
                  </a:solidFill>
                  <a:latin typeface="Arial"/>
                  <a:ea typeface="Microsoft YaHei"/>
                  <a:cs typeface="Arial"/>
                </a:rPr>
                <a:t>BEYOND ACTING</a:t>
              </a:r>
            </a:p>
          </p:txBody>
        </p:sp>
        <p:sp>
          <p:nvSpPr>
            <p:cNvPr id="6" name="Ellipse 6"/>
            <p:cNvSpPr/>
            <p:nvPr/>
          </p:nvSpPr>
          <p:spPr>
            <a:xfrm>
              <a:off x="11010900" y="647700"/>
              <a:ext cx="266700" cy="266700"/>
            </a:xfrm>
            <a:prstGeom prst="ellipse">
              <a:avLst/>
            </a:prstGeom>
            <a:solidFill>
              <a:srgbClr val="00C896"/>
            </a:solidFill>
            <a:ln w="28575">
              <a:solidFill>
                <a:srgbClr val="1A1A2E"/>
              </a:solidFill>
            </a:ln>
          </p:spPr>
        </p:sp>
      </p:grpSp>
      <p:grpSp>
        <p:nvGrpSpPr>
          <p:cNvPr id="13" name="Group 13"/>
          <p:cNvGrpSpPr/>
          <p:nvPr/>
        </p:nvGrpSpPr>
        <p:grpSpPr>
          <a:xfrm>
            <a:off x="571500" y="1428750"/>
            <a:ext cx="7429500" cy="990600"/>
            <a:chOff x="571500" y="1428750"/>
            <a:chExt cx="7429500" cy="990600"/>
          </a:xfrm>
        </p:grpSpPr>
        <p:sp>
          <p:nvSpPr>
            <p:cNvPr id="8" name="Rectangle 8"/>
            <p:cNvSpPr/>
            <p:nvPr/>
          </p:nvSpPr>
          <p:spPr>
            <a:xfrm>
              <a:off x="571500" y="1428750"/>
              <a:ext cx="7429500" cy="990600"/>
            </a:xfrm>
            <a:prstGeom prst="roundRect">
              <a:avLst>
                <a:gd name="adj" fmla="val 13462"/>
              </a:avLst>
            </a:prstGeom>
            <a:solidFill>
              <a:srgbClr val="FFF8EE"/>
            </a:solidFill>
            <a:ln w="28575">
              <a:solidFill>
                <a:srgbClr val="1A1A2E"/>
              </a:solidFill>
            </a:ln>
          </p:spPr>
        </p:sp>
        <p:sp>
          <p:nvSpPr>
            <p:cNvPr id="9" name="Rectangle 9"/>
            <p:cNvSpPr/>
            <p:nvPr/>
          </p:nvSpPr>
          <p:spPr>
            <a:xfrm>
              <a:off x="685800" y="1581150"/>
              <a:ext cx="685800" cy="685800"/>
            </a:xfrm>
            <a:prstGeom prst="roundRect">
              <a:avLst>
                <a:gd name="adj" fmla="val 16667"/>
              </a:avLst>
            </a:prstGeom>
            <a:solidFill>
              <a:srgbClr val="FF3DA5"/>
            </a:solidFill>
            <a:ln w="19050">
              <a:solidFill>
                <a:srgbClr val="1A1A2E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878681" y="1774031"/>
              <a:ext cx="300038" cy="300038"/>
            </a:xfrm>
            <a:custGeom>
              <a:avLst/>
              <a:gdLst/>
              <a:ahLst/>
              <a:cxnLst/>
              <a:rect l="l" t="t" r="r" b="b"/>
              <a:pathLst>
                <a:path w="300038" h="300038">
                  <a:moveTo>
                    <a:pt x="0" y="0"/>
                  </a:moveTo>
                  <a:lnTo>
                    <a:pt x="42862" y="0"/>
                  </a:lnTo>
                  <a:lnTo>
                    <a:pt x="42862" y="42862"/>
                  </a:lnTo>
                  <a:lnTo>
                    <a:pt x="85725" y="42862"/>
                  </a:lnTo>
                  <a:lnTo>
                    <a:pt x="85725" y="0"/>
                  </a:lnTo>
                  <a:lnTo>
                    <a:pt x="214312" y="0"/>
                  </a:lnTo>
                  <a:lnTo>
                    <a:pt x="214312" y="42862"/>
                  </a:lnTo>
                  <a:lnTo>
                    <a:pt x="257175" y="42862"/>
                  </a:lnTo>
                  <a:lnTo>
                    <a:pt x="257175" y="0"/>
                  </a:lnTo>
                  <a:lnTo>
                    <a:pt x="300038" y="0"/>
                  </a:lnTo>
                  <a:lnTo>
                    <a:pt x="300038" y="300038"/>
                  </a:lnTo>
                  <a:lnTo>
                    <a:pt x="257175" y="300038"/>
                  </a:lnTo>
                  <a:lnTo>
                    <a:pt x="257175" y="257175"/>
                  </a:lnTo>
                  <a:lnTo>
                    <a:pt x="214312" y="257175"/>
                  </a:lnTo>
                  <a:lnTo>
                    <a:pt x="214312" y="300038"/>
                  </a:lnTo>
                  <a:lnTo>
                    <a:pt x="85725" y="300038"/>
                  </a:lnTo>
                  <a:lnTo>
                    <a:pt x="85725" y="257175"/>
                  </a:lnTo>
                  <a:lnTo>
                    <a:pt x="42862" y="257175"/>
                  </a:lnTo>
                  <a:lnTo>
                    <a:pt x="42862" y="300038"/>
                  </a:lnTo>
                  <a:lnTo>
                    <a:pt x="0" y="300038"/>
                  </a:lnTo>
                  <a:lnTo>
                    <a:pt x="0" y="0"/>
                  </a:lnTo>
                  <a:close/>
                  <a:moveTo>
                    <a:pt x="42862" y="171450"/>
                  </a:moveTo>
                  <a:lnTo>
                    <a:pt x="85725" y="171450"/>
                  </a:lnTo>
                  <a:lnTo>
                    <a:pt x="85725" y="214312"/>
                  </a:lnTo>
                  <a:lnTo>
                    <a:pt x="42862" y="214312"/>
                  </a:lnTo>
                  <a:lnTo>
                    <a:pt x="42862" y="171450"/>
                  </a:lnTo>
                  <a:close/>
                  <a:moveTo>
                    <a:pt x="257175" y="171450"/>
                  </a:moveTo>
                  <a:lnTo>
                    <a:pt x="214312" y="171450"/>
                  </a:lnTo>
                  <a:lnTo>
                    <a:pt x="214312" y="214312"/>
                  </a:lnTo>
                  <a:lnTo>
                    <a:pt x="257175" y="214312"/>
                  </a:lnTo>
                  <a:lnTo>
                    <a:pt x="257175" y="171450"/>
                  </a:lnTo>
                  <a:close/>
                  <a:moveTo>
                    <a:pt x="42862" y="85725"/>
                  </a:moveTo>
                  <a:lnTo>
                    <a:pt x="85725" y="85725"/>
                  </a:lnTo>
                  <a:lnTo>
                    <a:pt x="85725" y="128588"/>
                  </a:lnTo>
                  <a:lnTo>
                    <a:pt x="42862" y="128588"/>
                  </a:lnTo>
                  <a:lnTo>
                    <a:pt x="42862" y="85725"/>
                  </a:lnTo>
                  <a:close/>
                  <a:moveTo>
                    <a:pt x="257175" y="85725"/>
                  </a:moveTo>
                  <a:lnTo>
                    <a:pt x="214312" y="85725"/>
                  </a:lnTo>
                  <a:lnTo>
                    <a:pt x="214312" y="128588"/>
                  </a:lnTo>
                  <a:lnTo>
                    <a:pt x="257175" y="128588"/>
                  </a:lnTo>
                  <a:lnTo>
                    <a:pt x="257175" y="85725"/>
                  </a:lnTo>
                  <a:close/>
                </a:path>
              </a:pathLst>
            </a:custGeom>
            <a:solidFill>
              <a:srgbClr val="FFF8EE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539240" y="1634490"/>
              <a:ext cx="2019367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A1A2E"/>
                  </a:solidFill>
                  <a:latin typeface="Arial"/>
                  <a:ea typeface="Microsoft YaHei"/>
                  <a:cs typeface="Arial"/>
                </a:rPr>
                <a:t>演员 · 主角担当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545908" y="2015014"/>
              <a:ext cx="4294818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b="1" dirty="0">
                  <a:solidFill>
                    <a:srgbClr val="5C5C7A"/>
                  </a:solidFill>
                  <a:latin typeface="Arial"/>
                  <a:ea typeface="Microsoft YaHei"/>
                  <a:cs typeface="Arial"/>
                </a:rPr>
                <a:t>甜宠剧与人气剧的"扛把子"，共情力与 CP 感俱佳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571500" y="2590800"/>
            <a:ext cx="7429500" cy="990600"/>
            <a:chOff x="571500" y="2590800"/>
            <a:chExt cx="7429500" cy="990600"/>
          </a:xfrm>
        </p:grpSpPr>
        <p:sp>
          <p:nvSpPr>
            <p:cNvPr id="14" name="Rectangle 14"/>
            <p:cNvSpPr/>
            <p:nvPr/>
          </p:nvSpPr>
          <p:spPr>
            <a:xfrm>
              <a:off x="571500" y="2590800"/>
              <a:ext cx="7429500" cy="990600"/>
            </a:xfrm>
            <a:prstGeom prst="roundRect">
              <a:avLst>
                <a:gd name="adj" fmla="val 13462"/>
              </a:avLst>
            </a:prstGeom>
            <a:solidFill>
              <a:srgbClr val="FFF8EE"/>
            </a:solidFill>
            <a:ln w="28575">
              <a:solidFill>
                <a:srgbClr val="1A1A2E"/>
              </a:solidFill>
            </a:ln>
          </p:spPr>
        </p:sp>
        <p:sp>
          <p:nvSpPr>
            <p:cNvPr id="15" name="Rectangle 15"/>
            <p:cNvSpPr/>
            <p:nvPr/>
          </p:nvSpPr>
          <p:spPr>
            <a:xfrm>
              <a:off x="685800" y="2743200"/>
              <a:ext cx="685800" cy="685800"/>
            </a:xfrm>
            <a:prstGeom prst="roundRect">
              <a:avLst>
                <a:gd name="adj" fmla="val 16667"/>
              </a:avLst>
            </a:prstGeom>
            <a:solidFill>
              <a:srgbClr val="00B8D9"/>
            </a:solidFill>
            <a:ln w="19050">
              <a:solidFill>
                <a:srgbClr val="1A1A2E"/>
              </a:solidFill>
            </a:ln>
          </p:spPr>
        </p:sp>
        <p:grpSp>
          <p:nvGrpSpPr>
            <p:cNvPr id="18" name="Group 18"/>
            <p:cNvGrpSpPr/>
            <p:nvPr/>
          </p:nvGrpSpPr>
          <p:grpSpPr>
            <a:xfrm>
              <a:off x="878681" y="2914650"/>
              <a:ext cx="300038" cy="342900"/>
              <a:chOff x="878681" y="2914650"/>
              <a:chExt cx="300038" cy="3429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964406" y="2914650"/>
                <a:ext cx="128588" cy="214312"/>
              </a:xfrm>
              <a:custGeom>
                <a:avLst/>
                <a:gdLst/>
                <a:ahLst/>
                <a:cxnLst/>
                <a:rect l="l" t="t" r="r" b="b"/>
                <a:pathLst>
                  <a:path w="128588" h="214312">
                    <a:moveTo>
                      <a:pt x="0" y="64294"/>
                    </a:moveTo>
                    <a:cubicBezTo>
                      <a:pt x="0" y="28785"/>
                      <a:pt x="28785" y="0"/>
                      <a:pt x="64294" y="0"/>
                    </a:cubicBezTo>
                    <a:cubicBezTo>
                      <a:pt x="99802" y="0"/>
                      <a:pt x="128588" y="28785"/>
                      <a:pt x="128588" y="64294"/>
                    </a:cubicBezTo>
                    <a:lnTo>
                      <a:pt x="128588" y="150019"/>
                    </a:lnTo>
                    <a:cubicBezTo>
                      <a:pt x="128588" y="185527"/>
                      <a:pt x="99802" y="214312"/>
                      <a:pt x="64294" y="214312"/>
                    </a:cubicBezTo>
                    <a:cubicBezTo>
                      <a:pt x="28785" y="214312"/>
                      <a:pt x="0" y="185527"/>
                      <a:pt x="0" y="150019"/>
                    </a:cubicBezTo>
                    <a:lnTo>
                      <a:pt x="0" y="64294"/>
                    </a:lnTo>
                    <a:close/>
                  </a:path>
                </a:pathLst>
              </a:custGeom>
              <a:solidFill>
                <a:srgbClr val="FFF8EE"/>
              </a:solidFill>
              <a:ln>
                <a:noFill/>
              </a:ln>
            </p:spPr>
          </p:sp>
          <p:sp>
            <p:nvSpPr>
              <p:cNvPr id="17" name="Freeform 17"/>
              <p:cNvSpPr/>
              <p:nvPr/>
            </p:nvSpPr>
            <p:spPr>
              <a:xfrm>
                <a:off x="878681" y="3043238"/>
                <a:ext cx="300038" cy="214312"/>
              </a:xfrm>
              <a:custGeom>
                <a:avLst/>
                <a:gdLst/>
                <a:ahLst/>
                <a:cxnLst/>
                <a:rect l="l" t="t" r="r" b="b"/>
                <a:pathLst>
                  <a:path w="300038" h="214312">
                    <a:moveTo>
                      <a:pt x="171450" y="169931"/>
                    </a:moveTo>
                    <a:lnTo>
                      <a:pt x="171450" y="214312"/>
                    </a:lnTo>
                    <a:lnTo>
                      <a:pt x="128588" y="214312"/>
                    </a:lnTo>
                    <a:lnTo>
                      <a:pt x="128588" y="169931"/>
                    </a:lnTo>
                    <a:cubicBezTo>
                      <a:pt x="55886" y="159532"/>
                      <a:pt x="0" y="97009"/>
                      <a:pt x="0" y="21431"/>
                    </a:cubicBezTo>
                    <a:lnTo>
                      <a:pt x="0" y="0"/>
                    </a:lnTo>
                    <a:lnTo>
                      <a:pt x="42862" y="0"/>
                    </a:lnTo>
                    <a:lnTo>
                      <a:pt x="42862" y="21431"/>
                    </a:lnTo>
                    <a:cubicBezTo>
                      <a:pt x="42862" y="80612"/>
                      <a:pt x="90838" y="128588"/>
                      <a:pt x="150019" y="128588"/>
                    </a:cubicBezTo>
                    <a:cubicBezTo>
                      <a:pt x="209199" y="128588"/>
                      <a:pt x="257175" y="80612"/>
                      <a:pt x="257175" y="21431"/>
                    </a:cubicBezTo>
                    <a:lnTo>
                      <a:pt x="257175" y="0"/>
                    </a:lnTo>
                    <a:lnTo>
                      <a:pt x="300038" y="0"/>
                    </a:lnTo>
                    <a:lnTo>
                      <a:pt x="300038" y="21431"/>
                    </a:lnTo>
                    <a:cubicBezTo>
                      <a:pt x="300038" y="97009"/>
                      <a:pt x="244151" y="159532"/>
                      <a:pt x="171450" y="169931"/>
                    </a:cubicBezTo>
                    <a:close/>
                  </a:path>
                </a:pathLst>
              </a:custGeom>
              <a:solidFill>
                <a:srgbClr val="FFF8EE"/>
              </a:solidFill>
              <a:ln>
                <a:noFill/>
              </a:ln>
            </p:spPr>
          </p:sp>
        </p:grpSp>
        <p:sp>
          <p:nvSpPr>
            <p:cNvPr id="19" name="TextBox 19"/>
            <p:cNvSpPr txBox="1"/>
            <p:nvPr/>
          </p:nvSpPr>
          <p:spPr>
            <a:xfrm>
              <a:off x="1539240" y="2796540"/>
              <a:ext cx="2019367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A1A2E"/>
                  </a:solidFill>
                  <a:latin typeface="Arial"/>
                  <a:ea typeface="Microsoft YaHei"/>
                  <a:cs typeface="Arial"/>
                </a:rPr>
                <a:t>歌手 · 音乐唱作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545908" y="3177064"/>
              <a:ext cx="4861839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b="1" dirty="0">
                  <a:solidFill>
                    <a:srgbClr val="5C5C7A"/>
                  </a:solidFill>
                  <a:latin typeface="Arial"/>
                  <a:ea typeface="Microsoft YaHei"/>
                  <a:cs typeface="Arial"/>
                </a:rPr>
                <a:t>发行《Don't Wanna Know》等多支单曲，兼顾影视插曲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571500" y="3752850"/>
            <a:ext cx="7429500" cy="990600"/>
            <a:chOff x="571500" y="3752850"/>
            <a:chExt cx="7429500" cy="990600"/>
          </a:xfrm>
        </p:grpSpPr>
        <p:sp>
          <p:nvSpPr>
            <p:cNvPr id="22" name="Rectangle 22"/>
            <p:cNvSpPr/>
            <p:nvPr/>
          </p:nvSpPr>
          <p:spPr>
            <a:xfrm>
              <a:off x="571500" y="3752850"/>
              <a:ext cx="7429500" cy="990600"/>
            </a:xfrm>
            <a:prstGeom prst="roundRect">
              <a:avLst>
                <a:gd name="adj" fmla="val 13462"/>
              </a:avLst>
            </a:prstGeom>
            <a:solidFill>
              <a:srgbClr val="FFF8EE"/>
            </a:solidFill>
            <a:ln w="28575">
              <a:solidFill>
                <a:srgbClr val="1A1A2E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685800" y="3905250"/>
              <a:ext cx="685800" cy="685800"/>
            </a:xfrm>
            <a:prstGeom prst="roundRect">
              <a:avLst>
                <a:gd name="adj" fmla="val 16667"/>
              </a:avLst>
            </a:prstGeom>
            <a:solidFill>
              <a:srgbClr val="FFD93D"/>
            </a:solidFill>
            <a:ln w="19050">
              <a:solidFill>
                <a:srgbClr val="1A1A2E"/>
              </a:solidFill>
            </a:ln>
          </p:spPr>
        </p:sp>
        <p:sp>
          <p:nvSpPr>
            <p:cNvPr id="24" name="Freeform 24"/>
            <p:cNvSpPr/>
            <p:nvPr/>
          </p:nvSpPr>
          <p:spPr>
            <a:xfrm>
              <a:off x="857250" y="4076700"/>
              <a:ext cx="342900" cy="342900"/>
            </a:xfrm>
            <a:custGeom>
              <a:avLst/>
              <a:gdLst/>
              <a:ahLst/>
              <a:cxnLst/>
              <a:rect l="l" t="t" r="r" b="b"/>
              <a:pathLst>
                <a:path w="342900" h="342900">
                  <a:moveTo>
                    <a:pt x="171450" y="342900"/>
                  </a:moveTo>
                  <a:cubicBezTo>
                    <a:pt x="266140" y="342900"/>
                    <a:pt x="342900" y="266140"/>
                    <a:pt x="342900" y="171450"/>
                  </a:cubicBezTo>
                  <a:cubicBezTo>
                    <a:pt x="342900" y="76761"/>
                    <a:pt x="266140" y="0"/>
                    <a:pt x="171450" y="0"/>
                  </a:cubicBezTo>
                  <a:cubicBezTo>
                    <a:pt x="76761" y="0"/>
                    <a:pt x="0" y="76761"/>
                    <a:pt x="0" y="171450"/>
                  </a:cubicBezTo>
                  <a:cubicBezTo>
                    <a:pt x="0" y="266140"/>
                    <a:pt x="76761" y="342900"/>
                    <a:pt x="171450" y="342900"/>
                  </a:cubicBezTo>
                  <a:close/>
                  <a:moveTo>
                    <a:pt x="160734" y="107156"/>
                  </a:moveTo>
                  <a:lnTo>
                    <a:pt x="139303" y="107156"/>
                  </a:lnTo>
                  <a:lnTo>
                    <a:pt x="139303" y="235744"/>
                  </a:lnTo>
                  <a:lnTo>
                    <a:pt x="160734" y="235744"/>
                  </a:lnTo>
                  <a:lnTo>
                    <a:pt x="235744" y="171450"/>
                  </a:lnTo>
                  <a:lnTo>
                    <a:pt x="160734" y="107156"/>
                  </a:lnTo>
                  <a:close/>
                </a:path>
              </a:pathLst>
            </a:custGeom>
            <a:solidFill>
              <a:srgbClr val="1A1A2E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539240" y="3958590"/>
              <a:ext cx="2019367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A1A2E"/>
                  </a:solidFill>
                  <a:latin typeface="Arial"/>
                  <a:ea typeface="Microsoft YaHei"/>
                  <a:cs typeface="Arial"/>
                </a:rPr>
                <a:t>电影 · 银幕新星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545908" y="4339114"/>
              <a:ext cx="4079741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b="1" dirty="0">
                  <a:solidFill>
                    <a:srgbClr val="5C5C7A"/>
                  </a:solidFill>
                  <a:latin typeface="Arial"/>
                  <a:ea typeface="Microsoft YaHei"/>
                  <a:cs typeface="Arial"/>
                </a:rPr>
                <a:t>《缝纫机乐队》《1921》《云边有个小卖部》等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1500" y="4914900"/>
            <a:ext cx="7429500" cy="990600"/>
            <a:chOff x="571500" y="4914900"/>
            <a:chExt cx="7429500" cy="990600"/>
          </a:xfrm>
        </p:grpSpPr>
        <p:sp>
          <p:nvSpPr>
            <p:cNvPr id="28" name="Rectangle 28"/>
            <p:cNvSpPr/>
            <p:nvPr/>
          </p:nvSpPr>
          <p:spPr>
            <a:xfrm>
              <a:off x="571500" y="4914900"/>
              <a:ext cx="7429500" cy="990600"/>
            </a:xfrm>
            <a:prstGeom prst="roundRect">
              <a:avLst>
                <a:gd name="adj" fmla="val 13462"/>
              </a:avLst>
            </a:prstGeom>
            <a:solidFill>
              <a:srgbClr val="FFF8EE"/>
            </a:solidFill>
            <a:ln w="28575">
              <a:solidFill>
                <a:srgbClr val="1A1A2E"/>
              </a:solidFill>
            </a:ln>
          </p:spPr>
        </p:sp>
        <p:sp>
          <p:nvSpPr>
            <p:cNvPr id="29" name="Rectangle 29"/>
            <p:cNvSpPr/>
            <p:nvPr/>
          </p:nvSpPr>
          <p:spPr>
            <a:xfrm>
              <a:off x="685800" y="5067300"/>
              <a:ext cx="685800" cy="685800"/>
            </a:xfrm>
            <a:prstGeom prst="roundRect">
              <a:avLst>
                <a:gd name="adj" fmla="val 16667"/>
              </a:avLst>
            </a:prstGeom>
            <a:solidFill>
              <a:srgbClr val="FF6B4A"/>
            </a:solidFill>
            <a:ln w="19050">
              <a:solidFill>
                <a:srgbClr val="1A1A2E"/>
              </a:solidFill>
            </a:ln>
          </p:spPr>
        </p:sp>
        <p:sp>
          <p:nvSpPr>
            <p:cNvPr id="30" name="Freeform 30"/>
            <p:cNvSpPr/>
            <p:nvPr/>
          </p:nvSpPr>
          <p:spPr>
            <a:xfrm>
              <a:off x="859018" y="5238750"/>
              <a:ext cx="339363" cy="322752"/>
            </a:xfrm>
            <a:custGeom>
              <a:avLst/>
              <a:gdLst/>
              <a:ahLst/>
              <a:cxnLst/>
              <a:rect l="l" t="t" r="r" b="b"/>
              <a:pathLst>
                <a:path w="339363" h="322752">
                  <a:moveTo>
                    <a:pt x="191113" y="0"/>
                  </a:moveTo>
                  <a:lnTo>
                    <a:pt x="148250" y="0"/>
                  </a:lnTo>
                  <a:lnTo>
                    <a:pt x="116380" y="98087"/>
                  </a:lnTo>
                  <a:lnTo>
                    <a:pt x="13245" y="98087"/>
                  </a:lnTo>
                  <a:lnTo>
                    <a:pt x="0" y="138852"/>
                  </a:lnTo>
                  <a:lnTo>
                    <a:pt x="83438" y="199473"/>
                  </a:lnTo>
                  <a:lnTo>
                    <a:pt x="51568" y="297558"/>
                  </a:lnTo>
                  <a:lnTo>
                    <a:pt x="86245" y="322752"/>
                  </a:lnTo>
                  <a:lnTo>
                    <a:pt x="169682" y="262132"/>
                  </a:lnTo>
                  <a:lnTo>
                    <a:pt x="253120" y="322752"/>
                  </a:lnTo>
                  <a:lnTo>
                    <a:pt x="287796" y="297558"/>
                  </a:lnTo>
                  <a:lnTo>
                    <a:pt x="255925" y="199472"/>
                  </a:lnTo>
                  <a:lnTo>
                    <a:pt x="339363" y="138851"/>
                  </a:lnTo>
                  <a:lnTo>
                    <a:pt x="326117" y="98087"/>
                  </a:lnTo>
                  <a:lnTo>
                    <a:pt x="222983" y="98087"/>
                  </a:lnTo>
                  <a:lnTo>
                    <a:pt x="191113" y="0"/>
                  </a:lnTo>
                  <a:close/>
                </a:path>
              </a:pathLst>
            </a:custGeom>
            <a:solidFill>
              <a:srgbClr val="FFF8EE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1539240" y="5120640"/>
              <a:ext cx="2295401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A1A2E"/>
                  </a:solidFill>
                  <a:latin typeface="Arial"/>
                  <a:ea typeface="Microsoft YaHei"/>
                  <a:cs typeface="Arial"/>
                </a:rPr>
                <a:t>演唱会 · 舞台爆发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545908" y="5501164"/>
              <a:ext cx="3845112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b="1" dirty="0">
                  <a:solidFill>
                    <a:srgbClr val="5C5C7A"/>
                  </a:solidFill>
                  <a:latin typeface="Arial"/>
                  <a:ea typeface="Microsoft YaHei"/>
                  <a:cs typeface="Arial"/>
                </a:rPr>
                <a:t>2026 个人演唱会 StayRomantic · 多面驾驭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8382000" y="1428750"/>
            <a:ext cx="3238500" cy="4572000"/>
            <a:chOff x="8382000" y="1428750"/>
            <a:chExt cx="3238500" cy="4572000"/>
          </a:xfrm>
        </p:grpSpPr>
        <p:sp>
          <p:nvSpPr>
            <p:cNvPr id="34" name="Rectangle 34"/>
            <p:cNvSpPr/>
            <p:nvPr/>
          </p:nvSpPr>
          <p:spPr>
            <a:xfrm>
              <a:off x="8382000" y="1428750"/>
              <a:ext cx="3238500" cy="4572000"/>
            </a:xfrm>
            <a:prstGeom prst="roundRect">
              <a:avLst>
                <a:gd name="adj" fmla="val 5294"/>
              </a:avLst>
            </a:prstGeom>
            <a:solidFill>
              <a:srgbClr val="FFF8EE"/>
            </a:solidFill>
            <a:ln w="38100">
              <a:solidFill>
                <a:srgbClr val="1A1A2E"/>
              </a:solidFill>
            </a:ln>
          </p:spPr>
        </p:sp>
        <p:pic>
          <p:nvPicPr>
            <p:cNvPr id="35" name="Image 35"/>
            <p:cNvPicPr>
              <a:picLocks noChangeAspect="1"/>
            </p:cNvPicPr>
            <p:nvPr/>
          </p:nvPicPr>
          <p:blipFill>
            <a:blip r:embed="rId2"/>
            <a:srcRect l="2722" t="0" r="2722" b="0"/>
            <a:stretch>
              <a:fillRect/>
            </a:stretch>
          </p:blipFill>
          <p:spPr>
            <a:xfrm>
              <a:off x="8382000" y="1428750"/>
              <a:ext cx="3238500" cy="4572000"/>
            </a:xfrm>
            <a:prstGeom prst="roundRect">
              <a:avLst>
                <a:gd name="adj" fmla="val 5294"/>
              </a:avLst>
            </a:prstGeom>
          </p:spPr>
        </p:pic>
        <p:sp>
          <p:nvSpPr>
            <p:cNvPr id="36" name="Rectangle 36"/>
            <p:cNvSpPr/>
            <p:nvPr/>
          </p:nvSpPr>
          <p:spPr>
            <a:xfrm>
              <a:off x="8382000" y="1428750"/>
              <a:ext cx="3238500" cy="4572000"/>
            </a:xfrm>
            <a:prstGeom prst="roundRect">
              <a:avLst>
                <a:gd name="adj" fmla="val 5294"/>
              </a:avLst>
            </a:prstGeom>
            <a:noFill/>
            <a:ln w="38100">
              <a:solidFill>
                <a:srgbClr val="1A1A2E"/>
              </a:solidFill>
            </a:ln>
          </p:spPr>
        </p:sp>
        <p:sp>
          <p:nvSpPr>
            <p:cNvPr id="37" name="Rectangle 37"/>
            <p:cNvSpPr/>
            <p:nvPr/>
          </p:nvSpPr>
          <p:spPr>
            <a:xfrm>
              <a:off x="8496300" y="5334000"/>
              <a:ext cx="3009900" cy="457200"/>
            </a:xfrm>
            <a:prstGeom prst="roundRect">
              <a:avLst>
                <a:gd name="adj" fmla="val 20833"/>
              </a:avLst>
            </a:prstGeom>
            <a:solidFill>
              <a:srgbClr val="00C896"/>
            </a:solidFill>
            <a:ln w="28575">
              <a:solidFill>
                <a:srgbClr val="1A1A2E"/>
              </a:solidFill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9036962" y="5483542"/>
              <a:ext cx="1928577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rgbClr val="FFF8EE"/>
                  </a:solidFill>
                  <a:latin typeface="Arial"/>
                  <a:ea typeface="Microsoft YaHei"/>
                  <a:cs typeface="Arial"/>
                </a:rPr>
                <a:t>多栖发展 · 全面开花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560070" y="6601778"/>
            <a:ext cx="11073765" cy="213360"/>
            <a:chOff x="560070" y="6601778"/>
            <a:chExt cx="11073765" cy="213360"/>
          </a:xfrm>
        </p:grpSpPr>
        <p:sp>
          <p:nvSpPr>
            <p:cNvPr id="40" name="TextBox 40"/>
            <p:cNvSpPr txBox="1"/>
            <p:nvPr/>
          </p:nvSpPr>
          <p:spPr>
            <a:xfrm>
              <a:off x="560070" y="6617970"/>
              <a:ext cx="2334649" cy="1828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b="1" dirty="0">
                  <a:solidFill>
                    <a:srgbClr val="5C5C7A"/>
                  </a:solidFill>
                  <a:latin typeface="Arial"/>
                  <a:ea typeface="Microsoft YaHei"/>
                  <a:cs typeface="Arial"/>
                </a:rPr>
                <a:t>演员 · 歌手 · 电影 · 演唱会 多维成长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1108003" y="6601778"/>
              <a:ext cx="525832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050" b="1" dirty="0">
                  <a:solidFill>
                    <a:srgbClr val="1A1A2E"/>
                  </a:solidFill>
                  <a:latin typeface="Impact"/>
                  <a:ea typeface="Microsoft YaHei"/>
                  <a:cs typeface="Impact"/>
                </a:rPr>
                <a:t>06 / 10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00"/>
                            </p:stCondLst>
                            <p:childTnLst>
                              <p:par>
                                <p:cTn id="13" presetID="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600"/>
                            </p:stCondLst>
                            <p:childTnLst>
                              <p:par>
                                <p:cTn id="2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1" grpId="0"/>
      <p:bldP spid="27" grpId="0"/>
      <p:bldP spid="33" grpId="0"/>
      <p:bldP spid="3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E"/>
          </a:solidFill>
          <a:ln>
            <a:noFill/>
          </a:ln>
        </p:spPr>
      </p:sp>
      <p:grpSp>
        <p:nvGrpSpPr>
          <p:cNvPr id="10" name="Group 10"/>
          <p:cNvGrpSpPr/>
          <p:nvPr/>
        </p:nvGrpSpPr>
        <p:grpSpPr>
          <a:xfrm>
            <a:off x="571500" y="516255"/>
            <a:ext cx="10763250" cy="802957"/>
            <a:chOff x="571500" y="516255"/>
            <a:chExt cx="10763250" cy="802957"/>
          </a:xfrm>
        </p:grpSpPr>
        <p:sp>
          <p:nvSpPr>
            <p:cNvPr id="3" name="Rectangle 3"/>
            <p:cNvSpPr/>
            <p:nvPr/>
          </p:nvSpPr>
          <p:spPr>
            <a:xfrm>
              <a:off x="571500" y="523875"/>
              <a:ext cx="133350" cy="571500"/>
            </a:xfrm>
            <a:prstGeom prst="rect">
              <a:avLst/>
            </a:prstGeom>
            <a:solidFill>
              <a:srgbClr val="FF6B4A"/>
            </a:solidFill>
            <a:ln>
              <a:noFill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811530" y="516255"/>
              <a:ext cx="2851785" cy="731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b="1" dirty="0">
                  <a:solidFill>
                    <a:srgbClr val="1A1A2E"/>
                  </a:solidFill>
                  <a:latin typeface="Impact"/>
                  <a:ea typeface="Microsoft YaHei"/>
                  <a:cs typeface="Impact"/>
                </a:rPr>
                <a:t>商业与副业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840105" y="1044892"/>
              <a:ext cx="1700848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5C5C7A"/>
                  </a:solidFill>
                  <a:latin typeface="Arial"/>
                  <a:ea typeface="Microsoft YaHei"/>
                  <a:cs typeface="Arial"/>
                </a:rPr>
                <a:t>BUSINESS &amp; BRAND</a:t>
              </a:r>
            </a:p>
          </p:txBody>
        </p:sp>
        <p:grpSp>
          <p:nvGrpSpPr>
            <p:cNvPr id="9" name="Group 9"/>
            <p:cNvGrpSpPr/>
            <p:nvPr/>
          </p:nvGrpSpPr>
          <p:grpSpPr>
            <a:xfrm>
              <a:off x="10953750" y="666750"/>
              <a:ext cx="381000" cy="357188"/>
              <a:chOff x="10953750" y="666750"/>
              <a:chExt cx="381000" cy="357188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10953750" y="666750"/>
                <a:ext cx="381000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142875">
                    <a:moveTo>
                      <a:pt x="71438" y="71438"/>
                    </a:moveTo>
                    <a:lnTo>
                      <a:pt x="71438" y="0"/>
                    </a:lnTo>
                    <a:lnTo>
                      <a:pt x="119062" y="0"/>
                    </a:lnTo>
                    <a:cubicBezTo>
                      <a:pt x="158516" y="0"/>
                      <a:pt x="190500" y="31984"/>
                      <a:pt x="190500" y="71438"/>
                    </a:cubicBezTo>
                    <a:cubicBezTo>
                      <a:pt x="190500" y="31984"/>
                      <a:pt x="222484" y="0"/>
                      <a:pt x="261938" y="0"/>
                    </a:cubicBezTo>
                    <a:lnTo>
                      <a:pt x="309562" y="0"/>
                    </a:lnTo>
                    <a:lnTo>
                      <a:pt x="309562" y="71438"/>
                    </a:lnTo>
                    <a:lnTo>
                      <a:pt x="381000" y="71438"/>
                    </a:lnTo>
                    <a:lnTo>
                      <a:pt x="381000" y="142875"/>
                    </a:lnTo>
                    <a:lnTo>
                      <a:pt x="0" y="142875"/>
                    </a:lnTo>
                    <a:lnTo>
                      <a:pt x="0" y="71438"/>
                    </a:lnTo>
                    <a:lnTo>
                      <a:pt x="71438" y="71438"/>
                    </a:lnTo>
                    <a:close/>
                  </a:path>
                </a:pathLst>
              </a:custGeom>
              <a:solidFill>
                <a:srgbClr val="FF6B4A"/>
              </a:solidFill>
              <a:ln>
                <a:noFill/>
              </a:ln>
            </p:spPr>
          </p:sp>
          <p:sp>
            <p:nvSpPr>
              <p:cNvPr id="7" name="Freeform 7"/>
              <p:cNvSpPr/>
              <p:nvPr/>
            </p:nvSpPr>
            <p:spPr>
              <a:xfrm>
                <a:off x="10977562" y="857250"/>
                <a:ext cx="142875" cy="166688"/>
              </a:xfrm>
              <a:custGeom>
                <a:avLst/>
                <a:gdLst/>
                <a:ahLst/>
                <a:cxnLst/>
                <a:rect l="l" t="t" r="r" b="b"/>
                <a:pathLst>
                  <a:path w="142875" h="166688">
                    <a:moveTo>
                      <a:pt x="0" y="0"/>
                    </a:moveTo>
                    <a:lnTo>
                      <a:pt x="142875" y="0"/>
                    </a:lnTo>
                    <a:lnTo>
                      <a:pt x="142875" y="166688"/>
                    </a:lnTo>
                    <a:lnTo>
                      <a:pt x="0" y="16668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6B4A"/>
              </a:solidFill>
              <a:ln>
                <a:noFill/>
              </a:ln>
            </p:spPr>
          </p:sp>
          <p:sp>
            <p:nvSpPr>
              <p:cNvPr id="8" name="Freeform 8"/>
              <p:cNvSpPr/>
              <p:nvPr/>
            </p:nvSpPr>
            <p:spPr>
              <a:xfrm>
                <a:off x="11168062" y="857250"/>
                <a:ext cx="142875" cy="166688"/>
              </a:xfrm>
              <a:custGeom>
                <a:avLst/>
                <a:gdLst/>
                <a:ahLst/>
                <a:cxnLst/>
                <a:rect l="l" t="t" r="r" b="b"/>
                <a:pathLst>
                  <a:path w="142875" h="166688">
                    <a:moveTo>
                      <a:pt x="142875" y="0"/>
                    </a:moveTo>
                    <a:lnTo>
                      <a:pt x="0" y="0"/>
                    </a:lnTo>
                    <a:lnTo>
                      <a:pt x="0" y="166688"/>
                    </a:lnTo>
                    <a:lnTo>
                      <a:pt x="142875" y="166688"/>
                    </a:lnTo>
                    <a:lnTo>
                      <a:pt x="142875" y="0"/>
                    </a:lnTo>
                    <a:close/>
                  </a:path>
                </a:pathLst>
              </a:custGeom>
              <a:solidFill>
                <a:srgbClr val="FF6B4A"/>
              </a:solidFill>
              <a:ln>
                <a:noFill/>
              </a:ln>
            </p:spPr>
          </p:sp>
        </p:grpSp>
      </p:grpSp>
      <p:grpSp>
        <p:nvGrpSpPr>
          <p:cNvPr id="18" name="Group 18"/>
          <p:cNvGrpSpPr/>
          <p:nvPr/>
        </p:nvGrpSpPr>
        <p:grpSpPr>
          <a:xfrm>
            <a:off x="571500" y="1428750"/>
            <a:ext cx="7429500" cy="990600"/>
            <a:chOff x="571500" y="1428750"/>
            <a:chExt cx="7429500" cy="990600"/>
          </a:xfrm>
        </p:grpSpPr>
        <p:sp>
          <p:nvSpPr>
            <p:cNvPr id="11" name="Rectangle 11"/>
            <p:cNvSpPr/>
            <p:nvPr/>
          </p:nvSpPr>
          <p:spPr>
            <a:xfrm>
              <a:off x="571500" y="1428750"/>
              <a:ext cx="7429500" cy="990600"/>
            </a:xfrm>
            <a:prstGeom prst="roundRect">
              <a:avLst>
                <a:gd name="adj" fmla="val 13462"/>
              </a:avLst>
            </a:prstGeom>
            <a:solidFill>
              <a:srgbClr val="FFE9C7"/>
            </a:solidFill>
            <a:ln w="28575">
              <a:solidFill>
                <a:srgbClr val="1A1A2E"/>
              </a:solidFill>
            </a:ln>
          </p:spPr>
        </p:sp>
        <p:sp>
          <p:nvSpPr>
            <p:cNvPr id="12" name="Rectangle 12"/>
            <p:cNvSpPr/>
            <p:nvPr/>
          </p:nvSpPr>
          <p:spPr>
            <a:xfrm>
              <a:off x="685800" y="1581150"/>
              <a:ext cx="685800" cy="685800"/>
            </a:xfrm>
            <a:prstGeom prst="roundRect">
              <a:avLst>
                <a:gd name="adj" fmla="val 16667"/>
              </a:avLst>
            </a:prstGeom>
            <a:solidFill>
              <a:srgbClr val="FF3DA5"/>
            </a:solidFill>
            <a:ln w="19050">
              <a:solidFill>
                <a:srgbClr val="1A1A2E"/>
              </a:solidFill>
            </a:ln>
          </p:spPr>
        </p:sp>
        <p:grpSp>
          <p:nvGrpSpPr>
            <p:cNvPr id="15" name="Group 15"/>
            <p:cNvGrpSpPr/>
            <p:nvPr/>
          </p:nvGrpSpPr>
          <p:grpSpPr>
            <a:xfrm>
              <a:off x="878681" y="1752600"/>
              <a:ext cx="300038" cy="321469"/>
              <a:chOff x="878681" y="1752600"/>
              <a:chExt cx="300038" cy="321469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946837" y="1752600"/>
                <a:ext cx="163726" cy="107156"/>
              </a:xfrm>
              <a:custGeom>
                <a:avLst/>
                <a:gdLst/>
                <a:ahLst/>
                <a:cxnLst/>
                <a:rect l="l" t="t" r="r" b="b"/>
                <a:pathLst>
                  <a:path w="163726" h="107156">
                    <a:moveTo>
                      <a:pt x="81863" y="42862"/>
                    </a:moveTo>
                    <a:cubicBezTo>
                      <a:pt x="67156" y="42862"/>
                      <a:pt x="54494" y="53243"/>
                      <a:pt x="51610" y="67664"/>
                    </a:cubicBezTo>
                    <a:lnTo>
                      <a:pt x="43711" y="107156"/>
                    </a:lnTo>
                    <a:lnTo>
                      <a:pt x="0" y="107156"/>
                    </a:lnTo>
                    <a:lnTo>
                      <a:pt x="9580" y="59258"/>
                    </a:lnTo>
                    <a:cubicBezTo>
                      <a:pt x="16471" y="24802"/>
                      <a:pt x="46724" y="0"/>
                      <a:pt x="81863" y="0"/>
                    </a:cubicBezTo>
                    <a:cubicBezTo>
                      <a:pt x="117002" y="0"/>
                      <a:pt x="147256" y="24802"/>
                      <a:pt x="154146" y="59258"/>
                    </a:cubicBezTo>
                    <a:lnTo>
                      <a:pt x="163726" y="107156"/>
                    </a:lnTo>
                    <a:lnTo>
                      <a:pt x="120015" y="107156"/>
                    </a:lnTo>
                    <a:lnTo>
                      <a:pt x="112117" y="67664"/>
                    </a:lnTo>
                    <a:cubicBezTo>
                      <a:pt x="109232" y="53243"/>
                      <a:pt x="96570" y="42862"/>
                      <a:pt x="81863" y="42862"/>
                    </a:cubicBezTo>
                    <a:close/>
                  </a:path>
                </a:pathLst>
              </a:custGeom>
              <a:solidFill>
                <a:srgbClr val="FFF8EE"/>
              </a:solidFill>
              <a:ln>
                <a:noFill/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878681" y="1902619"/>
                <a:ext cx="300038" cy="171450"/>
              </a:xfrm>
              <a:custGeom>
                <a:avLst/>
                <a:gdLst/>
                <a:ahLst/>
                <a:cxnLst/>
                <a:rect l="l" t="t" r="r" b="b"/>
                <a:pathLst>
                  <a:path w="300038" h="171450">
                    <a:moveTo>
                      <a:pt x="300038" y="171450"/>
                    </a:moveTo>
                    <a:lnTo>
                      <a:pt x="0" y="171450"/>
                    </a:lnTo>
                    <a:lnTo>
                      <a:pt x="0" y="128588"/>
                    </a:lnTo>
                    <a:lnTo>
                      <a:pt x="21431" y="0"/>
                    </a:lnTo>
                    <a:lnTo>
                      <a:pt x="278606" y="0"/>
                    </a:lnTo>
                    <a:lnTo>
                      <a:pt x="300038" y="128588"/>
                    </a:lnTo>
                    <a:lnTo>
                      <a:pt x="300038" y="171450"/>
                    </a:lnTo>
                    <a:close/>
                  </a:path>
                </a:pathLst>
              </a:custGeom>
              <a:solidFill>
                <a:srgbClr val="FFF8EE"/>
              </a:solidFill>
              <a:ln>
                <a:noFill/>
              </a:ln>
            </p:spPr>
          </p:sp>
        </p:grpSp>
        <p:sp>
          <p:nvSpPr>
            <p:cNvPr id="16" name="TextBox 16"/>
            <p:cNvSpPr txBox="1"/>
            <p:nvPr/>
          </p:nvSpPr>
          <p:spPr>
            <a:xfrm>
              <a:off x="1539240" y="1634490"/>
              <a:ext cx="3013091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A1A2E"/>
                  </a:solidFill>
                  <a:latin typeface="Arial"/>
                  <a:ea typeface="Microsoft YaHei"/>
                  <a:cs typeface="Arial"/>
                </a:rPr>
                <a:t>美妆品牌 · ROSE AMIGO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545908" y="2015014"/>
              <a:ext cx="4060188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b="1" dirty="0">
                  <a:solidFill>
                    <a:srgbClr val="5C5C7A"/>
                  </a:solidFill>
                  <a:latin typeface="Arial"/>
                  <a:ea typeface="Microsoft YaHei"/>
                  <a:cs typeface="Arial"/>
                </a:rPr>
                <a:t>2026 年创立 · 本人控股 90%，已开官方旗舰店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571500" y="2590800"/>
            <a:ext cx="7429500" cy="990600"/>
            <a:chOff x="571500" y="2590800"/>
            <a:chExt cx="7429500" cy="990600"/>
          </a:xfrm>
        </p:grpSpPr>
        <p:sp>
          <p:nvSpPr>
            <p:cNvPr id="19" name="Rectangle 19"/>
            <p:cNvSpPr/>
            <p:nvPr/>
          </p:nvSpPr>
          <p:spPr>
            <a:xfrm>
              <a:off x="571500" y="2590800"/>
              <a:ext cx="7429500" cy="990600"/>
            </a:xfrm>
            <a:prstGeom prst="roundRect">
              <a:avLst>
                <a:gd name="adj" fmla="val 13462"/>
              </a:avLst>
            </a:prstGeom>
            <a:solidFill>
              <a:srgbClr val="FFF8EE"/>
            </a:solidFill>
            <a:ln w="28575">
              <a:solidFill>
                <a:srgbClr val="1A1A2E"/>
              </a:solidFill>
            </a:ln>
          </p:spPr>
        </p:sp>
        <p:sp>
          <p:nvSpPr>
            <p:cNvPr id="20" name="Rectangle 20"/>
            <p:cNvSpPr/>
            <p:nvPr/>
          </p:nvSpPr>
          <p:spPr>
            <a:xfrm>
              <a:off x="685800" y="2743200"/>
              <a:ext cx="685800" cy="685800"/>
            </a:xfrm>
            <a:prstGeom prst="roundRect">
              <a:avLst>
                <a:gd name="adj" fmla="val 16667"/>
              </a:avLst>
            </a:prstGeom>
            <a:solidFill>
              <a:srgbClr val="00B8D9"/>
            </a:solidFill>
            <a:ln w="19050">
              <a:solidFill>
                <a:srgbClr val="1A1A2E"/>
              </a:solidFill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857250" y="2914650"/>
              <a:ext cx="342900" cy="321469"/>
              <a:chOff x="857250" y="2914650"/>
              <a:chExt cx="342900" cy="321469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857250" y="2914650"/>
                <a:ext cx="342900" cy="128588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128588">
                    <a:moveTo>
                      <a:pt x="64294" y="64294"/>
                    </a:moveTo>
                    <a:lnTo>
                      <a:pt x="64294" y="0"/>
                    </a:lnTo>
                    <a:lnTo>
                      <a:pt x="107156" y="0"/>
                    </a:lnTo>
                    <a:cubicBezTo>
                      <a:pt x="142665" y="0"/>
                      <a:pt x="171450" y="28785"/>
                      <a:pt x="171450" y="64294"/>
                    </a:cubicBezTo>
                    <a:cubicBezTo>
                      <a:pt x="171450" y="28785"/>
                      <a:pt x="200235" y="0"/>
                      <a:pt x="235744" y="0"/>
                    </a:cubicBezTo>
                    <a:lnTo>
                      <a:pt x="278606" y="0"/>
                    </a:lnTo>
                    <a:lnTo>
                      <a:pt x="278606" y="64294"/>
                    </a:lnTo>
                    <a:lnTo>
                      <a:pt x="342900" y="64294"/>
                    </a:lnTo>
                    <a:lnTo>
                      <a:pt x="342900" y="128588"/>
                    </a:lnTo>
                    <a:lnTo>
                      <a:pt x="0" y="128588"/>
                    </a:lnTo>
                    <a:lnTo>
                      <a:pt x="0" y="64294"/>
                    </a:lnTo>
                    <a:lnTo>
                      <a:pt x="64294" y="64294"/>
                    </a:lnTo>
                    <a:close/>
                  </a:path>
                </a:pathLst>
              </a:custGeom>
              <a:solidFill>
                <a:srgbClr val="FFF8EE"/>
              </a:solidFill>
              <a:ln>
                <a:noFill/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878681" y="3086100"/>
                <a:ext cx="128588" cy="150019"/>
              </a:xfrm>
              <a:custGeom>
                <a:avLst/>
                <a:gdLst/>
                <a:ahLst/>
                <a:cxnLst/>
                <a:rect l="l" t="t" r="r" b="b"/>
                <a:pathLst>
                  <a:path w="128588" h="150019">
                    <a:moveTo>
                      <a:pt x="0" y="0"/>
                    </a:moveTo>
                    <a:lnTo>
                      <a:pt x="128588" y="0"/>
                    </a:lnTo>
                    <a:lnTo>
                      <a:pt x="128588" y="150019"/>
                    </a:lnTo>
                    <a:lnTo>
                      <a:pt x="0" y="15001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8EE"/>
              </a:solidFill>
              <a:ln>
                <a:noFill/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1050131" y="3086100"/>
                <a:ext cx="128588" cy="150019"/>
              </a:xfrm>
              <a:custGeom>
                <a:avLst/>
                <a:gdLst/>
                <a:ahLst/>
                <a:cxnLst/>
                <a:rect l="l" t="t" r="r" b="b"/>
                <a:pathLst>
                  <a:path w="128588" h="150019">
                    <a:moveTo>
                      <a:pt x="128588" y="0"/>
                    </a:moveTo>
                    <a:lnTo>
                      <a:pt x="0" y="0"/>
                    </a:lnTo>
                    <a:lnTo>
                      <a:pt x="0" y="150019"/>
                    </a:lnTo>
                    <a:lnTo>
                      <a:pt x="128588" y="150019"/>
                    </a:lnTo>
                    <a:lnTo>
                      <a:pt x="128588" y="0"/>
                    </a:lnTo>
                    <a:close/>
                  </a:path>
                </a:pathLst>
              </a:custGeom>
              <a:solidFill>
                <a:srgbClr val="FFF8EE"/>
              </a:solidFill>
              <a:ln>
                <a:noFill/>
              </a:ln>
            </p:spPr>
          </p:sp>
        </p:grpSp>
        <p:sp>
          <p:nvSpPr>
            <p:cNvPr id="25" name="TextBox 25"/>
            <p:cNvSpPr txBox="1"/>
            <p:nvPr/>
          </p:nvSpPr>
          <p:spPr>
            <a:xfrm>
              <a:off x="1539240" y="2796540"/>
              <a:ext cx="2681849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A1A2E"/>
                  </a:solidFill>
                  <a:latin typeface="Arial"/>
                  <a:ea typeface="Microsoft YaHei"/>
                  <a:cs typeface="Arial"/>
                </a:rPr>
                <a:t>甜品店 · ROSY WYLIE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545908" y="3177064"/>
              <a:ext cx="3649587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b="1" dirty="0">
                  <a:solidFill>
                    <a:srgbClr val="5C5C7A"/>
                  </a:solidFill>
                  <a:latin typeface="Arial"/>
                  <a:ea typeface="Microsoft YaHei"/>
                  <a:cs typeface="Arial"/>
                </a:rPr>
                <a:t>曾于横店经营人气甜品店（2024 年闭店）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71500" y="3752850"/>
            <a:ext cx="7429500" cy="990600"/>
            <a:chOff x="571500" y="3752850"/>
            <a:chExt cx="7429500" cy="990600"/>
          </a:xfrm>
        </p:grpSpPr>
        <p:sp>
          <p:nvSpPr>
            <p:cNvPr id="28" name="Rectangle 28"/>
            <p:cNvSpPr/>
            <p:nvPr/>
          </p:nvSpPr>
          <p:spPr>
            <a:xfrm>
              <a:off x="571500" y="3752850"/>
              <a:ext cx="7429500" cy="990600"/>
            </a:xfrm>
            <a:prstGeom prst="roundRect">
              <a:avLst>
                <a:gd name="adj" fmla="val 13462"/>
              </a:avLst>
            </a:prstGeom>
            <a:solidFill>
              <a:srgbClr val="FFF8EE"/>
            </a:solidFill>
            <a:ln w="28575">
              <a:solidFill>
                <a:srgbClr val="1A1A2E"/>
              </a:solidFill>
            </a:ln>
          </p:spPr>
        </p:sp>
        <p:sp>
          <p:nvSpPr>
            <p:cNvPr id="29" name="Rectangle 29"/>
            <p:cNvSpPr/>
            <p:nvPr/>
          </p:nvSpPr>
          <p:spPr>
            <a:xfrm>
              <a:off x="685800" y="3905250"/>
              <a:ext cx="685800" cy="685800"/>
            </a:xfrm>
            <a:prstGeom prst="roundRect">
              <a:avLst>
                <a:gd name="adj" fmla="val 16667"/>
              </a:avLst>
            </a:prstGeom>
            <a:solidFill>
              <a:srgbClr val="FFD93D"/>
            </a:solidFill>
            <a:ln w="19050">
              <a:solidFill>
                <a:srgbClr val="1A1A2E"/>
              </a:solidFill>
            </a:ln>
          </p:spPr>
        </p:sp>
        <p:sp>
          <p:nvSpPr>
            <p:cNvPr id="30" name="Freeform 30"/>
            <p:cNvSpPr/>
            <p:nvPr/>
          </p:nvSpPr>
          <p:spPr>
            <a:xfrm>
              <a:off x="859018" y="4076700"/>
              <a:ext cx="339363" cy="322752"/>
            </a:xfrm>
            <a:custGeom>
              <a:avLst/>
              <a:gdLst/>
              <a:ahLst/>
              <a:cxnLst/>
              <a:rect l="l" t="t" r="r" b="b"/>
              <a:pathLst>
                <a:path w="339363" h="322752">
                  <a:moveTo>
                    <a:pt x="191113" y="0"/>
                  </a:moveTo>
                  <a:lnTo>
                    <a:pt x="148250" y="0"/>
                  </a:lnTo>
                  <a:lnTo>
                    <a:pt x="116380" y="98087"/>
                  </a:lnTo>
                  <a:lnTo>
                    <a:pt x="13245" y="98087"/>
                  </a:lnTo>
                  <a:lnTo>
                    <a:pt x="0" y="138852"/>
                  </a:lnTo>
                  <a:lnTo>
                    <a:pt x="83438" y="199473"/>
                  </a:lnTo>
                  <a:lnTo>
                    <a:pt x="51568" y="297558"/>
                  </a:lnTo>
                  <a:lnTo>
                    <a:pt x="86245" y="322752"/>
                  </a:lnTo>
                  <a:lnTo>
                    <a:pt x="169682" y="262132"/>
                  </a:lnTo>
                  <a:lnTo>
                    <a:pt x="253120" y="322752"/>
                  </a:lnTo>
                  <a:lnTo>
                    <a:pt x="287796" y="297558"/>
                  </a:lnTo>
                  <a:lnTo>
                    <a:pt x="255925" y="199472"/>
                  </a:lnTo>
                  <a:lnTo>
                    <a:pt x="339363" y="138851"/>
                  </a:lnTo>
                  <a:lnTo>
                    <a:pt x="326117" y="98087"/>
                  </a:lnTo>
                  <a:lnTo>
                    <a:pt x="222983" y="98087"/>
                  </a:lnTo>
                  <a:lnTo>
                    <a:pt x="191113" y="0"/>
                  </a:lnTo>
                  <a:close/>
                </a:path>
              </a:pathLst>
            </a:custGeom>
            <a:solidFill>
              <a:srgbClr val="1A1A2E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1539240" y="3958590"/>
              <a:ext cx="2571436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A1A2E"/>
                  </a:solidFill>
                  <a:latin typeface="Arial"/>
                  <a:ea typeface="Microsoft YaHei"/>
                  <a:cs typeface="Arial"/>
                </a:rPr>
                <a:t>商业代言 · 时尚常客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545908" y="4339114"/>
              <a:ext cx="4206832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b="1" dirty="0">
                  <a:solidFill>
                    <a:srgbClr val="5C5C7A"/>
                  </a:solidFill>
                  <a:latin typeface="Arial"/>
                  <a:ea typeface="Microsoft YaHei"/>
                  <a:cs typeface="Arial"/>
                </a:rPr>
                <a:t>多支品牌代言，ELLE / 时尚先生等杂志封面常客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571500" y="4914900"/>
            <a:ext cx="7429500" cy="990600"/>
            <a:chOff x="571500" y="4914900"/>
            <a:chExt cx="7429500" cy="990600"/>
          </a:xfrm>
        </p:grpSpPr>
        <p:sp>
          <p:nvSpPr>
            <p:cNvPr id="34" name="Rectangle 34"/>
            <p:cNvSpPr/>
            <p:nvPr/>
          </p:nvSpPr>
          <p:spPr>
            <a:xfrm>
              <a:off x="571500" y="4914900"/>
              <a:ext cx="7429500" cy="990600"/>
            </a:xfrm>
            <a:prstGeom prst="roundRect">
              <a:avLst>
                <a:gd name="adj" fmla="val 13462"/>
              </a:avLst>
            </a:prstGeom>
            <a:solidFill>
              <a:srgbClr val="FFF8EE"/>
            </a:solidFill>
            <a:ln w="28575">
              <a:solidFill>
                <a:srgbClr val="1A1A2E"/>
              </a:solidFill>
            </a:ln>
          </p:spPr>
        </p:sp>
        <p:sp>
          <p:nvSpPr>
            <p:cNvPr id="35" name="Rectangle 35"/>
            <p:cNvSpPr/>
            <p:nvPr/>
          </p:nvSpPr>
          <p:spPr>
            <a:xfrm>
              <a:off x="685800" y="5067300"/>
              <a:ext cx="685800" cy="685800"/>
            </a:xfrm>
            <a:prstGeom prst="roundRect">
              <a:avLst>
                <a:gd name="adj" fmla="val 16667"/>
              </a:avLst>
            </a:prstGeom>
            <a:solidFill>
              <a:srgbClr val="00C896"/>
            </a:solidFill>
            <a:ln w="19050">
              <a:solidFill>
                <a:srgbClr val="1A1A2E"/>
              </a:solidFill>
            </a:ln>
          </p:spPr>
        </p:sp>
        <p:sp>
          <p:nvSpPr>
            <p:cNvPr id="36" name="Freeform 36"/>
            <p:cNvSpPr/>
            <p:nvPr/>
          </p:nvSpPr>
          <p:spPr>
            <a:xfrm>
              <a:off x="857250" y="5238750"/>
              <a:ext cx="342900" cy="342900"/>
            </a:xfrm>
            <a:custGeom>
              <a:avLst/>
              <a:gdLst/>
              <a:ahLst/>
              <a:cxnLst/>
              <a:rect l="l" t="t" r="r" b="b"/>
              <a:pathLst>
                <a:path w="342900" h="342900">
                  <a:moveTo>
                    <a:pt x="85725" y="0"/>
                  </a:moveTo>
                  <a:lnTo>
                    <a:pt x="257175" y="0"/>
                  </a:lnTo>
                  <a:lnTo>
                    <a:pt x="257175" y="42862"/>
                  </a:lnTo>
                  <a:lnTo>
                    <a:pt x="342900" y="42862"/>
                  </a:lnTo>
                  <a:lnTo>
                    <a:pt x="342900" y="85725"/>
                  </a:lnTo>
                  <a:cubicBezTo>
                    <a:pt x="342900" y="138369"/>
                    <a:pt x="304937" y="182146"/>
                    <a:pt x="254895" y="191175"/>
                  </a:cubicBezTo>
                  <a:cubicBezTo>
                    <a:pt x="247610" y="222107"/>
                    <a:pt x="223571" y="246575"/>
                    <a:pt x="192881" y="254475"/>
                  </a:cubicBezTo>
                  <a:lnTo>
                    <a:pt x="192881" y="300038"/>
                  </a:lnTo>
                  <a:lnTo>
                    <a:pt x="257175" y="300038"/>
                  </a:lnTo>
                  <a:lnTo>
                    <a:pt x="257175" y="342900"/>
                  </a:lnTo>
                  <a:lnTo>
                    <a:pt x="85725" y="342900"/>
                  </a:lnTo>
                  <a:lnTo>
                    <a:pt x="85725" y="300038"/>
                  </a:lnTo>
                  <a:lnTo>
                    <a:pt x="150019" y="300038"/>
                  </a:lnTo>
                  <a:lnTo>
                    <a:pt x="150019" y="254475"/>
                  </a:lnTo>
                  <a:cubicBezTo>
                    <a:pt x="119328" y="246575"/>
                    <a:pt x="95289" y="222107"/>
                    <a:pt x="88005" y="191175"/>
                  </a:cubicBezTo>
                  <a:cubicBezTo>
                    <a:pt x="37962" y="182146"/>
                    <a:pt x="0" y="138369"/>
                    <a:pt x="0" y="85725"/>
                  </a:cubicBezTo>
                  <a:lnTo>
                    <a:pt x="0" y="42862"/>
                  </a:lnTo>
                  <a:lnTo>
                    <a:pt x="85725" y="42862"/>
                  </a:lnTo>
                  <a:lnTo>
                    <a:pt x="85725" y="0"/>
                  </a:lnTo>
                  <a:close/>
                  <a:moveTo>
                    <a:pt x="257175" y="146360"/>
                  </a:moveTo>
                  <a:lnTo>
                    <a:pt x="257175" y="85725"/>
                  </a:lnTo>
                  <a:lnTo>
                    <a:pt x="300038" y="85725"/>
                  </a:lnTo>
                  <a:cubicBezTo>
                    <a:pt x="300038" y="113719"/>
                    <a:pt x="282147" y="137534"/>
                    <a:pt x="257175" y="146360"/>
                  </a:cubicBezTo>
                  <a:close/>
                  <a:moveTo>
                    <a:pt x="85725" y="85725"/>
                  </a:moveTo>
                  <a:lnTo>
                    <a:pt x="42862" y="85725"/>
                  </a:lnTo>
                  <a:cubicBezTo>
                    <a:pt x="42862" y="113719"/>
                    <a:pt x="60754" y="137534"/>
                    <a:pt x="85725" y="146360"/>
                  </a:cubicBezTo>
                  <a:lnTo>
                    <a:pt x="85725" y="85725"/>
                  </a:lnTo>
                  <a:close/>
                </a:path>
              </a:pathLst>
            </a:custGeom>
            <a:solidFill>
              <a:srgbClr val="FFF8EE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1539240" y="5120640"/>
              <a:ext cx="2571436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A1A2E"/>
                  </a:solidFill>
                  <a:latin typeface="Arial"/>
                  <a:ea typeface="Microsoft YaHei"/>
                  <a:cs typeface="Arial"/>
                </a:rPr>
                <a:t>商业价值 · 持续领跑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1545908" y="5501164"/>
              <a:ext cx="4529447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b="1" dirty="0">
                  <a:solidFill>
                    <a:srgbClr val="5C5C7A"/>
                  </a:solidFill>
                  <a:latin typeface="Arial"/>
                  <a:ea typeface="Microsoft YaHei"/>
                  <a:cs typeface="Arial"/>
                </a:rPr>
                <a:t>连续上榜年度商业价值 TOP10，影响力转化为品牌力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8382000" y="1428750"/>
            <a:ext cx="3238500" cy="4572000"/>
            <a:chOff x="8382000" y="1428750"/>
            <a:chExt cx="3238500" cy="4572000"/>
          </a:xfrm>
        </p:grpSpPr>
        <p:sp>
          <p:nvSpPr>
            <p:cNvPr id="40" name="Rectangle 40"/>
            <p:cNvSpPr/>
            <p:nvPr/>
          </p:nvSpPr>
          <p:spPr>
            <a:xfrm>
              <a:off x="8382000" y="1428750"/>
              <a:ext cx="3238500" cy="4572000"/>
            </a:xfrm>
            <a:prstGeom prst="roundRect">
              <a:avLst>
                <a:gd name="adj" fmla="val 5294"/>
              </a:avLst>
            </a:prstGeom>
            <a:solidFill>
              <a:srgbClr val="FFF8EE"/>
            </a:solidFill>
            <a:ln w="38100">
              <a:solidFill>
                <a:srgbClr val="1A1A2E"/>
              </a:solidFill>
            </a:ln>
          </p:spPr>
        </p:sp>
        <p:pic>
          <p:nvPicPr>
            <p:cNvPr id="41" name="Image 41"/>
            <p:cNvPicPr>
              <a:picLocks noChangeAspect="1"/>
            </p:cNvPicPr>
            <p:nvPr/>
          </p:nvPicPr>
          <p:blipFill>
            <a:blip r:embed="rId2"/>
            <a:srcRect l="2943" t="0" r="2943" b="0"/>
            <a:stretch>
              <a:fillRect/>
            </a:stretch>
          </p:blipFill>
          <p:spPr>
            <a:xfrm>
              <a:off x="8382000" y="1428750"/>
              <a:ext cx="3238500" cy="4572000"/>
            </a:xfrm>
            <a:prstGeom prst="roundRect">
              <a:avLst>
                <a:gd name="adj" fmla="val 5294"/>
              </a:avLst>
            </a:prstGeom>
          </p:spPr>
        </p:pic>
        <p:sp>
          <p:nvSpPr>
            <p:cNvPr id="42" name="Rectangle 42"/>
            <p:cNvSpPr/>
            <p:nvPr/>
          </p:nvSpPr>
          <p:spPr>
            <a:xfrm>
              <a:off x="8382000" y="1428750"/>
              <a:ext cx="3238500" cy="4572000"/>
            </a:xfrm>
            <a:prstGeom prst="roundRect">
              <a:avLst>
                <a:gd name="adj" fmla="val 5294"/>
              </a:avLst>
            </a:prstGeom>
            <a:noFill/>
            <a:ln w="38100">
              <a:solidFill>
                <a:srgbClr val="1A1A2E"/>
              </a:solidFill>
            </a:ln>
          </p:spPr>
        </p:sp>
        <p:sp>
          <p:nvSpPr>
            <p:cNvPr id="43" name="Rectangle 43"/>
            <p:cNvSpPr/>
            <p:nvPr/>
          </p:nvSpPr>
          <p:spPr>
            <a:xfrm>
              <a:off x="8496300" y="5334000"/>
              <a:ext cx="3009900" cy="457200"/>
            </a:xfrm>
            <a:prstGeom prst="roundRect">
              <a:avLst>
                <a:gd name="adj" fmla="val 20833"/>
              </a:avLst>
            </a:prstGeom>
            <a:solidFill>
              <a:srgbClr val="FF6B4A"/>
            </a:solidFill>
            <a:ln w="28575">
              <a:solidFill>
                <a:srgbClr val="1A1A2E"/>
              </a:solidFill>
            </a:ln>
          </p:spPr>
        </p:sp>
        <p:sp>
          <p:nvSpPr>
            <p:cNvPr id="44" name="TextBox 44"/>
            <p:cNvSpPr txBox="1"/>
            <p:nvPr/>
          </p:nvSpPr>
          <p:spPr>
            <a:xfrm>
              <a:off x="9363027" y="5483542"/>
              <a:ext cx="1276445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rgbClr val="FFF8EE"/>
                  </a:solidFill>
                  <a:latin typeface="Arial"/>
                  <a:ea typeface="Microsoft YaHei"/>
                  <a:cs typeface="Arial"/>
                </a:rPr>
                <a:t>人气即品牌力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560070" y="6601778"/>
            <a:ext cx="11073765" cy="213360"/>
            <a:chOff x="560070" y="6601778"/>
            <a:chExt cx="11073765" cy="213360"/>
          </a:xfrm>
        </p:grpSpPr>
        <p:sp>
          <p:nvSpPr>
            <p:cNvPr id="46" name="TextBox 46"/>
            <p:cNvSpPr txBox="1"/>
            <p:nvPr/>
          </p:nvSpPr>
          <p:spPr>
            <a:xfrm>
              <a:off x="560070" y="6617970"/>
              <a:ext cx="2293244" cy="1828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b="1" dirty="0">
                  <a:solidFill>
                    <a:srgbClr val="5C5C7A"/>
                  </a:solidFill>
                  <a:latin typeface="Arial"/>
                  <a:ea typeface="Microsoft YaHei"/>
                  <a:cs typeface="Arial"/>
                </a:rPr>
                <a:t>副业版图：美妆 · 餐饮 · 代言 · 品牌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1108003" y="6601778"/>
              <a:ext cx="525832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050" b="1" dirty="0">
                  <a:solidFill>
                    <a:srgbClr val="1A1A2E"/>
                  </a:solidFill>
                  <a:latin typeface="Impact"/>
                  <a:ea typeface="Microsoft YaHei"/>
                  <a:cs typeface="Impact"/>
                </a:rPr>
                <a:t>07 / 10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00"/>
                            </p:stCondLst>
                            <p:childTnLst>
                              <p:par>
                                <p:cTn id="13" presetID="2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600"/>
                            </p:stCondLst>
                            <p:childTnLst>
                              <p:par>
                                <p:cTn id="21" presetID="5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etch(across)">
                                      <p:cBhvr>
                                        <p:cTn id="23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7" grpId="0"/>
      <p:bldP spid="33" grpId="0"/>
      <p:bldP spid="39" grpId="0"/>
      <p:bldP spid="4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E"/>
          </a:solidFill>
          <a:ln>
            <a:noFill/>
          </a:ln>
        </p:spPr>
      </p:sp>
      <p:grpSp>
        <p:nvGrpSpPr>
          <p:cNvPr id="7" name="Group 7"/>
          <p:cNvGrpSpPr/>
          <p:nvPr/>
        </p:nvGrpSpPr>
        <p:grpSpPr>
          <a:xfrm>
            <a:off x="571500" y="516255"/>
            <a:ext cx="10763250" cy="802957"/>
            <a:chOff x="571500" y="516255"/>
            <a:chExt cx="10763250" cy="802957"/>
          </a:xfrm>
        </p:grpSpPr>
        <p:sp>
          <p:nvSpPr>
            <p:cNvPr id="3" name="Rectangle 3"/>
            <p:cNvSpPr/>
            <p:nvPr/>
          </p:nvSpPr>
          <p:spPr>
            <a:xfrm>
              <a:off x="571500" y="523875"/>
              <a:ext cx="133350" cy="571500"/>
            </a:xfrm>
            <a:prstGeom prst="rect">
              <a:avLst/>
            </a:prstGeom>
            <a:solidFill>
              <a:srgbClr val="FF3DA5"/>
            </a:solidFill>
            <a:ln>
              <a:noFill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811530" y="516255"/>
              <a:ext cx="2851785" cy="731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b="1" dirty="0">
                  <a:solidFill>
                    <a:srgbClr val="1A1A2E"/>
                  </a:solidFill>
                  <a:latin typeface="Impact"/>
                  <a:ea typeface="Microsoft YaHei"/>
                  <a:cs typeface="Impact"/>
                </a:rPr>
                <a:t>温暖的力量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840105" y="1044892"/>
              <a:ext cx="1711200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5C5C7A"/>
                  </a:solidFill>
                  <a:latin typeface="Arial"/>
                  <a:ea typeface="Microsoft YaHei"/>
                  <a:cs typeface="Arial"/>
                </a:rPr>
                <a:t>WARMTH &amp; IMPACT</a:t>
              </a:r>
            </a:p>
          </p:txBody>
        </p:sp>
        <p:sp>
          <p:nvSpPr>
            <p:cNvPr id="6" name="Freeform 6"/>
            <p:cNvSpPr/>
            <p:nvPr/>
          </p:nvSpPr>
          <p:spPr>
            <a:xfrm>
              <a:off x="10953750" y="690562"/>
              <a:ext cx="381000" cy="333375"/>
            </a:xfrm>
            <a:custGeom>
              <a:avLst/>
              <a:gdLst/>
              <a:ahLst/>
              <a:cxnLst/>
              <a:rect l="l" t="t" r="r" b="b"/>
              <a:pathLst>
                <a:path w="381000" h="333375">
                  <a:moveTo>
                    <a:pt x="29590" y="172465"/>
                  </a:moveTo>
                  <a:lnTo>
                    <a:pt x="190500" y="333375"/>
                  </a:lnTo>
                  <a:lnTo>
                    <a:pt x="351411" y="172465"/>
                  </a:lnTo>
                  <a:cubicBezTo>
                    <a:pt x="370356" y="153519"/>
                    <a:pt x="381000" y="127822"/>
                    <a:pt x="381000" y="101028"/>
                  </a:cubicBezTo>
                  <a:lnTo>
                    <a:pt x="381000" y="96496"/>
                  </a:lnTo>
                  <a:cubicBezTo>
                    <a:pt x="381000" y="43203"/>
                    <a:pt x="337797" y="0"/>
                    <a:pt x="284505" y="0"/>
                  </a:cubicBezTo>
                  <a:cubicBezTo>
                    <a:pt x="255189" y="0"/>
                    <a:pt x="227465" y="13325"/>
                    <a:pt x="209153" y="36215"/>
                  </a:cubicBezTo>
                  <a:lnTo>
                    <a:pt x="190500" y="59531"/>
                  </a:lnTo>
                  <a:lnTo>
                    <a:pt x="171847" y="36215"/>
                  </a:lnTo>
                  <a:cubicBezTo>
                    <a:pt x="153535" y="13325"/>
                    <a:pt x="125810" y="0"/>
                    <a:pt x="96496" y="0"/>
                  </a:cubicBezTo>
                  <a:cubicBezTo>
                    <a:pt x="43203" y="0"/>
                    <a:pt x="0" y="43203"/>
                    <a:pt x="0" y="96496"/>
                  </a:cubicBezTo>
                  <a:lnTo>
                    <a:pt x="0" y="101028"/>
                  </a:lnTo>
                  <a:cubicBezTo>
                    <a:pt x="0" y="127822"/>
                    <a:pt x="10644" y="153519"/>
                    <a:pt x="29590" y="172465"/>
                  </a:cubicBezTo>
                  <a:close/>
                </a:path>
              </a:pathLst>
            </a:custGeom>
            <a:solidFill>
              <a:srgbClr val="FF3DA5"/>
            </a:solidFill>
            <a:ln>
              <a:noFill/>
            </a:ln>
          </p:spPr>
        </p:sp>
      </p:grpSp>
      <p:grpSp>
        <p:nvGrpSpPr>
          <p:cNvPr id="13" name="Group 13"/>
          <p:cNvGrpSpPr/>
          <p:nvPr/>
        </p:nvGrpSpPr>
        <p:grpSpPr>
          <a:xfrm>
            <a:off x="571500" y="1428750"/>
            <a:ext cx="7429500" cy="990600"/>
            <a:chOff x="571500" y="1428750"/>
            <a:chExt cx="7429500" cy="990600"/>
          </a:xfrm>
        </p:grpSpPr>
        <p:sp>
          <p:nvSpPr>
            <p:cNvPr id="8" name="Rectangle 8"/>
            <p:cNvSpPr/>
            <p:nvPr/>
          </p:nvSpPr>
          <p:spPr>
            <a:xfrm>
              <a:off x="571500" y="1428750"/>
              <a:ext cx="7429500" cy="990600"/>
            </a:xfrm>
            <a:prstGeom prst="roundRect">
              <a:avLst>
                <a:gd name="adj" fmla="val 13462"/>
              </a:avLst>
            </a:prstGeom>
            <a:solidFill>
              <a:srgbClr val="FFF8EE"/>
            </a:solidFill>
            <a:ln w="28575">
              <a:solidFill>
                <a:srgbClr val="1A1A2E"/>
              </a:solidFill>
            </a:ln>
          </p:spPr>
        </p:sp>
        <p:sp>
          <p:nvSpPr>
            <p:cNvPr id="9" name="Rectangle 9"/>
            <p:cNvSpPr/>
            <p:nvPr/>
          </p:nvSpPr>
          <p:spPr>
            <a:xfrm>
              <a:off x="685800" y="1581150"/>
              <a:ext cx="685800" cy="685800"/>
            </a:xfrm>
            <a:prstGeom prst="roundRect">
              <a:avLst>
                <a:gd name="adj" fmla="val 16667"/>
              </a:avLst>
            </a:prstGeom>
            <a:solidFill>
              <a:srgbClr val="FF3DA5"/>
            </a:solidFill>
            <a:ln w="19050">
              <a:solidFill>
                <a:srgbClr val="1A1A2E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857250" y="1774031"/>
              <a:ext cx="342900" cy="300038"/>
            </a:xfrm>
            <a:custGeom>
              <a:avLst/>
              <a:gdLst/>
              <a:ahLst/>
              <a:cxnLst/>
              <a:rect l="l" t="t" r="r" b="b"/>
              <a:pathLst>
                <a:path w="342900" h="300038">
                  <a:moveTo>
                    <a:pt x="26631" y="155219"/>
                  </a:moveTo>
                  <a:lnTo>
                    <a:pt x="171450" y="300038"/>
                  </a:lnTo>
                  <a:lnTo>
                    <a:pt x="316270" y="155219"/>
                  </a:lnTo>
                  <a:cubicBezTo>
                    <a:pt x="333320" y="138167"/>
                    <a:pt x="342900" y="115040"/>
                    <a:pt x="342900" y="90925"/>
                  </a:cubicBezTo>
                  <a:lnTo>
                    <a:pt x="342900" y="86847"/>
                  </a:lnTo>
                  <a:cubicBezTo>
                    <a:pt x="342900" y="38883"/>
                    <a:pt x="304017" y="0"/>
                    <a:pt x="256054" y="0"/>
                  </a:cubicBezTo>
                  <a:cubicBezTo>
                    <a:pt x="229670" y="0"/>
                    <a:pt x="204718" y="11993"/>
                    <a:pt x="188237" y="32594"/>
                  </a:cubicBezTo>
                  <a:lnTo>
                    <a:pt x="171450" y="53578"/>
                  </a:lnTo>
                  <a:lnTo>
                    <a:pt x="154663" y="32594"/>
                  </a:lnTo>
                  <a:cubicBezTo>
                    <a:pt x="138182" y="11993"/>
                    <a:pt x="113229" y="0"/>
                    <a:pt x="86847" y="0"/>
                  </a:cubicBezTo>
                  <a:cubicBezTo>
                    <a:pt x="38883" y="0"/>
                    <a:pt x="0" y="38883"/>
                    <a:pt x="0" y="86847"/>
                  </a:cubicBezTo>
                  <a:lnTo>
                    <a:pt x="0" y="90925"/>
                  </a:lnTo>
                  <a:cubicBezTo>
                    <a:pt x="0" y="115040"/>
                    <a:pt x="9580" y="138167"/>
                    <a:pt x="26631" y="155219"/>
                  </a:cubicBezTo>
                  <a:close/>
                </a:path>
              </a:pathLst>
            </a:custGeom>
            <a:solidFill>
              <a:srgbClr val="FFF8EE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539240" y="1634490"/>
              <a:ext cx="3675574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A1A2E"/>
                  </a:solidFill>
                  <a:latin typeface="Arial"/>
                  <a:ea typeface="Microsoft YaHei"/>
                  <a:cs typeface="Arial"/>
                </a:rPr>
                <a:t>流浪动物救助 · 领养代替购买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545908" y="2015014"/>
              <a:ext cx="3991755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b="1" dirty="0">
                  <a:solidFill>
                    <a:srgbClr val="5C5C7A"/>
                  </a:solidFill>
                  <a:latin typeface="Arial"/>
                  <a:ea typeface="Microsoft YaHei"/>
                  <a:cs typeface="Arial"/>
                </a:rPr>
                <a:t>2015 年至今持续投身，家中收养多只流浪猫狗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571500" y="2590800"/>
            <a:ext cx="7429500" cy="990600"/>
            <a:chOff x="571500" y="2590800"/>
            <a:chExt cx="7429500" cy="990600"/>
          </a:xfrm>
        </p:grpSpPr>
        <p:sp>
          <p:nvSpPr>
            <p:cNvPr id="14" name="Rectangle 14"/>
            <p:cNvSpPr/>
            <p:nvPr/>
          </p:nvSpPr>
          <p:spPr>
            <a:xfrm>
              <a:off x="571500" y="2590800"/>
              <a:ext cx="7429500" cy="990600"/>
            </a:xfrm>
            <a:prstGeom prst="roundRect">
              <a:avLst>
                <a:gd name="adj" fmla="val 13462"/>
              </a:avLst>
            </a:prstGeom>
            <a:solidFill>
              <a:srgbClr val="FFF8EE"/>
            </a:solidFill>
            <a:ln w="28575">
              <a:solidFill>
                <a:srgbClr val="1A1A2E"/>
              </a:solidFill>
            </a:ln>
          </p:spPr>
        </p:sp>
        <p:sp>
          <p:nvSpPr>
            <p:cNvPr id="15" name="Rectangle 15"/>
            <p:cNvSpPr/>
            <p:nvPr/>
          </p:nvSpPr>
          <p:spPr>
            <a:xfrm>
              <a:off x="685800" y="2743200"/>
              <a:ext cx="685800" cy="685800"/>
            </a:xfrm>
            <a:prstGeom prst="roundRect">
              <a:avLst>
                <a:gd name="adj" fmla="val 16667"/>
              </a:avLst>
            </a:prstGeom>
            <a:solidFill>
              <a:srgbClr val="00B8D9"/>
            </a:solidFill>
            <a:ln w="19050">
              <a:solidFill>
                <a:srgbClr val="1A1A2E"/>
              </a:solidFill>
            </a:ln>
          </p:spPr>
        </p:sp>
        <p:grpSp>
          <p:nvGrpSpPr>
            <p:cNvPr id="20" name="Group 20"/>
            <p:cNvGrpSpPr/>
            <p:nvPr/>
          </p:nvGrpSpPr>
          <p:grpSpPr>
            <a:xfrm>
              <a:off x="857250" y="2936081"/>
              <a:ext cx="342900" cy="300038"/>
              <a:chOff x="857250" y="2936081"/>
              <a:chExt cx="342900" cy="300038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921544" y="2936081"/>
                <a:ext cx="107156" cy="107156"/>
              </a:xfrm>
              <a:custGeom>
                <a:avLst/>
                <a:gdLst/>
                <a:ahLst/>
                <a:cxnLst/>
                <a:rect l="l" t="t" r="r" b="b"/>
                <a:pathLst>
                  <a:path w="107156" h="107156">
                    <a:moveTo>
                      <a:pt x="107156" y="53578"/>
                    </a:moveTo>
                    <a:cubicBezTo>
                      <a:pt x="107156" y="83168"/>
                      <a:pt x="83168" y="107156"/>
                      <a:pt x="53578" y="107156"/>
                    </a:cubicBezTo>
                    <a:cubicBezTo>
                      <a:pt x="23988" y="107156"/>
                      <a:pt x="0" y="83168"/>
                      <a:pt x="0" y="53578"/>
                    </a:cubicBezTo>
                    <a:cubicBezTo>
                      <a:pt x="0" y="23988"/>
                      <a:pt x="23988" y="0"/>
                      <a:pt x="53578" y="0"/>
                    </a:cubicBezTo>
                    <a:cubicBezTo>
                      <a:pt x="83168" y="0"/>
                      <a:pt x="107156" y="23988"/>
                      <a:pt x="107156" y="53578"/>
                    </a:cubicBezTo>
                    <a:close/>
                  </a:path>
                </a:pathLst>
              </a:custGeom>
              <a:solidFill>
                <a:srgbClr val="FFF8EE"/>
              </a:solidFill>
              <a:ln>
                <a:noFill/>
              </a:ln>
            </p:spPr>
          </p:sp>
          <p:sp>
            <p:nvSpPr>
              <p:cNvPr id="17" name="Freeform 17"/>
              <p:cNvSpPr/>
              <p:nvPr/>
            </p:nvSpPr>
            <p:spPr>
              <a:xfrm>
                <a:off x="857250" y="3086100"/>
                <a:ext cx="171450" cy="150019"/>
              </a:xfrm>
              <a:custGeom>
                <a:avLst/>
                <a:gdLst/>
                <a:ahLst/>
                <a:cxnLst/>
                <a:rect l="l" t="t" r="r" b="b"/>
                <a:pathLst>
                  <a:path w="171450" h="150019">
                    <a:moveTo>
                      <a:pt x="64294" y="0"/>
                    </a:moveTo>
                    <a:cubicBezTo>
                      <a:pt x="28785" y="0"/>
                      <a:pt x="0" y="28785"/>
                      <a:pt x="0" y="64294"/>
                    </a:cubicBezTo>
                    <a:lnTo>
                      <a:pt x="0" y="150019"/>
                    </a:lnTo>
                    <a:lnTo>
                      <a:pt x="171450" y="150019"/>
                    </a:lnTo>
                    <a:lnTo>
                      <a:pt x="171450" y="0"/>
                    </a:lnTo>
                    <a:lnTo>
                      <a:pt x="64294" y="0"/>
                    </a:lnTo>
                    <a:close/>
                  </a:path>
                </a:pathLst>
              </a:custGeom>
              <a:solidFill>
                <a:srgbClr val="FFF8EE"/>
              </a:solidFill>
              <a:ln>
                <a:noFill/>
              </a:ln>
            </p:spPr>
          </p:sp>
          <p:sp>
            <p:nvSpPr>
              <p:cNvPr id="18" name="Freeform 18"/>
              <p:cNvSpPr/>
              <p:nvPr/>
            </p:nvSpPr>
            <p:spPr>
              <a:xfrm>
                <a:off x="1071562" y="3086100"/>
                <a:ext cx="128588" cy="150019"/>
              </a:xfrm>
              <a:custGeom>
                <a:avLst/>
                <a:gdLst/>
                <a:ahLst/>
                <a:cxnLst/>
                <a:rect l="l" t="t" r="r" b="b"/>
                <a:pathLst>
                  <a:path w="128588" h="150019">
                    <a:moveTo>
                      <a:pt x="64294" y="0"/>
                    </a:moveTo>
                    <a:lnTo>
                      <a:pt x="0" y="0"/>
                    </a:lnTo>
                    <a:lnTo>
                      <a:pt x="0" y="150019"/>
                    </a:lnTo>
                    <a:lnTo>
                      <a:pt x="128588" y="150019"/>
                    </a:lnTo>
                    <a:lnTo>
                      <a:pt x="128588" y="64294"/>
                    </a:lnTo>
                    <a:cubicBezTo>
                      <a:pt x="128588" y="28785"/>
                      <a:pt x="99803" y="0"/>
                      <a:pt x="64294" y="0"/>
                    </a:cubicBezTo>
                    <a:close/>
                  </a:path>
                </a:pathLst>
              </a:custGeom>
              <a:solidFill>
                <a:srgbClr val="FFF8EE"/>
              </a:solidFill>
              <a:ln>
                <a:noFill/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1071562" y="2957512"/>
                <a:ext cx="85725" cy="85725"/>
              </a:xfrm>
              <a:custGeom>
                <a:avLst/>
                <a:gdLst/>
                <a:ahLst/>
                <a:cxnLst/>
                <a:rect l="l" t="t" r="r" b="b"/>
                <a:pathLst>
                  <a:path w="85725" h="85725">
                    <a:moveTo>
                      <a:pt x="42862" y="85725"/>
                    </a:moveTo>
                    <a:cubicBezTo>
                      <a:pt x="66535" y="85725"/>
                      <a:pt x="85725" y="66535"/>
                      <a:pt x="85725" y="42862"/>
                    </a:cubicBezTo>
                    <a:cubicBezTo>
                      <a:pt x="85725" y="19190"/>
                      <a:pt x="66535" y="0"/>
                      <a:pt x="42862" y="0"/>
                    </a:cubicBezTo>
                    <a:cubicBezTo>
                      <a:pt x="19190" y="0"/>
                      <a:pt x="0" y="19190"/>
                      <a:pt x="0" y="42862"/>
                    </a:cubicBezTo>
                    <a:cubicBezTo>
                      <a:pt x="0" y="66535"/>
                      <a:pt x="19190" y="85725"/>
                      <a:pt x="42862" y="85725"/>
                    </a:cubicBezTo>
                    <a:close/>
                  </a:path>
                </a:pathLst>
              </a:custGeom>
              <a:solidFill>
                <a:srgbClr val="FFF8EE"/>
              </a:solidFill>
              <a:ln>
                <a:noFill/>
              </a:ln>
            </p:spPr>
          </p:sp>
        </p:grpSp>
        <p:sp>
          <p:nvSpPr>
            <p:cNvPr id="21" name="TextBox 21"/>
            <p:cNvSpPr txBox="1"/>
            <p:nvPr/>
          </p:nvSpPr>
          <p:spPr>
            <a:xfrm>
              <a:off x="1539240" y="2796540"/>
              <a:ext cx="1701927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A1A2E"/>
                  </a:solidFill>
                  <a:latin typeface="Arial"/>
                  <a:ea typeface="Microsoft YaHei"/>
                  <a:cs typeface="Arial"/>
                </a:rPr>
                <a:t>多次公益捐款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545908" y="3177064"/>
              <a:ext cx="4118846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b="1" dirty="0">
                  <a:solidFill>
                    <a:srgbClr val="5C5C7A"/>
                  </a:solidFill>
                  <a:latin typeface="Arial"/>
                  <a:ea typeface="Microsoft YaHei"/>
                  <a:cs typeface="Arial"/>
                </a:rPr>
                <a:t>武汉 / 河南 / 甘肃 / 青川助农 / 香港 多次捐赠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571500" y="3752850"/>
            <a:ext cx="7429500" cy="990600"/>
            <a:chOff x="571500" y="3752850"/>
            <a:chExt cx="7429500" cy="990600"/>
          </a:xfrm>
        </p:grpSpPr>
        <p:sp>
          <p:nvSpPr>
            <p:cNvPr id="24" name="Rectangle 24"/>
            <p:cNvSpPr/>
            <p:nvPr/>
          </p:nvSpPr>
          <p:spPr>
            <a:xfrm>
              <a:off x="571500" y="3752850"/>
              <a:ext cx="7429500" cy="990600"/>
            </a:xfrm>
            <a:prstGeom prst="roundRect">
              <a:avLst>
                <a:gd name="adj" fmla="val 13462"/>
              </a:avLst>
            </a:prstGeom>
            <a:solidFill>
              <a:srgbClr val="FFF8EE"/>
            </a:solidFill>
            <a:ln w="28575">
              <a:solidFill>
                <a:srgbClr val="1A1A2E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685800" y="3905250"/>
              <a:ext cx="685800" cy="685800"/>
            </a:xfrm>
            <a:prstGeom prst="roundRect">
              <a:avLst>
                <a:gd name="adj" fmla="val 16667"/>
              </a:avLst>
            </a:prstGeom>
            <a:solidFill>
              <a:srgbClr val="FFD93D"/>
            </a:solidFill>
            <a:ln w="19050">
              <a:solidFill>
                <a:srgbClr val="1A1A2E"/>
              </a:solidFill>
            </a:ln>
          </p:spPr>
        </p:sp>
        <p:sp>
          <p:nvSpPr>
            <p:cNvPr id="26" name="Freeform 26"/>
            <p:cNvSpPr/>
            <p:nvPr/>
          </p:nvSpPr>
          <p:spPr>
            <a:xfrm>
              <a:off x="859018" y="4076700"/>
              <a:ext cx="339363" cy="322752"/>
            </a:xfrm>
            <a:custGeom>
              <a:avLst/>
              <a:gdLst/>
              <a:ahLst/>
              <a:cxnLst/>
              <a:rect l="l" t="t" r="r" b="b"/>
              <a:pathLst>
                <a:path w="339363" h="322752">
                  <a:moveTo>
                    <a:pt x="191113" y="0"/>
                  </a:moveTo>
                  <a:lnTo>
                    <a:pt x="148250" y="0"/>
                  </a:lnTo>
                  <a:lnTo>
                    <a:pt x="116380" y="98087"/>
                  </a:lnTo>
                  <a:lnTo>
                    <a:pt x="13245" y="98087"/>
                  </a:lnTo>
                  <a:lnTo>
                    <a:pt x="0" y="138852"/>
                  </a:lnTo>
                  <a:lnTo>
                    <a:pt x="83438" y="199473"/>
                  </a:lnTo>
                  <a:lnTo>
                    <a:pt x="51568" y="297558"/>
                  </a:lnTo>
                  <a:lnTo>
                    <a:pt x="86245" y="322752"/>
                  </a:lnTo>
                  <a:lnTo>
                    <a:pt x="169682" y="262132"/>
                  </a:lnTo>
                  <a:lnTo>
                    <a:pt x="253120" y="322752"/>
                  </a:lnTo>
                  <a:lnTo>
                    <a:pt x="287796" y="297558"/>
                  </a:lnTo>
                  <a:lnTo>
                    <a:pt x="255925" y="199472"/>
                  </a:lnTo>
                  <a:lnTo>
                    <a:pt x="339363" y="138851"/>
                  </a:lnTo>
                  <a:lnTo>
                    <a:pt x="326117" y="98087"/>
                  </a:lnTo>
                  <a:lnTo>
                    <a:pt x="222983" y="98087"/>
                  </a:lnTo>
                  <a:lnTo>
                    <a:pt x="191113" y="0"/>
                  </a:lnTo>
                  <a:close/>
                </a:path>
              </a:pathLst>
            </a:custGeom>
            <a:solidFill>
              <a:srgbClr val="1A1A2E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539240" y="3958590"/>
              <a:ext cx="2253996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A1A2E"/>
                  </a:solidFill>
                  <a:latin typeface="Arial"/>
                  <a:ea typeface="Microsoft YaHei"/>
                  <a:cs typeface="Arial"/>
                </a:rPr>
                <a:t>巴黎奥运会火炬手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545908" y="4339114"/>
              <a:ext cx="3933098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b="1" dirty="0">
                  <a:solidFill>
                    <a:srgbClr val="5C5C7A"/>
                  </a:solidFill>
                  <a:latin typeface="Arial"/>
                  <a:ea typeface="Microsoft YaHei"/>
                  <a:cs typeface="Arial"/>
                </a:rPr>
                <a:t>2024 年作为第 14 号火炬手参与奥运圣火传递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571500" y="4914900"/>
            <a:ext cx="7429500" cy="990600"/>
            <a:chOff x="571500" y="4914900"/>
            <a:chExt cx="7429500" cy="990600"/>
          </a:xfrm>
        </p:grpSpPr>
        <p:sp>
          <p:nvSpPr>
            <p:cNvPr id="30" name="Rectangle 30"/>
            <p:cNvSpPr/>
            <p:nvPr/>
          </p:nvSpPr>
          <p:spPr>
            <a:xfrm>
              <a:off x="571500" y="4914900"/>
              <a:ext cx="7429500" cy="990600"/>
            </a:xfrm>
            <a:prstGeom prst="roundRect">
              <a:avLst>
                <a:gd name="adj" fmla="val 13462"/>
              </a:avLst>
            </a:prstGeom>
            <a:solidFill>
              <a:srgbClr val="FFF8EE"/>
            </a:solidFill>
            <a:ln w="28575">
              <a:solidFill>
                <a:srgbClr val="1A1A2E"/>
              </a:solidFill>
            </a:ln>
          </p:spPr>
        </p:sp>
        <p:sp>
          <p:nvSpPr>
            <p:cNvPr id="31" name="Rectangle 31"/>
            <p:cNvSpPr/>
            <p:nvPr/>
          </p:nvSpPr>
          <p:spPr>
            <a:xfrm>
              <a:off x="685800" y="5067300"/>
              <a:ext cx="685800" cy="685800"/>
            </a:xfrm>
            <a:prstGeom prst="roundRect">
              <a:avLst>
                <a:gd name="adj" fmla="val 16667"/>
              </a:avLst>
            </a:prstGeom>
            <a:solidFill>
              <a:srgbClr val="00C896"/>
            </a:solidFill>
            <a:ln w="19050">
              <a:solidFill>
                <a:srgbClr val="1A1A2E"/>
              </a:solidFill>
            </a:ln>
          </p:spPr>
        </p:sp>
        <p:sp>
          <p:nvSpPr>
            <p:cNvPr id="32" name="Freeform 32"/>
            <p:cNvSpPr/>
            <p:nvPr/>
          </p:nvSpPr>
          <p:spPr>
            <a:xfrm>
              <a:off x="857250" y="5260181"/>
              <a:ext cx="342900" cy="300038"/>
            </a:xfrm>
            <a:custGeom>
              <a:avLst/>
              <a:gdLst/>
              <a:ahLst/>
              <a:cxnLst/>
              <a:rect l="l" t="t" r="r" b="b"/>
              <a:pathLst>
                <a:path w="342900" h="300038">
                  <a:moveTo>
                    <a:pt x="26631" y="155219"/>
                  </a:moveTo>
                  <a:lnTo>
                    <a:pt x="171450" y="300038"/>
                  </a:lnTo>
                  <a:lnTo>
                    <a:pt x="316270" y="155219"/>
                  </a:lnTo>
                  <a:cubicBezTo>
                    <a:pt x="333320" y="138167"/>
                    <a:pt x="342900" y="115040"/>
                    <a:pt x="342900" y="90925"/>
                  </a:cubicBezTo>
                  <a:lnTo>
                    <a:pt x="342900" y="86847"/>
                  </a:lnTo>
                  <a:cubicBezTo>
                    <a:pt x="342900" y="38883"/>
                    <a:pt x="304017" y="0"/>
                    <a:pt x="256054" y="0"/>
                  </a:cubicBezTo>
                  <a:cubicBezTo>
                    <a:pt x="229670" y="0"/>
                    <a:pt x="204718" y="11993"/>
                    <a:pt x="188237" y="32594"/>
                  </a:cubicBezTo>
                  <a:lnTo>
                    <a:pt x="171450" y="53578"/>
                  </a:lnTo>
                  <a:lnTo>
                    <a:pt x="154663" y="32594"/>
                  </a:lnTo>
                  <a:cubicBezTo>
                    <a:pt x="138182" y="11993"/>
                    <a:pt x="113229" y="0"/>
                    <a:pt x="86847" y="0"/>
                  </a:cubicBezTo>
                  <a:cubicBezTo>
                    <a:pt x="38883" y="0"/>
                    <a:pt x="0" y="38883"/>
                    <a:pt x="0" y="86847"/>
                  </a:cubicBezTo>
                  <a:lnTo>
                    <a:pt x="0" y="90925"/>
                  </a:lnTo>
                  <a:cubicBezTo>
                    <a:pt x="0" y="115040"/>
                    <a:pt x="9580" y="138167"/>
                    <a:pt x="26631" y="155219"/>
                  </a:cubicBezTo>
                  <a:close/>
                </a:path>
              </a:pathLst>
            </a:custGeom>
            <a:solidFill>
              <a:srgbClr val="FFF8EE"/>
            </a:solidFill>
            <a:ln>
              <a:noFill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1539240" y="5120640"/>
              <a:ext cx="2571436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A1A2E"/>
                  </a:solidFill>
                  <a:latin typeface="Arial"/>
                  <a:ea typeface="Microsoft YaHei"/>
                  <a:cs typeface="Arial"/>
                </a:rPr>
                <a:t>公益基金 · 爱心传递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1545908" y="5501164"/>
              <a:ext cx="4157951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b="1" dirty="0">
                  <a:solidFill>
                    <a:srgbClr val="5C5C7A"/>
                  </a:solidFill>
                  <a:latin typeface="Arial"/>
                  <a:ea typeface="Microsoft YaHei"/>
                  <a:cs typeface="Arial"/>
                </a:rPr>
                <a:t>四川省"小小的守护"公益基金感谢捐赠百万善款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8382000" y="1428750"/>
            <a:ext cx="3238500" cy="4572000"/>
            <a:chOff x="8382000" y="1428750"/>
            <a:chExt cx="3238500" cy="4572000"/>
          </a:xfrm>
        </p:grpSpPr>
        <p:sp>
          <p:nvSpPr>
            <p:cNvPr id="36" name="Rectangle 36"/>
            <p:cNvSpPr/>
            <p:nvPr/>
          </p:nvSpPr>
          <p:spPr>
            <a:xfrm>
              <a:off x="8382000" y="1428750"/>
              <a:ext cx="3238500" cy="4572000"/>
            </a:xfrm>
            <a:prstGeom prst="roundRect">
              <a:avLst>
                <a:gd name="adj" fmla="val 5294"/>
              </a:avLst>
            </a:prstGeom>
            <a:solidFill>
              <a:srgbClr val="FFF8EE"/>
            </a:solidFill>
            <a:ln w="38100">
              <a:solidFill>
                <a:srgbClr val="1A1A2E"/>
              </a:solidFill>
            </a:ln>
          </p:spPr>
        </p:sp>
        <p:pic>
          <p:nvPicPr>
            <p:cNvPr id="37" name="Image 37"/>
            <p:cNvPicPr>
              <a:picLocks noChangeAspect="1"/>
            </p:cNvPicPr>
            <p:nvPr/>
          </p:nvPicPr>
          <p:blipFill>
            <a:blip r:embed="rId2"/>
            <a:srcRect l="2722" t="0" r="2722" b="0"/>
            <a:stretch>
              <a:fillRect/>
            </a:stretch>
          </p:blipFill>
          <p:spPr>
            <a:xfrm>
              <a:off x="8382000" y="1428750"/>
              <a:ext cx="3238500" cy="4572000"/>
            </a:xfrm>
            <a:prstGeom prst="roundRect">
              <a:avLst>
                <a:gd name="adj" fmla="val 5294"/>
              </a:avLst>
            </a:prstGeom>
          </p:spPr>
        </p:pic>
        <p:sp>
          <p:nvSpPr>
            <p:cNvPr id="38" name="Rectangle 38"/>
            <p:cNvSpPr/>
            <p:nvPr/>
          </p:nvSpPr>
          <p:spPr>
            <a:xfrm>
              <a:off x="8382000" y="1428750"/>
              <a:ext cx="3238500" cy="4572000"/>
            </a:xfrm>
            <a:prstGeom prst="roundRect">
              <a:avLst>
                <a:gd name="adj" fmla="val 5294"/>
              </a:avLst>
            </a:prstGeom>
            <a:noFill/>
            <a:ln w="38100">
              <a:solidFill>
                <a:srgbClr val="1A1A2E"/>
              </a:solidFill>
            </a:ln>
          </p:spPr>
        </p:sp>
        <p:sp>
          <p:nvSpPr>
            <p:cNvPr id="39" name="Rectangle 39"/>
            <p:cNvSpPr/>
            <p:nvPr/>
          </p:nvSpPr>
          <p:spPr>
            <a:xfrm>
              <a:off x="8496300" y="5334000"/>
              <a:ext cx="3009900" cy="457200"/>
            </a:xfrm>
            <a:prstGeom prst="roundRect">
              <a:avLst>
                <a:gd name="adj" fmla="val 20833"/>
              </a:avLst>
            </a:prstGeom>
            <a:solidFill>
              <a:srgbClr val="FF3DA5"/>
            </a:solidFill>
            <a:ln w="28575">
              <a:solidFill>
                <a:srgbClr val="1A1A2E"/>
              </a:solidFill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9347500" y="5483542"/>
              <a:ext cx="1307499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rgbClr val="FFF8EE"/>
                  </a:solidFill>
                  <a:latin typeface="Arial"/>
                  <a:ea typeface="Microsoft YaHei"/>
                  <a:cs typeface="Arial"/>
                </a:rPr>
                <a:t>有颜 · 更有爱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560070" y="6601778"/>
            <a:ext cx="11073765" cy="213360"/>
            <a:chOff x="560070" y="6601778"/>
            <a:chExt cx="11073765" cy="213360"/>
          </a:xfrm>
        </p:grpSpPr>
        <p:sp>
          <p:nvSpPr>
            <p:cNvPr id="42" name="TextBox 42"/>
            <p:cNvSpPr txBox="1"/>
            <p:nvPr/>
          </p:nvSpPr>
          <p:spPr>
            <a:xfrm>
              <a:off x="560070" y="6617970"/>
              <a:ext cx="1837787" cy="1828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b="1" dirty="0">
                  <a:solidFill>
                    <a:srgbClr val="5C5C7A"/>
                  </a:solidFill>
                  <a:latin typeface="Arial"/>
                  <a:ea typeface="Microsoft YaHei"/>
                  <a:cs typeface="Arial"/>
                </a:rPr>
                <a:t>公益行动 · 用影响力传递温度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11108003" y="6601778"/>
              <a:ext cx="525832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050" b="1" dirty="0">
                  <a:solidFill>
                    <a:srgbClr val="1A1A2E"/>
                  </a:solidFill>
                  <a:latin typeface="Impact"/>
                  <a:ea typeface="Microsoft YaHei"/>
                  <a:cs typeface="Impact"/>
                </a:rPr>
                <a:t>08 / 10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00"/>
                            </p:stCondLst>
                            <p:childTnLst>
                              <p:par>
                                <p:cTn id="13" presetID="1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00"/>
                            </p:stCondLst>
                            <p:childTnLst>
                              <p:par>
                                <p:cTn id="17" presetID="2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image">
                                      <p:cBhvr>
                                        <p:cTn id="19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6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3" grpId="0"/>
      <p:bldP spid="29" grpId="0"/>
      <p:bldP spid="35" grpId="0"/>
      <p:bldP spid="4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E"/>
          </a:solidFill>
          <a:ln>
            <a:noFill/>
          </a:ln>
        </p:spPr>
      </p:sp>
      <p:grpSp>
        <p:nvGrpSpPr>
          <p:cNvPr id="7" name="Group 7"/>
          <p:cNvGrpSpPr/>
          <p:nvPr/>
        </p:nvGrpSpPr>
        <p:grpSpPr>
          <a:xfrm>
            <a:off x="571500" y="516255"/>
            <a:ext cx="11144250" cy="802957"/>
            <a:chOff x="571500" y="516255"/>
            <a:chExt cx="11144250" cy="802957"/>
          </a:xfrm>
        </p:grpSpPr>
        <p:sp>
          <p:nvSpPr>
            <p:cNvPr id="3" name="Rectangle 3"/>
            <p:cNvSpPr/>
            <p:nvPr/>
          </p:nvSpPr>
          <p:spPr>
            <a:xfrm>
              <a:off x="571500" y="523875"/>
              <a:ext cx="133350" cy="571500"/>
            </a:xfrm>
            <a:prstGeom prst="rect">
              <a:avLst/>
            </a:prstGeom>
            <a:solidFill>
              <a:srgbClr val="00B8D9"/>
            </a:solidFill>
            <a:ln>
              <a:noFill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811530" y="516255"/>
              <a:ext cx="1747647" cy="7315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b="1" dirty="0">
                  <a:solidFill>
                    <a:srgbClr val="1A1A2E"/>
                  </a:solidFill>
                  <a:latin typeface="Impact"/>
                  <a:ea typeface="Microsoft YaHei"/>
                  <a:cs typeface="Impact"/>
                </a:rPr>
                <a:t>影响力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840105" y="1044892"/>
              <a:ext cx="1918225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5C5C7A"/>
                  </a:solidFill>
                  <a:latin typeface="Arial"/>
                  <a:ea typeface="Microsoft YaHei"/>
                  <a:cs typeface="Arial"/>
                </a:rPr>
                <a:t>IMPACT &amp; INFLUENCE</a:t>
              </a:r>
            </a:p>
          </p:txBody>
        </p:sp>
        <p:sp>
          <p:nvSpPr>
            <p:cNvPr id="6" name="Freeform 6"/>
            <p:cNvSpPr/>
            <p:nvPr/>
          </p:nvSpPr>
          <p:spPr>
            <a:xfrm>
              <a:off x="11144250" y="781050"/>
              <a:ext cx="571500" cy="152400"/>
            </a:xfrm>
            <a:custGeom>
              <a:avLst/>
              <a:gdLst/>
              <a:ahLst/>
              <a:cxnLst/>
              <a:rect l="l" t="t" r="r" b="b"/>
              <a:pathLst>
                <a:path w="571500" h="152400">
                  <a:moveTo>
                    <a:pt x="0" y="76200"/>
                  </a:moveTo>
                  <a:cubicBezTo>
                    <a:pt x="95250" y="0"/>
                    <a:pt x="190500" y="0"/>
                    <a:pt x="285750" y="76200"/>
                  </a:cubicBezTo>
                  <a:cubicBezTo>
                    <a:pt x="381000" y="152400"/>
                    <a:pt x="476250" y="152400"/>
                    <a:pt x="571500" y="76200"/>
                  </a:cubicBezTo>
                </a:path>
              </a:pathLst>
            </a:custGeom>
            <a:noFill/>
            <a:ln w="38100" cap="rnd">
              <a:solidFill>
                <a:srgbClr val="FF3DA5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571500" y="1428750"/>
            <a:ext cx="11049000" cy="2190750"/>
            <a:chOff x="571500" y="1428750"/>
            <a:chExt cx="11049000" cy="2190750"/>
          </a:xfrm>
        </p:grpSpPr>
        <p:sp>
          <p:nvSpPr>
            <p:cNvPr id="8" name="Rectangle 8"/>
            <p:cNvSpPr/>
            <p:nvPr/>
          </p:nvSpPr>
          <p:spPr>
            <a:xfrm>
              <a:off x="571500" y="1428750"/>
              <a:ext cx="11049000" cy="2190750"/>
            </a:xfrm>
            <a:prstGeom prst="roundRect">
              <a:avLst>
                <a:gd name="adj" fmla="val 6957"/>
              </a:avLst>
            </a:prstGeom>
            <a:solidFill>
              <a:srgbClr val="FFF8EE"/>
            </a:solidFill>
            <a:ln w="38100">
              <a:solidFill>
                <a:srgbClr val="1A1A2E"/>
              </a:solidFill>
            </a:ln>
          </p:spPr>
        </p:sp>
        <p:pic>
          <p:nvPicPr>
            <p:cNvPr id="9" name="Image 9"/>
            <p:cNvPicPr>
              <a:picLocks noChangeAspect="1"/>
            </p:cNvPicPr>
            <p:nvPr/>
          </p:nvPicPr>
          <p:blipFill>
            <a:blip r:embed="rId2"/>
            <a:srcRect l="0" t="35129" r="0" b="35129"/>
            <a:stretch>
              <a:fillRect/>
            </a:stretch>
          </p:blipFill>
          <p:spPr>
            <a:xfrm>
              <a:off x="571500" y="1428750"/>
              <a:ext cx="11049000" cy="2190750"/>
            </a:xfrm>
            <a:prstGeom prst="roundRect">
              <a:avLst>
                <a:gd name="adj" fmla="val 6956"/>
              </a:avLst>
            </a:prstGeom>
          </p:spPr>
        </p:pic>
        <p:sp>
          <p:nvSpPr>
            <p:cNvPr id="10" name="Rectangle 10"/>
            <p:cNvSpPr/>
            <p:nvPr/>
          </p:nvSpPr>
          <p:spPr>
            <a:xfrm>
              <a:off x="571500" y="1428750"/>
              <a:ext cx="11049000" cy="2190750"/>
            </a:xfrm>
            <a:prstGeom prst="roundRect">
              <a:avLst>
                <a:gd name="adj" fmla="val 6957"/>
              </a:avLst>
            </a:prstGeom>
            <a:noFill/>
            <a:ln w="38100">
              <a:solidFill>
                <a:srgbClr val="1A1A2E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800100" y="2781300"/>
              <a:ext cx="1905000" cy="381000"/>
            </a:xfrm>
            <a:prstGeom prst="roundRect">
              <a:avLst>
                <a:gd name="adj" fmla="val 25000"/>
              </a:avLst>
            </a:prstGeom>
            <a:solidFill>
              <a:srgbClr val="1A1A2E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321403" y="2892742"/>
              <a:ext cx="862393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rgbClr val="FFD93D"/>
                  </a:solidFill>
                  <a:latin typeface="Arial"/>
                  <a:ea typeface="Microsoft YaHei"/>
                  <a:cs typeface="Arial"/>
                </a:rPr>
                <a:t>人物评价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837498" y="2877979"/>
              <a:ext cx="4870609" cy="3200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75" b="1" dirty="0">
                  <a:solidFill>
                    <a:srgbClr val="FFF8EE"/>
                  </a:solidFill>
                  <a:latin typeface="Arial"/>
                  <a:ea typeface="Microsoft YaHei"/>
                  <a:cs typeface="Arial"/>
                </a:rPr>
                <a:t>甜美可人 · 自带轻喜剧气质 · 善于营造 CP 感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590550" y="4095750"/>
            <a:ext cx="2628900" cy="1924050"/>
            <a:chOff x="590550" y="4095750"/>
            <a:chExt cx="2628900" cy="1924050"/>
          </a:xfrm>
        </p:grpSpPr>
        <p:sp>
          <p:nvSpPr>
            <p:cNvPr id="15" name="Freeform 15"/>
            <p:cNvSpPr/>
            <p:nvPr/>
          </p:nvSpPr>
          <p:spPr>
            <a:xfrm>
              <a:off x="590550" y="4095750"/>
              <a:ext cx="2628900" cy="1924050"/>
            </a:xfrm>
            <a:custGeom>
              <a:avLst/>
              <a:gdLst/>
              <a:ahLst/>
              <a:cxnLst/>
              <a:rect l="l" t="t" r="r" b="b"/>
              <a:pathLst>
                <a:path w="2628900" h="1924050">
                  <a:moveTo>
                    <a:pt x="114300" y="0"/>
                  </a:moveTo>
                  <a:lnTo>
                    <a:pt x="2514600" y="0"/>
                  </a:lnTo>
                  <a:cubicBezTo>
                    <a:pt x="2577726" y="0"/>
                    <a:pt x="2628900" y="51174"/>
                    <a:pt x="2628900" y="114300"/>
                  </a:cubicBezTo>
                  <a:lnTo>
                    <a:pt x="2628900" y="1809750"/>
                  </a:lnTo>
                  <a:cubicBezTo>
                    <a:pt x="2628900" y="1872876"/>
                    <a:pt x="2577726" y="1924050"/>
                    <a:pt x="2514600" y="1924050"/>
                  </a:cubicBezTo>
                  <a:lnTo>
                    <a:pt x="114300" y="1924050"/>
                  </a:lnTo>
                  <a:cubicBezTo>
                    <a:pt x="51174" y="1924050"/>
                    <a:pt x="0" y="1872876"/>
                    <a:pt x="0" y="1809750"/>
                  </a:cubicBezTo>
                  <a:lnTo>
                    <a:pt x="0" y="114300"/>
                  </a:lnTo>
                  <a:cubicBezTo>
                    <a:pt x="0" y="51174"/>
                    <a:pt x="51174" y="0"/>
                    <a:pt x="114300" y="0"/>
                  </a:cubicBezTo>
                  <a:close/>
                </a:path>
              </a:pathLst>
            </a:custGeom>
            <a:solidFill>
              <a:srgbClr val="FFF8EE"/>
            </a:solidFill>
            <a:ln w="38100">
              <a:solidFill>
                <a:srgbClr val="1A1A2E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590550" y="4095750"/>
              <a:ext cx="2628900" cy="514350"/>
            </a:xfrm>
            <a:custGeom>
              <a:avLst/>
              <a:gdLst/>
              <a:ahLst/>
              <a:cxnLst/>
              <a:rect l="l" t="t" r="r" b="b"/>
              <a:pathLst>
                <a:path w="2628900" h="514350">
                  <a:moveTo>
                    <a:pt x="38100" y="0"/>
                  </a:moveTo>
                  <a:lnTo>
                    <a:pt x="2590800" y="0"/>
                  </a:lnTo>
                  <a:cubicBezTo>
                    <a:pt x="2606902" y="8768"/>
                    <a:pt x="2620132" y="21998"/>
                    <a:pt x="2628900" y="38100"/>
                  </a:cubicBezTo>
                  <a:lnTo>
                    <a:pt x="2628900" y="514350"/>
                  </a:lnTo>
                  <a:lnTo>
                    <a:pt x="0" y="514350"/>
                  </a:lnTo>
                  <a:lnTo>
                    <a:pt x="0" y="38100"/>
                  </a:lnTo>
                  <a:cubicBezTo>
                    <a:pt x="8768" y="21998"/>
                    <a:pt x="21998" y="8768"/>
                    <a:pt x="38100" y="0"/>
                  </a:cubicBezTo>
                  <a:close/>
                </a:path>
              </a:pathLst>
            </a:custGeom>
            <a:solidFill>
              <a:srgbClr val="FF3DA5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718121" y="4718685"/>
              <a:ext cx="2373759" cy="1158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5700" b="1" dirty="0">
                  <a:solidFill>
                    <a:srgbClr val="1A1A2E"/>
                  </a:solidFill>
                  <a:latin typeface="Impact"/>
                  <a:ea typeface="Microsoft YaHei"/>
                  <a:cs typeface="Impact"/>
                </a:rPr>
                <a:t>千万+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106710" y="5577364"/>
              <a:ext cx="1596580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75" b="1" dirty="0">
                  <a:solidFill>
                    <a:srgbClr val="5C5C7A"/>
                  </a:solidFill>
                  <a:latin typeface="Arial"/>
                  <a:ea typeface="Microsoft YaHei"/>
                  <a:cs typeface="Arial"/>
                </a:rPr>
                <a:t>社交平台粉丝量级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343275" y="4095750"/>
            <a:ext cx="2628900" cy="1924050"/>
            <a:chOff x="3343275" y="4095750"/>
            <a:chExt cx="2628900" cy="1924050"/>
          </a:xfrm>
        </p:grpSpPr>
        <p:sp>
          <p:nvSpPr>
            <p:cNvPr id="20" name="Freeform 20"/>
            <p:cNvSpPr/>
            <p:nvPr/>
          </p:nvSpPr>
          <p:spPr>
            <a:xfrm>
              <a:off x="3343275" y="4095750"/>
              <a:ext cx="2628900" cy="1924050"/>
            </a:xfrm>
            <a:custGeom>
              <a:avLst/>
              <a:gdLst/>
              <a:ahLst/>
              <a:cxnLst/>
              <a:rect l="l" t="t" r="r" b="b"/>
              <a:pathLst>
                <a:path w="2628900" h="1924050">
                  <a:moveTo>
                    <a:pt x="114300" y="0"/>
                  </a:moveTo>
                  <a:lnTo>
                    <a:pt x="2514600" y="0"/>
                  </a:lnTo>
                  <a:cubicBezTo>
                    <a:pt x="2577726" y="0"/>
                    <a:pt x="2628900" y="51174"/>
                    <a:pt x="2628900" y="114300"/>
                  </a:cubicBezTo>
                  <a:lnTo>
                    <a:pt x="2628900" y="1809750"/>
                  </a:lnTo>
                  <a:cubicBezTo>
                    <a:pt x="2628900" y="1872876"/>
                    <a:pt x="2577726" y="1924050"/>
                    <a:pt x="2514600" y="1924050"/>
                  </a:cubicBezTo>
                  <a:lnTo>
                    <a:pt x="114300" y="1924050"/>
                  </a:lnTo>
                  <a:cubicBezTo>
                    <a:pt x="51174" y="1924050"/>
                    <a:pt x="0" y="1872876"/>
                    <a:pt x="0" y="1809750"/>
                  </a:cubicBezTo>
                  <a:lnTo>
                    <a:pt x="0" y="114300"/>
                  </a:lnTo>
                  <a:cubicBezTo>
                    <a:pt x="0" y="51174"/>
                    <a:pt x="51174" y="0"/>
                    <a:pt x="114300" y="0"/>
                  </a:cubicBezTo>
                  <a:close/>
                </a:path>
              </a:pathLst>
            </a:custGeom>
            <a:solidFill>
              <a:srgbClr val="FFF8EE"/>
            </a:solidFill>
            <a:ln w="38100">
              <a:solidFill>
                <a:srgbClr val="1A1A2E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3343275" y="4095750"/>
              <a:ext cx="2628900" cy="514350"/>
            </a:xfrm>
            <a:custGeom>
              <a:avLst/>
              <a:gdLst/>
              <a:ahLst/>
              <a:cxnLst/>
              <a:rect l="l" t="t" r="r" b="b"/>
              <a:pathLst>
                <a:path w="2628900" h="514350">
                  <a:moveTo>
                    <a:pt x="38100" y="0"/>
                  </a:moveTo>
                  <a:lnTo>
                    <a:pt x="2590800" y="0"/>
                  </a:lnTo>
                  <a:cubicBezTo>
                    <a:pt x="2606902" y="8768"/>
                    <a:pt x="2620132" y="21998"/>
                    <a:pt x="2628900" y="38100"/>
                  </a:cubicBezTo>
                  <a:lnTo>
                    <a:pt x="2628900" y="514350"/>
                  </a:lnTo>
                  <a:lnTo>
                    <a:pt x="0" y="514350"/>
                  </a:lnTo>
                  <a:lnTo>
                    <a:pt x="0" y="38100"/>
                  </a:lnTo>
                  <a:cubicBezTo>
                    <a:pt x="8768" y="21998"/>
                    <a:pt x="21998" y="8768"/>
                    <a:pt x="38100" y="0"/>
                  </a:cubicBezTo>
                  <a:close/>
                </a:path>
              </a:pathLst>
            </a:custGeom>
            <a:solidFill>
              <a:srgbClr val="00B8D9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3427140" y="4718685"/>
              <a:ext cx="2461170" cy="1158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5700" b="1" dirty="0">
                  <a:solidFill>
                    <a:srgbClr val="1A1A2E"/>
                  </a:solidFill>
                  <a:latin typeface="Impact"/>
                  <a:ea typeface="Microsoft YaHei"/>
                  <a:cs typeface="Impact"/>
                </a:rPr>
                <a:t>20亿+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3957197" y="5577364"/>
              <a:ext cx="1401056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75" b="1" dirty="0">
                  <a:solidFill>
                    <a:srgbClr val="5C5C7A"/>
                  </a:solidFill>
                  <a:latin typeface="Arial"/>
                  <a:ea typeface="Microsoft YaHei"/>
                  <a:cs typeface="Arial"/>
                </a:rPr>
                <a:t>单部剧集播放量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6096000" y="4095750"/>
            <a:ext cx="2628900" cy="1924050"/>
            <a:chOff x="6096000" y="4095750"/>
            <a:chExt cx="2628900" cy="1924050"/>
          </a:xfrm>
        </p:grpSpPr>
        <p:sp>
          <p:nvSpPr>
            <p:cNvPr id="25" name="Freeform 25"/>
            <p:cNvSpPr/>
            <p:nvPr/>
          </p:nvSpPr>
          <p:spPr>
            <a:xfrm>
              <a:off x="6096000" y="4095750"/>
              <a:ext cx="2628900" cy="1924050"/>
            </a:xfrm>
            <a:custGeom>
              <a:avLst/>
              <a:gdLst/>
              <a:ahLst/>
              <a:cxnLst/>
              <a:rect l="l" t="t" r="r" b="b"/>
              <a:pathLst>
                <a:path w="2628900" h="1924050">
                  <a:moveTo>
                    <a:pt x="114300" y="0"/>
                  </a:moveTo>
                  <a:lnTo>
                    <a:pt x="2514600" y="0"/>
                  </a:lnTo>
                  <a:cubicBezTo>
                    <a:pt x="2577726" y="0"/>
                    <a:pt x="2628900" y="51174"/>
                    <a:pt x="2628900" y="114300"/>
                  </a:cubicBezTo>
                  <a:lnTo>
                    <a:pt x="2628900" y="1809750"/>
                  </a:lnTo>
                  <a:cubicBezTo>
                    <a:pt x="2628900" y="1872876"/>
                    <a:pt x="2577726" y="1924050"/>
                    <a:pt x="2514600" y="1924050"/>
                  </a:cubicBezTo>
                  <a:lnTo>
                    <a:pt x="114300" y="1924050"/>
                  </a:lnTo>
                  <a:cubicBezTo>
                    <a:pt x="51174" y="1924050"/>
                    <a:pt x="0" y="1872876"/>
                    <a:pt x="0" y="1809750"/>
                  </a:cubicBezTo>
                  <a:lnTo>
                    <a:pt x="0" y="114300"/>
                  </a:lnTo>
                  <a:cubicBezTo>
                    <a:pt x="0" y="51174"/>
                    <a:pt x="51174" y="0"/>
                    <a:pt x="114300" y="0"/>
                  </a:cubicBezTo>
                  <a:close/>
                </a:path>
              </a:pathLst>
            </a:custGeom>
            <a:solidFill>
              <a:srgbClr val="FFF8EE"/>
            </a:solidFill>
            <a:ln w="38100">
              <a:solidFill>
                <a:srgbClr val="1A1A2E"/>
              </a:solidFill>
            </a:ln>
          </p:spPr>
        </p:sp>
        <p:sp>
          <p:nvSpPr>
            <p:cNvPr id="26" name="Freeform 26"/>
            <p:cNvSpPr/>
            <p:nvPr/>
          </p:nvSpPr>
          <p:spPr>
            <a:xfrm>
              <a:off x="6096000" y="4095750"/>
              <a:ext cx="2628900" cy="514350"/>
            </a:xfrm>
            <a:custGeom>
              <a:avLst/>
              <a:gdLst/>
              <a:ahLst/>
              <a:cxnLst/>
              <a:rect l="l" t="t" r="r" b="b"/>
              <a:pathLst>
                <a:path w="2628900" h="514350">
                  <a:moveTo>
                    <a:pt x="38100" y="0"/>
                  </a:moveTo>
                  <a:lnTo>
                    <a:pt x="2590800" y="0"/>
                  </a:lnTo>
                  <a:cubicBezTo>
                    <a:pt x="2606902" y="8768"/>
                    <a:pt x="2620132" y="21998"/>
                    <a:pt x="2628900" y="38100"/>
                  </a:cubicBezTo>
                  <a:lnTo>
                    <a:pt x="2628900" y="514350"/>
                  </a:lnTo>
                  <a:lnTo>
                    <a:pt x="0" y="514350"/>
                  </a:lnTo>
                  <a:lnTo>
                    <a:pt x="0" y="38100"/>
                  </a:lnTo>
                  <a:cubicBezTo>
                    <a:pt x="8768" y="21998"/>
                    <a:pt x="21998" y="8768"/>
                    <a:pt x="38100" y="0"/>
                  </a:cubicBezTo>
                  <a:close/>
                </a:path>
              </a:pathLst>
            </a:custGeom>
            <a:solidFill>
              <a:srgbClr val="FFD93D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6726184" y="4718685"/>
              <a:ext cx="1368533" cy="1158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5700" b="1" dirty="0">
                  <a:solidFill>
                    <a:srgbClr val="1A1A2E"/>
                  </a:solidFill>
                  <a:latin typeface="Impact"/>
                  <a:ea typeface="Microsoft YaHei"/>
                  <a:cs typeface="Impact"/>
                </a:rPr>
                <a:t>10+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6807684" y="5577364"/>
              <a:ext cx="1205532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75" b="1" dirty="0">
                  <a:solidFill>
                    <a:srgbClr val="5C5C7A"/>
                  </a:solidFill>
                  <a:latin typeface="Arial"/>
                  <a:ea typeface="Microsoft YaHei"/>
                  <a:cs typeface="Arial"/>
                </a:rPr>
                <a:t>主演剧集数量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8848725" y="4095750"/>
            <a:ext cx="2628900" cy="1924050"/>
            <a:chOff x="8848725" y="4095750"/>
            <a:chExt cx="2628900" cy="1924050"/>
          </a:xfrm>
        </p:grpSpPr>
        <p:sp>
          <p:nvSpPr>
            <p:cNvPr id="30" name="Freeform 30"/>
            <p:cNvSpPr/>
            <p:nvPr/>
          </p:nvSpPr>
          <p:spPr>
            <a:xfrm>
              <a:off x="8848725" y="4095750"/>
              <a:ext cx="2628900" cy="1924050"/>
            </a:xfrm>
            <a:custGeom>
              <a:avLst/>
              <a:gdLst/>
              <a:ahLst/>
              <a:cxnLst/>
              <a:rect l="l" t="t" r="r" b="b"/>
              <a:pathLst>
                <a:path w="2628900" h="1924050">
                  <a:moveTo>
                    <a:pt x="114300" y="0"/>
                  </a:moveTo>
                  <a:lnTo>
                    <a:pt x="2514600" y="0"/>
                  </a:lnTo>
                  <a:cubicBezTo>
                    <a:pt x="2577726" y="0"/>
                    <a:pt x="2628900" y="51174"/>
                    <a:pt x="2628900" y="114300"/>
                  </a:cubicBezTo>
                  <a:lnTo>
                    <a:pt x="2628900" y="1809750"/>
                  </a:lnTo>
                  <a:cubicBezTo>
                    <a:pt x="2628900" y="1872876"/>
                    <a:pt x="2577726" y="1924050"/>
                    <a:pt x="2514600" y="1924050"/>
                  </a:cubicBezTo>
                  <a:lnTo>
                    <a:pt x="114300" y="1924050"/>
                  </a:lnTo>
                  <a:cubicBezTo>
                    <a:pt x="51174" y="1924050"/>
                    <a:pt x="0" y="1872876"/>
                    <a:pt x="0" y="1809750"/>
                  </a:cubicBezTo>
                  <a:lnTo>
                    <a:pt x="0" y="114300"/>
                  </a:lnTo>
                  <a:cubicBezTo>
                    <a:pt x="0" y="51174"/>
                    <a:pt x="51174" y="0"/>
                    <a:pt x="114300" y="0"/>
                  </a:cubicBezTo>
                  <a:close/>
                </a:path>
              </a:pathLst>
            </a:custGeom>
            <a:solidFill>
              <a:srgbClr val="FFF8EE"/>
            </a:solidFill>
            <a:ln w="38100">
              <a:solidFill>
                <a:srgbClr val="1A1A2E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8848725" y="4095750"/>
              <a:ext cx="2628900" cy="514350"/>
            </a:xfrm>
            <a:custGeom>
              <a:avLst/>
              <a:gdLst/>
              <a:ahLst/>
              <a:cxnLst/>
              <a:rect l="l" t="t" r="r" b="b"/>
              <a:pathLst>
                <a:path w="2628900" h="514350">
                  <a:moveTo>
                    <a:pt x="38100" y="0"/>
                  </a:moveTo>
                  <a:lnTo>
                    <a:pt x="2590800" y="0"/>
                  </a:lnTo>
                  <a:cubicBezTo>
                    <a:pt x="2606902" y="8768"/>
                    <a:pt x="2620132" y="21998"/>
                    <a:pt x="2628900" y="38100"/>
                  </a:cubicBezTo>
                  <a:lnTo>
                    <a:pt x="2628900" y="514350"/>
                  </a:lnTo>
                  <a:lnTo>
                    <a:pt x="0" y="514350"/>
                  </a:lnTo>
                  <a:lnTo>
                    <a:pt x="0" y="38100"/>
                  </a:lnTo>
                  <a:cubicBezTo>
                    <a:pt x="8768" y="21998"/>
                    <a:pt x="21998" y="8768"/>
                    <a:pt x="38100" y="0"/>
                  </a:cubicBezTo>
                  <a:close/>
                </a:path>
              </a:pathLst>
            </a:custGeom>
            <a:solidFill>
              <a:srgbClr val="00C896"/>
            </a:solidFill>
            <a:ln>
              <a:noFill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8910738" y="4718685"/>
              <a:ext cx="2504875" cy="1158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5700" b="1" dirty="0">
                  <a:solidFill>
                    <a:srgbClr val="1A1A2E"/>
                  </a:solidFill>
                  <a:latin typeface="Impact"/>
                  <a:ea typeface="Microsoft YaHei"/>
                  <a:cs typeface="Impact"/>
                </a:rPr>
                <a:t>TOP10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9364885" y="5577364"/>
              <a:ext cx="1596580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75" b="1" dirty="0">
                  <a:solidFill>
                    <a:srgbClr val="5C5C7A"/>
                  </a:solidFill>
                  <a:latin typeface="Arial"/>
                  <a:ea typeface="Microsoft YaHei"/>
                  <a:cs typeface="Arial"/>
                </a:rPr>
                <a:t>年度商业价值排行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560070" y="6554152"/>
            <a:ext cx="11073765" cy="213360"/>
            <a:chOff x="560070" y="6554152"/>
            <a:chExt cx="11073765" cy="213360"/>
          </a:xfrm>
        </p:grpSpPr>
        <p:sp>
          <p:nvSpPr>
            <p:cNvPr id="35" name="TextBox 35"/>
            <p:cNvSpPr txBox="1"/>
            <p:nvPr/>
          </p:nvSpPr>
          <p:spPr>
            <a:xfrm>
              <a:off x="560070" y="6570345"/>
              <a:ext cx="1975804" cy="1828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b="1" dirty="0">
                  <a:solidFill>
                    <a:srgbClr val="5C5C7A"/>
                  </a:solidFill>
                  <a:latin typeface="Arial"/>
                  <a:ea typeface="Microsoft YaHei"/>
                  <a:cs typeface="Arial"/>
                </a:rPr>
                <a:t>影响力数据 · 基于公开报道整理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1108003" y="6554152"/>
              <a:ext cx="525832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050" b="1" dirty="0">
                  <a:solidFill>
                    <a:srgbClr val="1A1A2E"/>
                  </a:solidFill>
                  <a:latin typeface="Impact"/>
                  <a:ea typeface="Microsoft YaHei"/>
                  <a:cs typeface="Impact"/>
                </a:rPr>
                <a:t>09 / 10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5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600"/>
                            </p:stCondLst>
                            <p:childTnLst>
                              <p:par>
                                <p:cTn id="21" presetID="4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9" grpId="0"/>
      <p:bldP spid="24" grpId="0"/>
      <p:bldP spid="29" grpId="0"/>
      <p:bldP spid="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8EE"/>
          </a:solidFill>
          <a:ln>
            <a:noFill/>
          </a:ln>
        </p:spPr>
      </p:sp>
      <p:grpSp>
        <p:nvGrpSpPr>
          <p:cNvPr id="8" name="Group 8"/>
          <p:cNvGrpSpPr/>
          <p:nvPr/>
        </p:nvGrpSpPr>
        <p:grpSpPr>
          <a:xfrm>
            <a:off x="1371600" y="1028700"/>
            <a:ext cx="9534525" cy="3028950"/>
            <a:chOff x="1371600" y="1028700"/>
            <a:chExt cx="9534525" cy="3028950"/>
          </a:xfrm>
        </p:grpSpPr>
        <p:sp>
          <p:nvSpPr>
            <p:cNvPr id="3" name="Ellipse 3"/>
            <p:cNvSpPr/>
            <p:nvPr/>
          </p:nvSpPr>
          <p:spPr>
            <a:xfrm>
              <a:off x="1619250" y="1143000"/>
              <a:ext cx="190500" cy="190500"/>
            </a:xfrm>
            <a:prstGeom prst="ellipse">
              <a:avLst/>
            </a:prstGeom>
            <a:solidFill>
              <a:srgbClr val="FF3DA5"/>
            </a:solidFill>
            <a:ln w="19050">
              <a:solidFill>
                <a:srgbClr val="1A1A2E"/>
              </a:solidFill>
            </a:ln>
          </p:spPr>
        </p:sp>
        <p:sp>
          <p:nvSpPr>
            <p:cNvPr id="4" name="Ellipse 4"/>
            <p:cNvSpPr/>
            <p:nvPr/>
          </p:nvSpPr>
          <p:spPr>
            <a:xfrm>
              <a:off x="10553700" y="1028700"/>
              <a:ext cx="228600" cy="228600"/>
            </a:xfrm>
            <a:prstGeom prst="ellipse">
              <a:avLst/>
            </a:prstGeom>
            <a:solidFill>
              <a:srgbClr val="FFD93D"/>
            </a:solidFill>
            <a:ln w="19050">
              <a:solidFill>
                <a:srgbClr val="1A1A2E"/>
              </a:solidFill>
            </a:ln>
          </p:spPr>
        </p:sp>
        <p:sp>
          <p:nvSpPr>
            <p:cNvPr id="5" name="Ellipse 5"/>
            <p:cNvSpPr/>
            <p:nvPr/>
          </p:nvSpPr>
          <p:spPr>
            <a:xfrm>
              <a:off x="1371600" y="3943350"/>
              <a:ext cx="114300" cy="114300"/>
            </a:xfrm>
            <a:prstGeom prst="ellipse">
              <a:avLst/>
            </a:prstGeom>
            <a:solidFill>
              <a:srgbClr val="00B8D9"/>
            </a:solidFill>
            <a:ln w="19050">
              <a:solidFill>
                <a:srgbClr val="1A1A2E"/>
              </a:solidFill>
            </a:ln>
          </p:spPr>
        </p:sp>
        <p:sp>
          <p:nvSpPr>
            <p:cNvPr id="6" name="Freeform 6"/>
            <p:cNvSpPr/>
            <p:nvPr/>
          </p:nvSpPr>
          <p:spPr>
            <a:xfrm>
              <a:off x="9334500" y="2762250"/>
              <a:ext cx="762000" cy="190500"/>
            </a:xfrm>
            <a:custGeom>
              <a:avLst/>
              <a:gdLst/>
              <a:ahLst/>
              <a:cxnLst/>
              <a:rect l="l" t="t" r="r" b="b"/>
              <a:pathLst>
                <a:path w="762000" h="190500">
                  <a:moveTo>
                    <a:pt x="0" y="95250"/>
                  </a:moveTo>
                  <a:cubicBezTo>
                    <a:pt x="127000" y="0"/>
                    <a:pt x="254000" y="0"/>
                    <a:pt x="381000" y="95250"/>
                  </a:cubicBezTo>
                  <a:cubicBezTo>
                    <a:pt x="508000" y="190500"/>
                    <a:pt x="635000" y="190500"/>
                    <a:pt x="762000" y="95250"/>
                  </a:cubicBezTo>
                </a:path>
              </a:pathLst>
            </a:custGeom>
            <a:noFill/>
            <a:ln w="38100" cap="rnd">
              <a:solidFill>
                <a:srgbClr val="00C896"/>
              </a:solidFill>
            </a:ln>
          </p:spPr>
        </p:sp>
        <p:sp>
          <p:nvSpPr>
            <p:cNvPr id="7" name="Polygon 7"/>
            <p:cNvSpPr/>
            <p:nvPr/>
          </p:nvSpPr>
          <p:spPr>
            <a:xfrm rot="1200000">
              <a:off x="10429875" y="3619500"/>
              <a:ext cx="476250" cy="285750"/>
            </a:xfrm>
            <a:custGeom>
              <a:avLst/>
              <a:gdLst/>
              <a:ahLst/>
              <a:cxnLst/>
              <a:rect l="l" t="t" r="r" b="b"/>
              <a:pathLst>
                <a:path w="476250" h="285750">
                  <a:moveTo>
                    <a:pt x="238125" y="0"/>
                  </a:moveTo>
                  <a:lnTo>
                    <a:pt x="476250" y="285750"/>
                  </a:lnTo>
                  <a:lnTo>
                    <a:pt x="0" y="285750"/>
                  </a:lnTo>
                  <a:close/>
                </a:path>
              </a:pathLst>
            </a:custGeom>
            <a:solidFill>
              <a:srgbClr val="FF6B4A"/>
            </a:solidFill>
            <a:ln w="19050">
              <a:solidFill>
                <a:srgbClr val="1A1A2E"/>
              </a:solidFill>
            </a:ln>
          </p:spPr>
        </p:sp>
      </p:grpSp>
      <p:grpSp>
        <p:nvGrpSpPr>
          <p:cNvPr id="13" name="Group 13"/>
          <p:cNvGrpSpPr/>
          <p:nvPr/>
        </p:nvGrpSpPr>
        <p:grpSpPr>
          <a:xfrm>
            <a:off x="4953000" y="1036320"/>
            <a:ext cx="3785068" cy="1659255"/>
            <a:chOff x="4953000" y="1036320"/>
            <a:chExt cx="3785068" cy="1659255"/>
          </a:xfrm>
        </p:grpSpPr>
        <p:sp>
          <p:nvSpPr>
            <p:cNvPr id="9" name="Rectangle 9"/>
            <p:cNvSpPr/>
            <p:nvPr/>
          </p:nvSpPr>
          <p:spPr>
            <a:xfrm>
              <a:off x="4953000" y="1143000"/>
              <a:ext cx="133350" cy="857250"/>
            </a:xfrm>
            <a:prstGeom prst="rect">
              <a:avLst/>
            </a:prstGeom>
            <a:solidFill>
              <a:srgbClr val="FF3DA5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5265420" y="1036320"/>
              <a:ext cx="3449574" cy="1097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5400" b="1" dirty="0">
                  <a:solidFill>
                    <a:srgbClr val="1A1A2E"/>
                  </a:solidFill>
                  <a:latin typeface="Impact"/>
                  <a:ea typeface="Microsoft YaHei"/>
                  <a:cs typeface="Impact"/>
                </a:rPr>
                <a:t>谢谢观看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343525" y="1900238"/>
              <a:ext cx="3093529" cy="457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3DA5"/>
                  </a:solidFill>
                  <a:latin typeface="Segoe UI"/>
                  <a:ea typeface="Microsoft YaHei"/>
                  <a:cs typeface="Segoe UI"/>
                </a:rPr>
                <a:t>赵露思 · ZHAO LUSI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353050" y="2390775"/>
              <a:ext cx="3385018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5C5C7A"/>
                  </a:solidFill>
                  <a:latin typeface="Arial"/>
                  <a:ea typeface="Microsoft YaHei"/>
                  <a:cs typeface="Arial"/>
                </a:rPr>
                <a:t>1998 · 成都 · 影视 / 音乐 / 公益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4191000" y="3048000"/>
            <a:ext cx="3810000" cy="857250"/>
            <a:chOff x="4191000" y="3048000"/>
            <a:chExt cx="3810000" cy="857250"/>
          </a:xfrm>
        </p:grpSpPr>
        <p:sp>
          <p:nvSpPr>
            <p:cNvPr id="14" name="Rectangle 14"/>
            <p:cNvSpPr/>
            <p:nvPr/>
          </p:nvSpPr>
          <p:spPr>
            <a:xfrm>
              <a:off x="4191000" y="3048000"/>
              <a:ext cx="3810000" cy="857250"/>
            </a:xfrm>
            <a:prstGeom prst="roundRect">
              <a:avLst>
                <a:gd name="adj" fmla="val 15556"/>
              </a:avLst>
            </a:prstGeom>
            <a:solidFill>
              <a:srgbClr val="FFE9C7"/>
            </a:solidFill>
            <a:ln w="28575">
              <a:solidFill>
                <a:srgbClr val="1A1A2E"/>
              </a:solidFill>
            </a:ln>
          </p:spPr>
        </p:sp>
        <p:grpSp>
          <p:nvGrpSpPr>
            <p:cNvPr id="20" name="Group 20"/>
            <p:cNvGrpSpPr/>
            <p:nvPr/>
          </p:nvGrpSpPr>
          <p:grpSpPr>
            <a:xfrm>
              <a:off x="4476750" y="3314700"/>
              <a:ext cx="304800" cy="304800"/>
              <a:chOff x="4476750" y="3314700"/>
              <a:chExt cx="304800" cy="3048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4629150" y="3314700"/>
                <a:ext cx="133350" cy="133350"/>
              </a:xfrm>
              <a:custGeom>
                <a:avLst/>
                <a:gdLst/>
                <a:ahLst/>
                <a:cxnLst/>
                <a:rect l="l" t="t" r="r" b="b"/>
                <a:pathLst>
                  <a:path w="133350" h="133350">
                    <a:moveTo>
                      <a:pt x="0" y="57150"/>
                    </a:moveTo>
                    <a:lnTo>
                      <a:pt x="47625" y="47625"/>
                    </a:lnTo>
                    <a:lnTo>
                      <a:pt x="57150" y="0"/>
                    </a:lnTo>
                    <a:lnTo>
                      <a:pt x="76200" y="0"/>
                    </a:lnTo>
                    <a:lnTo>
                      <a:pt x="85725" y="47625"/>
                    </a:lnTo>
                    <a:lnTo>
                      <a:pt x="133350" y="57150"/>
                    </a:lnTo>
                    <a:lnTo>
                      <a:pt x="133350" y="76200"/>
                    </a:lnTo>
                    <a:lnTo>
                      <a:pt x="85725" y="85725"/>
                    </a:lnTo>
                    <a:lnTo>
                      <a:pt x="76200" y="133350"/>
                    </a:lnTo>
                    <a:lnTo>
                      <a:pt x="57150" y="133350"/>
                    </a:lnTo>
                    <a:lnTo>
                      <a:pt x="47625" y="85725"/>
                    </a:lnTo>
                    <a:lnTo>
                      <a:pt x="0" y="76200"/>
                    </a:lnTo>
                    <a:lnTo>
                      <a:pt x="0" y="57150"/>
                    </a:lnTo>
                    <a:close/>
                  </a:path>
                </a:pathLst>
              </a:custGeom>
              <a:solidFill>
                <a:srgbClr val="FF3DA5"/>
              </a:solidFill>
              <a:ln>
                <a:noFill/>
              </a:ln>
            </p:spPr>
          </p:sp>
          <p:sp>
            <p:nvSpPr>
              <p:cNvPr id="16" name="Freeform 16"/>
              <p:cNvSpPr/>
              <p:nvPr/>
            </p:nvSpPr>
            <p:spPr>
              <a:xfrm>
                <a:off x="4476750" y="3409950"/>
                <a:ext cx="209550" cy="209550"/>
              </a:xfrm>
              <a:custGeom>
                <a:avLst/>
                <a:gdLst/>
                <a:ahLst/>
                <a:cxnLst/>
                <a:rect l="l" t="t" r="r" b="b"/>
                <a:pathLst>
                  <a:path w="209550" h="209550">
                    <a:moveTo>
                      <a:pt x="0" y="114300"/>
                    </a:moveTo>
                    <a:lnTo>
                      <a:pt x="0" y="95250"/>
                    </a:lnTo>
                    <a:lnTo>
                      <a:pt x="76200" y="76200"/>
                    </a:lnTo>
                    <a:lnTo>
                      <a:pt x="95250" y="0"/>
                    </a:lnTo>
                    <a:lnTo>
                      <a:pt x="114300" y="0"/>
                    </a:lnTo>
                    <a:lnTo>
                      <a:pt x="133350" y="76200"/>
                    </a:lnTo>
                    <a:lnTo>
                      <a:pt x="209550" y="95250"/>
                    </a:lnTo>
                    <a:lnTo>
                      <a:pt x="209550" y="114300"/>
                    </a:lnTo>
                    <a:lnTo>
                      <a:pt x="133350" y="133350"/>
                    </a:lnTo>
                    <a:lnTo>
                      <a:pt x="114300" y="209550"/>
                    </a:lnTo>
                    <a:lnTo>
                      <a:pt x="95250" y="209550"/>
                    </a:lnTo>
                    <a:lnTo>
                      <a:pt x="76200" y="133350"/>
                    </a:lnTo>
                    <a:lnTo>
                      <a:pt x="0" y="114300"/>
                    </a:lnTo>
                    <a:close/>
                  </a:path>
                </a:pathLst>
              </a:custGeom>
              <a:solidFill>
                <a:srgbClr val="FF3DA5"/>
              </a:solidFill>
              <a:ln>
                <a:noFill/>
              </a:ln>
            </p:spPr>
          </p:sp>
          <p:sp>
            <p:nvSpPr>
              <p:cNvPr id="17" name="Freeform 17"/>
              <p:cNvSpPr/>
              <p:nvPr/>
            </p:nvSpPr>
            <p:spPr>
              <a:xfrm>
                <a:off x="4495800" y="3324225"/>
                <a:ext cx="57150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57150" h="57150">
                    <a:moveTo>
                      <a:pt x="0" y="28575"/>
                    </a:moveTo>
                    <a:lnTo>
                      <a:pt x="28575" y="0"/>
                    </a:lnTo>
                    <a:lnTo>
                      <a:pt x="57150" y="28575"/>
                    </a:lnTo>
                    <a:lnTo>
                      <a:pt x="28575" y="57150"/>
                    </a:lnTo>
                    <a:lnTo>
                      <a:pt x="0" y="28575"/>
                    </a:lnTo>
                    <a:close/>
                  </a:path>
                </a:pathLst>
              </a:custGeom>
              <a:solidFill>
                <a:srgbClr val="FF3DA5"/>
              </a:solidFill>
              <a:ln>
                <a:noFill/>
              </a:ln>
            </p:spPr>
          </p:sp>
          <p:sp>
            <p:nvSpPr>
              <p:cNvPr id="18" name="Freeform 18"/>
              <p:cNvSpPr/>
              <p:nvPr/>
            </p:nvSpPr>
            <p:spPr>
              <a:xfrm>
                <a:off x="4686300" y="3543300"/>
                <a:ext cx="76200" cy="76200"/>
              </a:xfrm>
              <a:custGeom>
                <a:avLst/>
                <a:gdLst/>
                <a:ahLst/>
                <a:cxnLst/>
                <a:rect l="l" t="t" r="r" b="b"/>
                <a:pathLst>
                  <a:path w="76200" h="76200">
                    <a:moveTo>
                      <a:pt x="76200" y="38100"/>
                    </a:moveTo>
                    <a:lnTo>
                      <a:pt x="38100" y="0"/>
                    </a:lnTo>
                    <a:lnTo>
                      <a:pt x="0" y="38100"/>
                    </a:lnTo>
                    <a:lnTo>
                      <a:pt x="38100" y="76200"/>
                    </a:lnTo>
                    <a:lnTo>
                      <a:pt x="76200" y="38100"/>
                    </a:lnTo>
                    <a:close/>
                  </a:path>
                </a:pathLst>
              </a:custGeom>
              <a:solidFill>
                <a:srgbClr val="FF3DA5"/>
              </a:solidFill>
              <a:ln>
                <a:noFill/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4743450" y="3467100"/>
                <a:ext cx="38100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38100">
                    <a:moveTo>
                      <a:pt x="19050" y="38100"/>
                    </a:moveTo>
                    <a:cubicBezTo>
                      <a:pt x="29571" y="38100"/>
                      <a:pt x="38100" y="29571"/>
                      <a:pt x="38100" y="19050"/>
                    </a:cubicBezTo>
                    <a:cubicBezTo>
                      <a:pt x="38100" y="8529"/>
                      <a:pt x="29571" y="0"/>
                      <a:pt x="19050" y="0"/>
                    </a:cubicBezTo>
                    <a:cubicBezTo>
                      <a:pt x="8529" y="0"/>
                      <a:pt x="0" y="8529"/>
                      <a:pt x="0" y="19050"/>
                    </a:cubicBezTo>
                    <a:cubicBezTo>
                      <a:pt x="0" y="29571"/>
                      <a:pt x="8529" y="38100"/>
                      <a:pt x="19050" y="38100"/>
                    </a:cubicBezTo>
                    <a:close/>
                  </a:path>
                </a:pathLst>
              </a:custGeom>
              <a:solidFill>
                <a:srgbClr val="FF3DA5"/>
              </a:solidFill>
              <a:ln>
                <a:noFill/>
              </a:ln>
            </p:spPr>
          </p:sp>
        </p:grpSp>
        <p:sp>
          <p:nvSpPr>
            <p:cNvPr id="21" name="TextBox 21"/>
            <p:cNvSpPr txBox="1"/>
            <p:nvPr/>
          </p:nvSpPr>
          <p:spPr>
            <a:xfrm>
              <a:off x="4933950" y="3267075"/>
              <a:ext cx="1648301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1A1A2E"/>
                  </a:solidFill>
                  <a:latin typeface="Arial"/>
                  <a:ea typeface="Microsoft YaHei"/>
                  <a:cs typeface="Arial"/>
                </a:rPr>
                <a:t>期待她在银幕上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933950" y="3571875"/>
              <a:ext cx="187833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1A1A2E"/>
                  </a:solidFill>
                  <a:latin typeface="Arial"/>
                  <a:ea typeface="Microsoft YaHei"/>
                  <a:cs typeface="Arial"/>
                </a:rPr>
                <a:t>带来更多闪耀时刻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0" y="4476750"/>
            <a:ext cx="12192000" cy="2381250"/>
            <a:chOff x="0" y="4476750"/>
            <a:chExt cx="12192000" cy="2381250"/>
          </a:xfrm>
        </p:grpSpPr>
        <p:pic>
          <p:nvPicPr>
            <p:cNvPr id="24" name="Image 24"/>
            <p:cNvPicPr>
              <a:picLocks noChangeAspect="1"/>
            </p:cNvPicPr>
            <p:nvPr/>
          </p:nvPicPr>
          <p:blipFill>
            <a:blip r:embed="rId2"/>
            <a:srcRect l="0" t="35352" r="0" b="35352"/>
            <a:stretch>
              <a:fillRect/>
            </a:stretch>
          </p:blipFill>
          <p:spPr>
            <a:xfrm>
              <a:off x="0" y="4476750"/>
              <a:ext cx="12192000" cy="2381250"/>
            </a:xfrm>
            <a:prstGeom prst="rect">
              <a:avLst/>
            </a:prstGeom>
          </p:spPr>
        </p:pic>
        <p:sp>
          <p:nvSpPr>
            <p:cNvPr id="25" name="Rectangle 25"/>
            <p:cNvSpPr/>
            <p:nvPr/>
          </p:nvSpPr>
          <p:spPr>
            <a:xfrm>
              <a:off x="0" y="4476750"/>
              <a:ext cx="12192000" cy="2381250"/>
            </a:xfrm>
            <a:prstGeom prst="rect">
              <a:avLst/>
            </a:prstGeom>
            <a:gradFill>
              <a:gsLst>
                <a:gs pos="0">
                  <a:srgbClr val="FFF8EE">
                    <a:alpha val="0"/>
                  </a:srgbClr>
                </a:gs>
                <a:gs pos="100000">
                  <a:srgbClr val="FFF8EE">
                    <a:alpha val="95000"/>
                  </a:srgbClr>
                </a:gs>
              </a:gsLst>
              <a:lin ang="5400000" scaled="1"/>
            </a:gradFill>
            <a:ln>
              <a:noFill/>
            </a:ln>
          </p:spPr>
        </p:sp>
      </p:grpSp>
      <p:grpSp>
        <p:nvGrpSpPr>
          <p:cNvPr id="29" name="Group 29"/>
          <p:cNvGrpSpPr/>
          <p:nvPr/>
        </p:nvGrpSpPr>
        <p:grpSpPr>
          <a:xfrm>
            <a:off x="560070" y="6554152"/>
            <a:ext cx="11073765" cy="213360"/>
            <a:chOff x="560070" y="6554152"/>
            <a:chExt cx="11073765" cy="213360"/>
          </a:xfrm>
        </p:grpSpPr>
        <p:sp>
          <p:nvSpPr>
            <p:cNvPr id="27" name="TextBox 27"/>
            <p:cNvSpPr txBox="1"/>
            <p:nvPr/>
          </p:nvSpPr>
          <p:spPr>
            <a:xfrm>
              <a:off x="560070" y="6570345"/>
              <a:ext cx="2438162" cy="1828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b="1" dirty="0">
                  <a:solidFill>
                    <a:srgbClr val="5C5C7A"/>
                  </a:solidFill>
                  <a:latin typeface="Arial"/>
                  <a:ea typeface="Microsoft YaHei"/>
                  <a:cs typeface="Arial"/>
                </a:rPr>
                <a:t>人物介绍 · 资料整理自公开信息 · 2026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1148258" y="6554152"/>
              <a:ext cx="485577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050" b="1" dirty="0">
                  <a:solidFill>
                    <a:srgbClr val="1A1A2E"/>
                  </a:solidFill>
                  <a:latin typeface="Impact"/>
                  <a:ea typeface="Microsoft YaHei"/>
                  <a:cs typeface="Impact"/>
                </a:rPr>
                <a:t>10 / 10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00"/>
                            </p:stCondLst>
                            <p:childTnLst>
                              <p:par>
                                <p:cTn id="13" presetID="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3" grpId="0"/>
      <p:bldP spid="2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