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png" ContentType="image/png"/>
  <Default Extension="jpg" ContentType="image/jpe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notesSlides/_rels/notesSlide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.xml"/>
</Relationships>
</file>

<file path=ppt/notesSlides/_rels/notesSlide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.xml"/>
</Relationships>
</file>

<file path=ppt/notesSlides/_rels/notesSlide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.xml"/>
</Relationships>
</file>

<file path=ppt/notesSlides/_rels/notesSlide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.xml"/>
</Relationships>
</file>

<file path=ppt/notesSlides/_rels/notesSlide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.xml"/>
</Relationships>
</file>

<file path=ppt/notesSlides/_rels/notesSlide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.xml"/>
</Relationships>
</file>

<file path=ppt/notesSlides/_rels/notesSlide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7.xml"/>
</Relationships>
</file>

<file path=ppt/notesSlides/_rels/notesSlide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8.xml"/>
</Relationships>
</file>

<file path=ppt/notesSlides/_rels/notesSlide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9.xml"/>
</Relationships>
</file>

<file path=ppt/notesSlides/_rels/notesSlide1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0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大家好，欢迎来到本期影视人物专题。今天我们要一起走近中国大陆的一位影视巨星——赵薇。她既是凭借古灵精怪的小燕子红遍大江南北的国民偶像，也是后来在导演席上书写光影故事的电影人。接下来，就让我们一同回顾她一路走来的银幕芳华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首先，我们先认识一下赵薇本人。她出生于一九七六年三月十二日，祖籍安徽芜湖，毕业于北京电影学院表演系。她身上的职业标签非常多元，既是演员，也是导演，同时还涉足音乐和制片。而她演艺生涯的起点，正是那部让无数人记忆犹新的《还珠格格》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说到赵薇的走红，就不得不提一九九八年的《还珠格格》。她在剧中饰演的古灵精怪的小燕子，凭借活泼俏皮的个性迅速走进千家万户，让她一夜之间成为一代国民偶像。也是从这部电视剧开始，赵薇正式开启了她精彩纷呈的银幕之路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在演员生涯中，赵薇塑造了许多深入人心的银幕角色。比如二零零八年的《画皮》，她饰演的佩蓉将古典女性的温婉与坚韧刻画得淋漓尽致；二零零五年的《情人结》，她细腻呈现了当代女性的情感世界；二零一四年的《亲爱的》，她用精湛演技打动观众；而二零一三年的《致我们终将逝去的青春》，则是她作为导演的起点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其中尤其值得一提的是《亲爱的》。在这部写实题材的电影中，赵薇饰演痛失幼子的母亲李红琴，全程素颜、克制内敛，将一个底层母亲的执念与悲苦展现得淋漓尽致，被业界誉为她的演技巅峰之作。凭借这部作品，她也斩获了多项最佳女主角提名与荣誉，完成了从国民偶像到实力演员的华丽转身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二零一三年，赵薇迎来了她导演生涯的处女作《致我们终将逝去的青春》。这部改编自同名畅销小说的电影，上映后迅速掀起青春怀旧热潮，票房与口碑双丰收，为她的导演之路赢得了开门红，也让大家看到了她在镜头之外的艺术才华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多年耕耘，赵薇也收获了许多荣誉与奖项。她曾获得大众电影百花奖最佳女主角、上海国际电影节最佳女演员等殊荣，在华表奖、金鸡奖等多个重要奖项中也有提名与获奖；而她作为导演的处女作，同样为其赢得了诸多肯定。这些荣誉，见证了她一路走来的实力与坚持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除了演员和导演的身份，赵薇还是一位多元发展的全能艺人。作为歌手，她发行过多张个人音乐专辑；作为制片人，她深度参与多部影视制作；而在公益领域，她也长期关注儿童教育，以实际行动传递善意，积极践行社会责任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最后，我们用一张年表来回顾赵薇的代表作品。从一九九八年《还珠格格》里的小燕子，到二零零五年《情人结》的屈然，再到二零零八年《画皮》的佩蓉；二零一三年她以导演身份带来《致我们终将逝去的青春》，二零一四年又以《亲爱的》中的李红琴完成演技转型。一路走来，她始终活跃在华语影坛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回顾赵薇的银幕历程，我们看到的不只是一部部作品，更是一位艺人不断突破自我、勇于追梦的人生轨迹。感谢大家的观看，也愿她在中国电影的银幕上，持续绽放动人的光彩。</a:t>
            </a:r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s1_img1.jpg"/>
  <Relationship Id="rId3" Type="http://schemas.openxmlformats.org/officeDocument/2006/relationships/notesSlide" Target="../notesSlides/notesSlide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s3_img1.jpg"/>
  <Relationship Id="rId3" Type="http://schemas.openxmlformats.org/officeDocument/2006/relationships/notesSlide" Target="../notesSlides/notesSlide3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s4_img1.jpg"/>
  <Relationship Id="rId3" Type="http://schemas.openxmlformats.org/officeDocument/2006/relationships/notesSlide" Target="../notesSlides/notesSlide4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s5_img1.jpg"/>
  <Relationship Id="rId3" Type="http://schemas.openxmlformats.org/officeDocument/2006/relationships/notesSlide" Target="../notesSlides/notesSlide5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s6_img1.jpg"/>
  <Relationship Id="rId3" Type="http://schemas.openxmlformats.org/officeDocument/2006/relationships/notesSlide" Target="../notesSlides/notesSlide6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s7_img1.jpg"/>
  <Relationship Id="rId3" Type="http://schemas.openxmlformats.org/officeDocument/2006/relationships/notesSlide" Target="../notesSlides/notesSlide7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B1B1B"/>
          </a:solidFill>
          <a:ln>
            <a:noFill/>
          </a:ln>
        </p:spPr>
      </p:sp>
      <p:grpSp>
        <p:nvGrpSpPr>
          <p:cNvPr id="6" name="Group 6"/>
          <p:cNvGrpSpPr/>
          <p:nvPr/>
        </p:nvGrpSpPr>
        <p:grpSpPr>
          <a:xfrm>
            <a:off x="7048500" y="381000"/>
            <a:ext cx="4953000" cy="6096000"/>
            <a:chOff x="7048500" y="381000"/>
            <a:chExt cx="4953000" cy="6096000"/>
          </a:xfrm>
        </p:grpSpPr>
        <p:pic>
          <p:nvPicPr>
            <p:cNvPr id="3" name="Image 3"/>
            <p:cNvPicPr>
              <a:picLocks noChangeAspect="1"/>
            </p:cNvPicPr>
            <p:nvPr/>
          </p:nvPicPr>
          <p:blipFill>
            <a:blip r:embed="rId2"/>
            <a:srcRect l="0" t="7333" r="0" b="7333"/>
            <a:stretch>
              <a:fillRect/>
            </a:stretch>
          </p:blipFill>
          <p:spPr>
            <a:xfrm>
              <a:off x="7239000" y="381000"/>
              <a:ext cx="4762500" cy="6096000"/>
            </a:xfrm>
            <a:prstGeom prst="rect">
              <a:avLst/>
            </a:prstGeom>
          </p:spPr>
        </p:pic>
        <p:sp>
          <p:nvSpPr>
            <p:cNvPr id="4" name="Rectangle 4"/>
            <p:cNvSpPr/>
            <p:nvPr/>
          </p:nvSpPr>
          <p:spPr>
            <a:xfrm>
              <a:off x="7239000" y="381000"/>
              <a:ext cx="4762500" cy="609600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5" name="Rectangle 5"/>
            <p:cNvSpPr/>
            <p:nvPr/>
          </p:nvSpPr>
          <p:spPr>
            <a:xfrm>
              <a:off x="7048500" y="381000"/>
              <a:ext cx="28575" cy="6096000"/>
            </a:xfrm>
            <a:prstGeom prst="rect">
              <a:avLst/>
            </a:prstGeom>
            <a:solidFill>
              <a:srgbClr val="D4AF37"/>
            </a:solidFill>
            <a:ln>
              <a:noFill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143000" y="1226344"/>
            <a:ext cx="2857500" cy="688181"/>
            <a:chOff x="1143000" y="1226344"/>
            <a:chExt cx="2857500" cy="688181"/>
          </a:xfrm>
        </p:grpSpPr>
        <p:grpSp>
          <p:nvGrpSpPr>
            <p:cNvPr id="9" name="Group 9"/>
            <p:cNvGrpSpPr/>
            <p:nvPr/>
          </p:nvGrpSpPr>
          <p:grpSpPr>
            <a:xfrm>
              <a:off x="1193006" y="1226344"/>
              <a:ext cx="433388" cy="366712"/>
              <a:chOff x="1193006" y="1226344"/>
              <a:chExt cx="433388" cy="366712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1209675" y="1243012"/>
                <a:ext cx="400050" cy="333375"/>
              </a:xfrm>
              <a:custGeom>
                <a:avLst/>
                <a:gdLst/>
                <a:ahLst/>
                <a:cxnLst/>
                <a:rect l="l" t="t" r="r" b="b"/>
                <a:pathLst>
                  <a:path w="400050" h="333375">
                    <a:moveTo>
                      <a:pt x="0" y="266700"/>
                    </a:moveTo>
                    <a:lnTo>
                      <a:pt x="400050" y="266700"/>
                    </a:lnTo>
                    <a:lnTo>
                      <a:pt x="400050" y="316706"/>
                    </a:lnTo>
                    <a:cubicBezTo>
                      <a:pt x="400050" y="325912"/>
                      <a:pt x="392587" y="333375"/>
                      <a:pt x="383381" y="333375"/>
                    </a:cubicBezTo>
                    <a:lnTo>
                      <a:pt x="16669" y="333375"/>
                    </a:lnTo>
                    <a:cubicBezTo>
                      <a:pt x="7463" y="333375"/>
                      <a:pt x="0" y="325912"/>
                      <a:pt x="0" y="316706"/>
                    </a:cubicBezTo>
                    <a:close/>
                    <a:moveTo>
                      <a:pt x="383381" y="0"/>
                    </a:moveTo>
                    <a:lnTo>
                      <a:pt x="16669" y="0"/>
                    </a:lnTo>
                    <a:cubicBezTo>
                      <a:pt x="7463" y="0"/>
                      <a:pt x="0" y="7463"/>
                      <a:pt x="0" y="16669"/>
                    </a:cubicBezTo>
                    <a:lnTo>
                      <a:pt x="0" y="66675"/>
                    </a:lnTo>
                    <a:lnTo>
                      <a:pt x="400050" y="66675"/>
                    </a:lnTo>
                    <a:lnTo>
                      <a:pt x="400050" y="16669"/>
                    </a:lnTo>
                    <a:cubicBezTo>
                      <a:pt x="400050" y="7463"/>
                      <a:pt x="392587" y="0"/>
                      <a:pt x="383381" y="0"/>
                    </a:cubicBezTo>
                    <a:close/>
                  </a:path>
                </a:pathLst>
              </a:custGeom>
              <a:solidFill>
                <a:srgbClr val="D4AF37">
                  <a:alpha val="20000"/>
                </a:srgbClr>
              </a:solidFill>
              <a:ln>
                <a:noFill/>
              </a:ln>
            </p:spPr>
          </p:sp>
          <p:sp>
            <p:nvSpPr>
              <p:cNvPr id="8" name="Freeform 8"/>
              <p:cNvSpPr/>
              <p:nvPr/>
            </p:nvSpPr>
            <p:spPr>
              <a:xfrm>
                <a:off x="1193006" y="1226344"/>
                <a:ext cx="433388" cy="366712"/>
              </a:xfrm>
              <a:custGeom>
                <a:avLst/>
                <a:gdLst/>
                <a:ahLst/>
                <a:cxnLst/>
                <a:rect l="l" t="t" r="r" b="b"/>
                <a:pathLst>
                  <a:path w="433388" h="366712">
                    <a:moveTo>
                      <a:pt x="400050" y="0"/>
                    </a:moveTo>
                    <a:lnTo>
                      <a:pt x="33338" y="0"/>
                    </a:lnTo>
                    <a:cubicBezTo>
                      <a:pt x="14926" y="0"/>
                      <a:pt x="0" y="14926"/>
                      <a:pt x="0" y="33338"/>
                    </a:cubicBezTo>
                    <a:lnTo>
                      <a:pt x="0" y="333375"/>
                    </a:lnTo>
                    <a:cubicBezTo>
                      <a:pt x="0" y="351787"/>
                      <a:pt x="14926" y="366712"/>
                      <a:pt x="33338" y="366712"/>
                    </a:cubicBezTo>
                    <a:lnTo>
                      <a:pt x="400050" y="366712"/>
                    </a:lnTo>
                    <a:cubicBezTo>
                      <a:pt x="418462" y="366712"/>
                      <a:pt x="433388" y="351787"/>
                      <a:pt x="433388" y="333375"/>
                    </a:cubicBezTo>
                    <a:lnTo>
                      <a:pt x="433388" y="33338"/>
                    </a:lnTo>
                    <a:cubicBezTo>
                      <a:pt x="433388" y="14926"/>
                      <a:pt x="418462" y="0"/>
                      <a:pt x="400050" y="0"/>
                    </a:cubicBezTo>
                    <a:close/>
                    <a:moveTo>
                      <a:pt x="33338" y="100012"/>
                    </a:moveTo>
                    <a:lnTo>
                      <a:pt x="200025" y="100012"/>
                    </a:lnTo>
                    <a:lnTo>
                      <a:pt x="200025" y="266700"/>
                    </a:lnTo>
                    <a:lnTo>
                      <a:pt x="33338" y="266700"/>
                    </a:lnTo>
                    <a:close/>
                    <a:moveTo>
                      <a:pt x="233362" y="66675"/>
                    </a:moveTo>
                    <a:lnTo>
                      <a:pt x="233362" y="33338"/>
                    </a:lnTo>
                    <a:lnTo>
                      <a:pt x="300038" y="33338"/>
                    </a:lnTo>
                    <a:lnTo>
                      <a:pt x="300038" y="66675"/>
                    </a:lnTo>
                    <a:close/>
                    <a:moveTo>
                      <a:pt x="200025" y="66675"/>
                    </a:moveTo>
                    <a:lnTo>
                      <a:pt x="133350" y="66675"/>
                    </a:lnTo>
                    <a:lnTo>
                      <a:pt x="133350" y="33338"/>
                    </a:lnTo>
                    <a:lnTo>
                      <a:pt x="200025" y="33338"/>
                    </a:lnTo>
                    <a:close/>
                    <a:moveTo>
                      <a:pt x="200025" y="300038"/>
                    </a:moveTo>
                    <a:lnTo>
                      <a:pt x="200025" y="333375"/>
                    </a:lnTo>
                    <a:lnTo>
                      <a:pt x="133350" y="333375"/>
                    </a:lnTo>
                    <a:lnTo>
                      <a:pt x="133350" y="300038"/>
                    </a:lnTo>
                    <a:close/>
                    <a:moveTo>
                      <a:pt x="233362" y="300038"/>
                    </a:moveTo>
                    <a:lnTo>
                      <a:pt x="300038" y="300038"/>
                    </a:lnTo>
                    <a:lnTo>
                      <a:pt x="300038" y="333375"/>
                    </a:lnTo>
                    <a:lnTo>
                      <a:pt x="233362" y="333375"/>
                    </a:lnTo>
                    <a:close/>
                    <a:moveTo>
                      <a:pt x="233362" y="266700"/>
                    </a:moveTo>
                    <a:lnTo>
                      <a:pt x="233362" y="100012"/>
                    </a:lnTo>
                    <a:lnTo>
                      <a:pt x="400050" y="100012"/>
                    </a:lnTo>
                    <a:lnTo>
                      <a:pt x="400050" y="266700"/>
                    </a:lnTo>
                    <a:close/>
                    <a:moveTo>
                      <a:pt x="400050" y="66675"/>
                    </a:moveTo>
                    <a:lnTo>
                      <a:pt x="333375" y="66675"/>
                    </a:lnTo>
                    <a:lnTo>
                      <a:pt x="333375" y="33338"/>
                    </a:lnTo>
                    <a:lnTo>
                      <a:pt x="400050" y="33338"/>
                    </a:lnTo>
                    <a:close/>
                    <a:moveTo>
                      <a:pt x="100012" y="33338"/>
                    </a:moveTo>
                    <a:lnTo>
                      <a:pt x="100012" y="66675"/>
                    </a:lnTo>
                    <a:lnTo>
                      <a:pt x="33338" y="66675"/>
                    </a:lnTo>
                    <a:lnTo>
                      <a:pt x="33338" y="33338"/>
                    </a:lnTo>
                    <a:close/>
                    <a:moveTo>
                      <a:pt x="33338" y="300038"/>
                    </a:moveTo>
                    <a:lnTo>
                      <a:pt x="100012" y="300038"/>
                    </a:lnTo>
                    <a:lnTo>
                      <a:pt x="100012" y="333375"/>
                    </a:lnTo>
                    <a:lnTo>
                      <a:pt x="33338" y="333375"/>
                    </a:lnTo>
                    <a:close/>
                    <a:moveTo>
                      <a:pt x="400050" y="333375"/>
                    </a:moveTo>
                    <a:lnTo>
                      <a:pt x="333375" y="333375"/>
                    </a:lnTo>
                    <a:lnTo>
                      <a:pt x="333375" y="300038"/>
                    </a:lnTo>
                    <a:lnTo>
                      <a:pt x="400050" y="300038"/>
                    </a:lnTo>
                    <a:lnTo>
                      <a:pt x="400050" y="333375"/>
                    </a:lnTo>
                    <a:close/>
                  </a:path>
                </a:pathLst>
              </a:custGeom>
              <a:solidFill>
                <a:srgbClr val="D4AF37"/>
              </a:solidFill>
              <a:ln>
                <a:noFill/>
              </a:ln>
            </p:spPr>
          </p:sp>
        </p:grpSp>
        <p:sp>
          <p:nvSpPr>
            <p:cNvPr id="10" name="TextBox 10"/>
            <p:cNvSpPr txBox="1"/>
            <p:nvPr/>
          </p:nvSpPr>
          <p:spPr>
            <a:xfrm>
              <a:off x="1847850" y="1285875"/>
              <a:ext cx="1867376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F2D77B"/>
                  </a:solidFill>
                  <a:latin typeface="Georgia"/>
                  <a:ea typeface="KaiTi"/>
                  <a:cs typeface="Georgia"/>
                </a:rPr>
                <a:t>影 视 人 物 · 专 题</a:t>
              </a:r>
            </a:p>
          </p:txBody>
        </p:sp>
        <p:sp>
          <p:nvSpPr>
            <p:cNvPr id="11" name="Line 11"/>
            <p:cNvSpPr/>
            <p:nvPr/>
          </p:nvSpPr>
          <p:spPr>
            <a:xfrm>
              <a:off x="1143000" y="1905000"/>
              <a:ext cx="2857500" cy="9525"/>
            </a:xfrm>
            <a:custGeom>
              <a:avLst/>
              <a:gdLst/>
              <a:ahLst/>
              <a:cxnLst/>
              <a:rect l="l" t="t" r="r" b="b"/>
              <a:pathLst>
                <a:path w="2857500" h="9525">
                  <a:moveTo>
                    <a:pt x="0" y="0"/>
                  </a:moveTo>
                  <a:lnTo>
                    <a:pt x="2857500" y="0"/>
                  </a:lnTo>
                </a:path>
              </a:pathLst>
            </a:custGeom>
            <a:noFill/>
            <a:ln w="19050">
              <a:solidFill>
                <a:srgbClr val="D4AF37"/>
              </a:solidFill>
              <a:prstDash val="lgDash"/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1032510" y="2556510"/>
            <a:ext cx="4599432" cy="1848802"/>
            <a:chOff x="1032510" y="2556510"/>
            <a:chExt cx="4599432" cy="1848802"/>
          </a:xfrm>
        </p:grpSpPr>
        <p:sp>
          <p:nvSpPr>
            <p:cNvPr id="13" name="TextBox 13"/>
            <p:cNvSpPr txBox="1"/>
            <p:nvPr/>
          </p:nvSpPr>
          <p:spPr>
            <a:xfrm>
              <a:off x="1032510" y="2556510"/>
              <a:ext cx="4599432" cy="14630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200" b="1" dirty="0">
                  <a:solidFill>
                    <a:srgbClr val="F5F5F5"/>
                  </a:solidFill>
                  <a:latin typeface="Georgia"/>
                  <a:ea typeface="KaiTi"/>
                  <a:cs typeface="Georgia"/>
                </a:rPr>
                <a:t>银幕芳华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14425" y="3567112"/>
              <a:ext cx="2406729" cy="457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D4AF37"/>
                  </a:solidFill>
                  <a:latin typeface="Georgia"/>
                  <a:ea typeface="KaiTi"/>
                  <a:cs typeface="Georgia"/>
                </a:rPr>
                <a:t>赵薇 · 电影作品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41095" y="4070032"/>
              <a:ext cx="2728865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BDBDBD"/>
                  </a:solidFill>
                  <a:latin typeface="Arial"/>
                  <a:ea typeface="Microsoft YaHei"/>
                  <a:cs typeface="Arial"/>
                </a:rPr>
                <a:t>中国大陆影视演员 · 导演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144905" y="4807268"/>
            <a:ext cx="4371975" cy="541020"/>
            <a:chOff x="1144905" y="4807268"/>
            <a:chExt cx="4371975" cy="541020"/>
          </a:xfrm>
        </p:grpSpPr>
        <p:sp>
          <p:nvSpPr>
            <p:cNvPr id="17" name="TextBox 17"/>
            <p:cNvSpPr txBox="1"/>
            <p:nvPr/>
          </p:nvSpPr>
          <p:spPr>
            <a:xfrm>
              <a:off x="1144905" y="4807268"/>
              <a:ext cx="4371975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8A8A8A"/>
                  </a:solidFill>
                  <a:latin typeface="Arial"/>
                  <a:ea typeface="Microsoft YaHei"/>
                  <a:cs typeface="Arial"/>
                </a:rPr>
                <a:t>从《还珠格格》的小燕子到导演席上的光影大师，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144905" y="5073968"/>
              <a:ext cx="3977640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8A8A8A"/>
                  </a:solidFill>
                  <a:latin typeface="Arial"/>
                  <a:ea typeface="Microsoft YaHei"/>
                  <a:cs typeface="Arial"/>
                </a:rPr>
                <a:t>一路诠释角色，也一路书写华语电影的故事。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129665" y="5905500"/>
            <a:ext cx="2299335" cy="385762"/>
            <a:chOff x="1129665" y="5905500"/>
            <a:chExt cx="2299335" cy="385762"/>
          </a:xfrm>
        </p:grpSpPr>
        <p:sp>
          <p:nvSpPr>
            <p:cNvPr id="20" name="Line 20"/>
            <p:cNvSpPr/>
            <p:nvPr/>
          </p:nvSpPr>
          <p:spPr>
            <a:xfrm>
              <a:off x="1143000" y="5905500"/>
              <a:ext cx="2286000" cy="9525"/>
            </a:xfrm>
            <a:custGeom>
              <a:avLst/>
              <a:gdLst/>
              <a:ahLst/>
              <a:cxnLst/>
              <a:rect l="l" t="t" r="r" b="b"/>
              <a:pathLst>
                <a:path w="2286000" h="9525">
                  <a:moveTo>
                    <a:pt x="0" y="0"/>
                  </a:moveTo>
                  <a:lnTo>
                    <a:pt x="2286000" y="0"/>
                  </a:lnTo>
                </a:path>
              </a:pathLst>
            </a:custGeom>
            <a:noFill/>
            <a:ln w="9525">
              <a:solidFill>
                <a:srgbClr val="3A3A3A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1129665" y="6077902"/>
              <a:ext cx="1460516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rgbClr val="8A8A8A"/>
                  </a:solidFill>
                  <a:latin typeface="Arial"/>
                  <a:ea typeface="Microsoft YaHei"/>
                  <a:cs typeface="Arial"/>
                </a:rPr>
                <a:t>2026 · 致敬经典角色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B1B1B"/>
          </a:solidFill>
          <a:ln>
            <a:noFill/>
          </a:ln>
        </p:spPr>
      </p:sp>
      <p:grpSp>
        <p:nvGrpSpPr>
          <p:cNvPr id="6" name="Group 6"/>
          <p:cNvGrpSpPr/>
          <p:nvPr/>
        </p:nvGrpSpPr>
        <p:grpSpPr>
          <a:xfrm>
            <a:off x="721995" y="515302"/>
            <a:ext cx="3533892" cy="927736"/>
            <a:chOff x="721995" y="515302"/>
            <a:chExt cx="3533892" cy="927736"/>
          </a:xfrm>
        </p:grpSpPr>
        <p:sp>
          <p:nvSpPr>
            <p:cNvPr id="3" name="TextBox 3"/>
            <p:cNvSpPr txBox="1"/>
            <p:nvPr/>
          </p:nvSpPr>
          <p:spPr>
            <a:xfrm>
              <a:off x="748665" y="515302"/>
              <a:ext cx="778097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rgbClr val="D4AF37"/>
                  </a:solidFill>
                  <a:latin typeface="Georgia"/>
                  <a:ea typeface="KaiTi"/>
                  <a:cs typeface="Georgia"/>
                </a:rPr>
                <a:t>影 人 概 览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21995" y="802958"/>
              <a:ext cx="3533892" cy="640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rgbClr val="F5F5F5"/>
                  </a:solidFill>
                  <a:latin typeface="Georgia"/>
                  <a:ea typeface="KaiTi"/>
                  <a:cs typeface="Georgia"/>
                </a:rPr>
                <a:t>赵薇 · 人物速览</a:t>
              </a:r>
            </a:p>
          </p:txBody>
        </p:sp>
        <p:sp>
          <p:nvSpPr>
            <p:cNvPr id="5" name="Rectangle 5"/>
            <p:cNvSpPr/>
            <p:nvPr/>
          </p:nvSpPr>
          <p:spPr>
            <a:xfrm>
              <a:off x="762000" y="1333500"/>
              <a:ext cx="571500" cy="38100"/>
            </a:xfrm>
            <a:prstGeom prst="rect">
              <a:avLst/>
            </a:prstGeom>
            <a:solidFill>
              <a:srgbClr val="D4AF37"/>
            </a:solidFill>
            <a:ln>
              <a:noFill/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62000" y="1714500"/>
            <a:ext cx="3486150" cy="3619500"/>
            <a:chOff x="762000" y="1714500"/>
            <a:chExt cx="3486150" cy="3619500"/>
          </a:xfrm>
        </p:grpSpPr>
        <p:sp>
          <p:nvSpPr>
            <p:cNvPr id="7" name="Rectangle 7"/>
            <p:cNvSpPr/>
            <p:nvPr/>
          </p:nvSpPr>
          <p:spPr>
            <a:xfrm>
              <a:off x="762000" y="1714500"/>
              <a:ext cx="3486150" cy="3619500"/>
            </a:xfrm>
            <a:prstGeom prst="roundRect">
              <a:avLst>
                <a:gd name="adj" fmla="val 3279"/>
              </a:avLst>
            </a:prstGeom>
            <a:solidFill>
              <a:srgbClr val="2A2A2A"/>
            </a:solidFill>
            <a:ln>
              <a:noFill/>
            </a:ln>
          </p:spPr>
        </p:sp>
        <p:grpSp>
          <p:nvGrpSpPr>
            <p:cNvPr id="10" name="Group 10"/>
            <p:cNvGrpSpPr/>
            <p:nvPr/>
          </p:nvGrpSpPr>
          <p:grpSpPr>
            <a:xfrm>
              <a:off x="1154637" y="2134798"/>
              <a:ext cx="395915" cy="301790"/>
              <a:chOff x="1154637" y="2134798"/>
              <a:chExt cx="395915" cy="30179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1168662" y="2147960"/>
                <a:ext cx="367755" cy="274961"/>
              </a:xfrm>
              <a:custGeom>
                <a:avLst/>
                <a:gdLst/>
                <a:ahLst/>
                <a:cxnLst/>
                <a:rect l="l" t="t" r="r" b="b"/>
                <a:pathLst>
                  <a:path w="367755" h="274961">
                    <a:moveTo>
                      <a:pt x="366884" y="89346"/>
                    </a:moveTo>
                    <a:lnTo>
                      <a:pt x="306311" y="274961"/>
                    </a:lnTo>
                    <a:cubicBezTo>
                      <a:pt x="306311" y="274961"/>
                      <a:pt x="262469" y="248768"/>
                      <a:pt x="183888" y="248768"/>
                    </a:cubicBezTo>
                    <a:cubicBezTo>
                      <a:pt x="105307" y="248768"/>
                      <a:pt x="61465" y="274961"/>
                      <a:pt x="61465" y="274961"/>
                    </a:cubicBezTo>
                    <a:lnTo>
                      <a:pt x="892" y="89362"/>
                    </a:lnTo>
                    <a:cubicBezTo>
                      <a:pt x="0" y="86780"/>
                      <a:pt x="762" y="83915"/>
                      <a:pt x="2819" y="82118"/>
                    </a:cubicBezTo>
                    <a:cubicBezTo>
                      <a:pt x="4875" y="80320"/>
                      <a:pt x="7816" y="79948"/>
                      <a:pt x="10256" y="81177"/>
                    </a:cubicBezTo>
                    <a:lnTo>
                      <a:pt x="97694" y="124757"/>
                    </a:lnTo>
                    <a:cubicBezTo>
                      <a:pt x="100837" y="126327"/>
                      <a:pt x="104659" y="125215"/>
                      <a:pt x="106469" y="122203"/>
                    </a:cubicBezTo>
                    <a:lnTo>
                      <a:pt x="178125" y="3201"/>
                    </a:lnTo>
                    <a:cubicBezTo>
                      <a:pt x="179350" y="1212"/>
                      <a:pt x="181519" y="0"/>
                      <a:pt x="183855" y="0"/>
                    </a:cubicBezTo>
                    <a:cubicBezTo>
                      <a:pt x="186191" y="0"/>
                      <a:pt x="188360" y="1212"/>
                      <a:pt x="189585" y="3201"/>
                    </a:cubicBezTo>
                    <a:lnTo>
                      <a:pt x="261241" y="122285"/>
                    </a:lnTo>
                    <a:cubicBezTo>
                      <a:pt x="263055" y="125281"/>
                      <a:pt x="266860" y="126390"/>
                      <a:pt x="270000" y="124839"/>
                    </a:cubicBezTo>
                    <a:lnTo>
                      <a:pt x="357471" y="81226"/>
                    </a:lnTo>
                    <a:cubicBezTo>
                      <a:pt x="359901" y="79985"/>
                      <a:pt x="362841" y="80339"/>
                      <a:pt x="364907" y="82121"/>
                    </a:cubicBezTo>
                    <a:cubicBezTo>
                      <a:pt x="366973" y="83904"/>
                      <a:pt x="367755" y="86760"/>
                      <a:pt x="366884" y="89346"/>
                    </a:cubicBezTo>
                    <a:close/>
                  </a:path>
                </a:pathLst>
              </a:custGeom>
              <a:solidFill>
                <a:srgbClr val="D4AF37">
                  <a:alpha val="20000"/>
                </a:srgbClr>
              </a:solidFill>
              <a:ln>
                <a:noFill/>
              </a:ln>
            </p:spPr>
          </p:sp>
          <p:sp>
            <p:nvSpPr>
              <p:cNvPr id="9" name="Freeform 9"/>
              <p:cNvSpPr/>
              <p:nvPr/>
            </p:nvSpPr>
            <p:spPr>
              <a:xfrm>
                <a:off x="1154637" y="2134798"/>
                <a:ext cx="395915" cy="301790"/>
              </a:xfrm>
              <a:custGeom>
                <a:avLst/>
                <a:gdLst/>
                <a:ahLst/>
                <a:cxnLst/>
                <a:rect l="l" t="t" r="r" b="b"/>
                <a:pathLst>
                  <a:path w="395915" h="301790">
                    <a:moveTo>
                      <a:pt x="387556" y="85434"/>
                    </a:moveTo>
                    <a:cubicBezTo>
                      <a:pt x="381513" y="80165"/>
                      <a:pt x="372888" y="79066"/>
                      <a:pt x="365717" y="82651"/>
                    </a:cubicBezTo>
                    <a:lnTo>
                      <a:pt x="283518" y="123578"/>
                    </a:lnTo>
                    <a:lnTo>
                      <a:pt x="214890" y="9587"/>
                    </a:lnTo>
                    <a:cubicBezTo>
                      <a:pt x="211302" y="3637"/>
                      <a:pt x="204861" y="0"/>
                      <a:pt x="197913" y="0"/>
                    </a:cubicBezTo>
                    <a:cubicBezTo>
                      <a:pt x="190966" y="0"/>
                      <a:pt x="184525" y="3637"/>
                      <a:pt x="180937" y="9587"/>
                    </a:cubicBezTo>
                    <a:lnTo>
                      <a:pt x="112309" y="123628"/>
                    </a:lnTo>
                    <a:lnTo>
                      <a:pt x="30142" y="82700"/>
                    </a:lnTo>
                    <a:cubicBezTo>
                      <a:pt x="22991" y="79148"/>
                      <a:pt x="14406" y="80234"/>
                      <a:pt x="8364" y="85454"/>
                    </a:cubicBezTo>
                    <a:cubicBezTo>
                      <a:pt x="2321" y="90674"/>
                      <a:pt x="0" y="99010"/>
                      <a:pt x="2475" y="106602"/>
                    </a:cubicBezTo>
                    <a:lnTo>
                      <a:pt x="63048" y="292184"/>
                    </a:lnTo>
                    <a:cubicBezTo>
                      <a:pt x="64282" y="295961"/>
                      <a:pt x="67163" y="298973"/>
                      <a:pt x="70881" y="300374"/>
                    </a:cubicBezTo>
                    <a:cubicBezTo>
                      <a:pt x="74599" y="301774"/>
                      <a:pt x="78751" y="301412"/>
                      <a:pt x="82170" y="299388"/>
                    </a:cubicBezTo>
                    <a:cubicBezTo>
                      <a:pt x="82579" y="299142"/>
                      <a:pt x="124440" y="275027"/>
                      <a:pt x="197913" y="275027"/>
                    </a:cubicBezTo>
                    <a:cubicBezTo>
                      <a:pt x="271387" y="275027"/>
                      <a:pt x="313248" y="299142"/>
                      <a:pt x="313624" y="299371"/>
                    </a:cubicBezTo>
                    <a:cubicBezTo>
                      <a:pt x="317044" y="301415"/>
                      <a:pt x="321209" y="301790"/>
                      <a:pt x="324939" y="300392"/>
                    </a:cubicBezTo>
                    <a:cubicBezTo>
                      <a:pt x="328670" y="298993"/>
                      <a:pt x="331561" y="295973"/>
                      <a:pt x="332795" y="292184"/>
                    </a:cubicBezTo>
                    <a:lnTo>
                      <a:pt x="393368" y="106651"/>
                    </a:lnTo>
                    <a:cubicBezTo>
                      <a:pt x="395915" y="99054"/>
                      <a:pt x="393619" y="90672"/>
                      <a:pt x="387556" y="85434"/>
                    </a:cubicBezTo>
                    <a:close/>
                    <a:moveTo>
                      <a:pt x="312511" y="269838"/>
                    </a:moveTo>
                    <a:cubicBezTo>
                      <a:pt x="292866" y="261505"/>
                      <a:pt x="253706" y="248834"/>
                      <a:pt x="197913" y="248834"/>
                    </a:cubicBezTo>
                    <a:cubicBezTo>
                      <a:pt x="142121" y="248834"/>
                      <a:pt x="102961" y="261505"/>
                      <a:pt x="83316" y="269838"/>
                    </a:cubicBezTo>
                    <a:lnTo>
                      <a:pt x="32091" y="112954"/>
                    </a:lnTo>
                    <a:lnTo>
                      <a:pt x="105875" y="149739"/>
                    </a:lnTo>
                    <a:cubicBezTo>
                      <a:pt x="115133" y="154305"/>
                      <a:pt x="126344" y="151044"/>
                      <a:pt x="131709" y="142225"/>
                    </a:cubicBezTo>
                    <a:lnTo>
                      <a:pt x="197913" y="32179"/>
                    </a:lnTo>
                    <a:lnTo>
                      <a:pt x="264118" y="142192"/>
                    </a:lnTo>
                    <a:cubicBezTo>
                      <a:pt x="269487" y="150995"/>
                      <a:pt x="280681" y="154254"/>
                      <a:pt x="289935" y="149707"/>
                    </a:cubicBezTo>
                    <a:lnTo>
                      <a:pt x="363736" y="112954"/>
                    </a:lnTo>
                    <a:close/>
                    <a:moveTo>
                      <a:pt x="276282" y="217450"/>
                    </a:moveTo>
                    <a:cubicBezTo>
                      <a:pt x="275178" y="223704"/>
                      <a:pt x="269748" y="228265"/>
                      <a:pt x="263398" y="228272"/>
                    </a:cubicBezTo>
                    <a:cubicBezTo>
                      <a:pt x="262630" y="228271"/>
                      <a:pt x="261863" y="228205"/>
                      <a:pt x="261106" y="228075"/>
                    </a:cubicBezTo>
                    <a:cubicBezTo>
                      <a:pt x="219273" y="220894"/>
                      <a:pt x="176521" y="220894"/>
                      <a:pt x="134688" y="228075"/>
                    </a:cubicBezTo>
                    <a:cubicBezTo>
                      <a:pt x="127564" y="229332"/>
                      <a:pt x="120769" y="224575"/>
                      <a:pt x="119512" y="217450"/>
                    </a:cubicBezTo>
                    <a:cubicBezTo>
                      <a:pt x="118255" y="210326"/>
                      <a:pt x="123012" y="203531"/>
                      <a:pt x="130137" y="202274"/>
                    </a:cubicBezTo>
                    <a:cubicBezTo>
                      <a:pt x="174982" y="194569"/>
                      <a:pt x="220812" y="194569"/>
                      <a:pt x="265657" y="202274"/>
                    </a:cubicBezTo>
                    <a:cubicBezTo>
                      <a:pt x="272767" y="203523"/>
                      <a:pt x="277526" y="210288"/>
                      <a:pt x="276298" y="217401"/>
                    </a:cubicBezTo>
                    <a:close/>
                  </a:path>
                </a:pathLst>
              </a:custGeom>
              <a:solidFill>
                <a:srgbClr val="D4AF37"/>
              </a:solidFill>
              <a:ln>
                <a:noFill/>
              </a:ln>
            </p:spPr>
          </p:sp>
        </p:grpSp>
        <p:sp>
          <p:nvSpPr>
            <p:cNvPr id="11" name="TextBox 11"/>
            <p:cNvSpPr txBox="1"/>
            <p:nvPr/>
          </p:nvSpPr>
          <p:spPr>
            <a:xfrm>
              <a:off x="1693545" y="2222182"/>
              <a:ext cx="1054036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5F5F5"/>
                  </a:solidFill>
                  <a:latin typeface="Arial"/>
                  <a:ea typeface="Microsoft YaHei"/>
                  <a:cs typeface="Arial"/>
                </a:rPr>
                <a:t>基本档案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25855" y="2807018"/>
              <a:ext cx="1611630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BDBDBD"/>
                  </a:solidFill>
                  <a:latin typeface="Arial"/>
                  <a:ea typeface="Microsoft YaHei"/>
                  <a:cs typeface="Arial"/>
                </a:rPr>
                <a:t>出生：</a:t>
              </a:r>
              <a:r>
                <a:rPr lang="zh-CN" sz="1350" b="1" dirty="0">
                  <a:solidFill>
                    <a:srgbClr val="F5F5F5"/>
                  </a:solidFill>
                  <a:latin typeface="Arial"/>
                  <a:ea typeface="Microsoft YaHei"/>
                  <a:cs typeface="Arial"/>
                </a:rPr>
                <a:t>1976.03.12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25855" y="3188018"/>
              <a:ext cx="1473613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BDBDBD"/>
                  </a:solidFill>
                  <a:latin typeface="Arial"/>
                  <a:ea typeface="Microsoft YaHei"/>
                  <a:cs typeface="Arial"/>
                </a:rPr>
                <a:t>籍贯：</a:t>
              </a:r>
              <a:r>
                <a:rPr lang="zh-CN" sz="1350" b="1" dirty="0">
                  <a:solidFill>
                    <a:srgbClr val="F5F5F5"/>
                  </a:solidFill>
                  <a:latin typeface="Arial"/>
                  <a:ea typeface="Microsoft YaHei"/>
                  <a:cs typeface="Arial"/>
                </a:rPr>
                <a:t>安徽 芜湖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25855" y="3569018"/>
              <a:ext cx="2459450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BDBDBD"/>
                  </a:solidFill>
                  <a:latin typeface="Arial"/>
                  <a:ea typeface="Microsoft YaHei"/>
                  <a:cs typeface="Arial"/>
                </a:rPr>
                <a:t>毕业：</a:t>
              </a:r>
              <a:r>
                <a:rPr lang="zh-CN" sz="1350" b="1" dirty="0">
                  <a:solidFill>
                    <a:srgbClr val="F5F5F5"/>
                  </a:solidFill>
                  <a:latin typeface="Arial"/>
                  <a:ea typeface="Microsoft YaHei"/>
                  <a:cs typeface="Arial"/>
                </a:rPr>
                <a:t>北京电影学院 表演系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25855" y="3950018"/>
              <a:ext cx="1217295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BDBDBD"/>
                  </a:solidFill>
                  <a:latin typeface="Arial"/>
                  <a:ea typeface="Microsoft YaHei"/>
                  <a:cs typeface="Arial"/>
                </a:rPr>
                <a:t>星座：</a:t>
              </a:r>
              <a:r>
                <a:rPr lang="zh-CN" sz="1350" b="1" dirty="0">
                  <a:solidFill>
                    <a:srgbClr val="F5F5F5"/>
                  </a:solidFill>
                  <a:latin typeface="Arial"/>
                  <a:ea typeface="Microsoft YaHei"/>
                  <a:cs typeface="Arial"/>
                </a:rPr>
                <a:t>双鱼座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438650" y="1714500"/>
            <a:ext cx="3486150" cy="3619500"/>
            <a:chOff x="4438650" y="1714500"/>
            <a:chExt cx="3486150" cy="3619500"/>
          </a:xfrm>
        </p:grpSpPr>
        <p:sp>
          <p:nvSpPr>
            <p:cNvPr id="17" name="Rectangle 17"/>
            <p:cNvSpPr/>
            <p:nvPr/>
          </p:nvSpPr>
          <p:spPr>
            <a:xfrm>
              <a:off x="4438650" y="1714500"/>
              <a:ext cx="3486150" cy="3619500"/>
            </a:xfrm>
            <a:prstGeom prst="roundRect">
              <a:avLst>
                <a:gd name="adj" fmla="val 3279"/>
              </a:avLst>
            </a:prstGeom>
            <a:solidFill>
              <a:srgbClr val="2A2A2A"/>
            </a:solidFill>
            <a:ln>
              <a:noFill/>
            </a:ln>
          </p:spPr>
        </p:sp>
        <p:grpSp>
          <p:nvGrpSpPr>
            <p:cNvPr id="20" name="Group 20"/>
            <p:cNvGrpSpPr/>
            <p:nvPr/>
          </p:nvGrpSpPr>
          <p:grpSpPr>
            <a:xfrm>
              <a:off x="4843785" y="2121697"/>
              <a:ext cx="370757" cy="355249"/>
              <a:chOff x="4843785" y="2121697"/>
              <a:chExt cx="370757" cy="355249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4857850" y="2134925"/>
                <a:ext cx="342701" cy="328049"/>
              </a:xfrm>
              <a:custGeom>
                <a:avLst/>
                <a:gdLst/>
                <a:ahLst/>
                <a:cxnLst/>
                <a:rect l="l" t="t" r="r" b="b"/>
                <a:pathLst>
                  <a:path w="342701" h="328049">
                    <a:moveTo>
                      <a:pt x="263241" y="202376"/>
                    </a:moveTo>
                    <a:cubicBezTo>
                      <a:pt x="259584" y="205589"/>
                      <a:pt x="257987" y="210550"/>
                      <a:pt x="259083" y="215293"/>
                    </a:cubicBezTo>
                    <a:lnTo>
                      <a:pt x="281217" y="311130"/>
                    </a:lnTo>
                    <a:cubicBezTo>
                      <a:pt x="282413" y="316247"/>
                      <a:pt x="280434" y="321583"/>
                      <a:pt x="276192" y="324684"/>
                    </a:cubicBezTo>
                    <a:cubicBezTo>
                      <a:pt x="271949" y="327784"/>
                      <a:pt x="266264" y="328049"/>
                      <a:pt x="261752" y="325356"/>
                    </a:cubicBezTo>
                    <a:lnTo>
                      <a:pt x="178095" y="274606"/>
                    </a:lnTo>
                    <a:cubicBezTo>
                      <a:pt x="173952" y="272086"/>
                      <a:pt x="168749" y="272086"/>
                      <a:pt x="164606" y="274606"/>
                    </a:cubicBezTo>
                    <a:lnTo>
                      <a:pt x="80949" y="325356"/>
                    </a:lnTo>
                    <a:cubicBezTo>
                      <a:pt x="76437" y="328049"/>
                      <a:pt x="70752" y="327784"/>
                      <a:pt x="66509" y="324684"/>
                    </a:cubicBezTo>
                    <a:cubicBezTo>
                      <a:pt x="62267" y="321583"/>
                      <a:pt x="60288" y="316247"/>
                      <a:pt x="61484" y="311130"/>
                    </a:cubicBezTo>
                    <a:lnTo>
                      <a:pt x="83618" y="215293"/>
                    </a:lnTo>
                    <a:cubicBezTo>
                      <a:pt x="84714" y="210550"/>
                      <a:pt x="83117" y="205589"/>
                      <a:pt x="79460" y="202376"/>
                    </a:cubicBezTo>
                    <a:lnTo>
                      <a:pt x="5610" y="137956"/>
                    </a:lnTo>
                    <a:cubicBezTo>
                      <a:pt x="1572" y="134524"/>
                      <a:pt x="0" y="128998"/>
                      <a:pt x="1627" y="123955"/>
                    </a:cubicBezTo>
                    <a:cubicBezTo>
                      <a:pt x="3254" y="118912"/>
                      <a:pt x="7760" y="115347"/>
                      <a:pt x="13042" y="114922"/>
                    </a:cubicBezTo>
                    <a:lnTo>
                      <a:pt x="110385" y="106507"/>
                    </a:lnTo>
                    <a:cubicBezTo>
                      <a:pt x="115225" y="106076"/>
                      <a:pt x="119428" y="103001"/>
                      <a:pt x="121304" y="98518"/>
                    </a:cubicBezTo>
                    <a:lnTo>
                      <a:pt x="159334" y="7888"/>
                    </a:lnTo>
                    <a:cubicBezTo>
                      <a:pt x="161410" y="3099"/>
                      <a:pt x="166131" y="0"/>
                      <a:pt x="171350" y="0"/>
                    </a:cubicBezTo>
                    <a:cubicBezTo>
                      <a:pt x="176570" y="0"/>
                      <a:pt x="181291" y="3099"/>
                      <a:pt x="183367" y="7888"/>
                    </a:cubicBezTo>
                    <a:lnTo>
                      <a:pt x="221397" y="98518"/>
                    </a:lnTo>
                    <a:cubicBezTo>
                      <a:pt x="223273" y="103001"/>
                      <a:pt x="227476" y="106076"/>
                      <a:pt x="232316" y="106507"/>
                    </a:cubicBezTo>
                    <a:lnTo>
                      <a:pt x="329659" y="114922"/>
                    </a:lnTo>
                    <a:cubicBezTo>
                      <a:pt x="334941" y="115347"/>
                      <a:pt x="339446" y="118912"/>
                      <a:pt x="341074" y="123955"/>
                    </a:cubicBezTo>
                    <a:cubicBezTo>
                      <a:pt x="342701" y="128998"/>
                      <a:pt x="341129" y="134524"/>
                      <a:pt x="337091" y="137956"/>
                    </a:cubicBezTo>
                    <a:close/>
                  </a:path>
                </a:pathLst>
              </a:custGeom>
              <a:solidFill>
                <a:srgbClr val="D4AF37">
                  <a:alpha val="20000"/>
                </a:srgbClr>
              </a:solidFill>
              <a:ln>
                <a:noFill/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4843785" y="2121697"/>
                <a:ext cx="370757" cy="355249"/>
              </a:xfrm>
              <a:custGeom>
                <a:avLst/>
                <a:gdLst/>
                <a:ahLst/>
                <a:cxnLst/>
                <a:rect l="l" t="t" r="r" b="b"/>
                <a:pathLst>
                  <a:path w="370757" h="355249">
                    <a:moveTo>
                      <a:pt x="367462" y="133077"/>
                    </a:moveTo>
                    <a:cubicBezTo>
                      <a:pt x="364219" y="123084"/>
                      <a:pt x="355319" y="115994"/>
                      <a:pt x="344853" y="115069"/>
                    </a:cubicBezTo>
                    <a:lnTo>
                      <a:pt x="247625" y="106687"/>
                    </a:lnTo>
                    <a:lnTo>
                      <a:pt x="209513" y="16057"/>
                    </a:lnTo>
                    <a:lnTo>
                      <a:pt x="209513" y="16057"/>
                    </a:lnTo>
                    <a:cubicBezTo>
                      <a:pt x="205456" y="6333"/>
                      <a:pt x="195952" y="0"/>
                      <a:pt x="185415" y="0"/>
                    </a:cubicBezTo>
                    <a:cubicBezTo>
                      <a:pt x="174878" y="0"/>
                      <a:pt x="165374" y="6333"/>
                      <a:pt x="161317" y="16057"/>
                    </a:cubicBezTo>
                    <a:lnTo>
                      <a:pt x="123319" y="106687"/>
                    </a:lnTo>
                    <a:lnTo>
                      <a:pt x="25977" y="115118"/>
                    </a:lnTo>
                    <a:cubicBezTo>
                      <a:pt x="15468" y="116001"/>
                      <a:pt x="6513" y="123101"/>
                      <a:pt x="3257" y="133132"/>
                    </a:cubicBezTo>
                    <a:cubicBezTo>
                      <a:pt x="0" y="143162"/>
                      <a:pt x="3077" y="154168"/>
                      <a:pt x="11063" y="161056"/>
                    </a:cubicBezTo>
                    <a:lnTo>
                      <a:pt x="84913" y="225590"/>
                    </a:lnTo>
                    <a:lnTo>
                      <a:pt x="62779" y="321427"/>
                    </a:lnTo>
                    <a:cubicBezTo>
                      <a:pt x="60386" y="331680"/>
                      <a:pt x="64365" y="342370"/>
                      <a:pt x="72880" y="348563"/>
                    </a:cubicBezTo>
                    <a:cubicBezTo>
                      <a:pt x="81395" y="354756"/>
                      <a:pt x="92790" y="355249"/>
                      <a:pt x="101808" y="349814"/>
                    </a:cubicBezTo>
                    <a:lnTo>
                      <a:pt x="185300" y="299064"/>
                    </a:lnTo>
                    <a:lnTo>
                      <a:pt x="268973" y="349814"/>
                    </a:lnTo>
                    <a:cubicBezTo>
                      <a:pt x="277991" y="355249"/>
                      <a:pt x="289386" y="354756"/>
                      <a:pt x="297901" y="348563"/>
                    </a:cubicBezTo>
                    <a:cubicBezTo>
                      <a:pt x="306416" y="342370"/>
                      <a:pt x="310394" y="331680"/>
                      <a:pt x="308002" y="321427"/>
                    </a:cubicBezTo>
                    <a:lnTo>
                      <a:pt x="285884" y="225492"/>
                    </a:lnTo>
                    <a:lnTo>
                      <a:pt x="359718" y="161056"/>
                    </a:lnTo>
                    <a:cubicBezTo>
                      <a:pt x="367704" y="154144"/>
                      <a:pt x="370757" y="143112"/>
                      <a:pt x="367462" y="133077"/>
                    </a:cubicBezTo>
                    <a:close/>
                    <a:moveTo>
                      <a:pt x="342545" y="141263"/>
                    </a:moveTo>
                    <a:lnTo>
                      <a:pt x="268711" y="205700"/>
                    </a:lnTo>
                    <a:cubicBezTo>
                      <a:pt x="261388" y="212070"/>
                      <a:pt x="258188" y="221967"/>
                      <a:pt x="260395" y="231419"/>
                    </a:cubicBezTo>
                    <a:lnTo>
                      <a:pt x="282577" y="327419"/>
                    </a:lnTo>
                    <a:lnTo>
                      <a:pt x="282577" y="327419"/>
                    </a:lnTo>
                    <a:lnTo>
                      <a:pt x="198970" y="276668"/>
                    </a:lnTo>
                    <a:cubicBezTo>
                      <a:pt x="190655" y="271604"/>
                      <a:pt x="180208" y="271604"/>
                      <a:pt x="171892" y="276668"/>
                    </a:cubicBezTo>
                    <a:lnTo>
                      <a:pt x="88400" y="327419"/>
                    </a:lnTo>
                    <a:lnTo>
                      <a:pt x="88400" y="327419"/>
                    </a:lnTo>
                    <a:lnTo>
                      <a:pt x="110435" y="231484"/>
                    </a:lnTo>
                    <a:cubicBezTo>
                      <a:pt x="112642" y="222032"/>
                      <a:pt x="109442" y="212135"/>
                      <a:pt x="102119" y="205765"/>
                    </a:cubicBezTo>
                    <a:lnTo>
                      <a:pt x="28252" y="141361"/>
                    </a:lnTo>
                    <a:cubicBezTo>
                      <a:pt x="28246" y="141312"/>
                      <a:pt x="28246" y="141263"/>
                      <a:pt x="28252" y="141214"/>
                    </a:cubicBezTo>
                    <a:lnTo>
                      <a:pt x="125562" y="132799"/>
                    </a:lnTo>
                    <a:cubicBezTo>
                      <a:pt x="135245" y="131946"/>
                      <a:pt x="143658" y="125801"/>
                      <a:pt x="147418" y="116837"/>
                    </a:cubicBezTo>
                    <a:lnTo>
                      <a:pt x="185415" y="26321"/>
                    </a:lnTo>
                    <a:lnTo>
                      <a:pt x="223396" y="116837"/>
                    </a:lnTo>
                    <a:cubicBezTo>
                      <a:pt x="227155" y="125801"/>
                      <a:pt x="235569" y="131946"/>
                      <a:pt x="245251" y="132799"/>
                    </a:cubicBezTo>
                    <a:lnTo>
                      <a:pt x="342577" y="141214"/>
                    </a:lnTo>
                    <a:cubicBezTo>
                      <a:pt x="342577" y="141214"/>
                      <a:pt x="342577" y="141312"/>
                      <a:pt x="342577" y="141328"/>
                    </a:cubicBezTo>
                    <a:close/>
                  </a:path>
                </a:pathLst>
              </a:custGeom>
              <a:solidFill>
                <a:srgbClr val="D4AF37"/>
              </a:solidFill>
              <a:ln>
                <a:noFill/>
              </a:ln>
            </p:spPr>
          </p:sp>
        </p:grpSp>
        <p:sp>
          <p:nvSpPr>
            <p:cNvPr id="21" name="TextBox 21"/>
            <p:cNvSpPr txBox="1"/>
            <p:nvPr/>
          </p:nvSpPr>
          <p:spPr>
            <a:xfrm>
              <a:off x="5370195" y="2222182"/>
              <a:ext cx="1054036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5F5F5"/>
                  </a:solidFill>
                  <a:latin typeface="Arial"/>
                  <a:ea typeface="Microsoft YaHei"/>
                  <a:cs typeface="Arial"/>
                </a:rPr>
                <a:t>职业标签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802505" y="2902268"/>
              <a:ext cx="1444038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F2D77B"/>
                  </a:solidFill>
                  <a:latin typeface="Arial"/>
                  <a:ea typeface="Microsoft YaHei"/>
                  <a:cs typeface="Arial"/>
                </a:rPr>
                <a:t>演员</a:t>
              </a:r>
              <a:r>
                <a:rPr lang="zh-CN" sz="1350" dirty="0">
                  <a:solidFill>
                    <a:srgbClr val="BDBDBD"/>
                  </a:solidFill>
                  <a:latin typeface="Arial"/>
                  <a:ea typeface="Microsoft YaHei"/>
                  <a:cs typeface="Arial"/>
                </a:rPr>
                <a:t xml:space="preserve"> · 影视表演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4802505" y="3283268"/>
              <a:ext cx="1444038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F2D77B"/>
                  </a:solidFill>
                  <a:latin typeface="Arial"/>
                  <a:ea typeface="Microsoft YaHei"/>
                  <a:cs typeface="Arial"/>
                </a:rPr>
                <a:t>导演</a:t>
              </a:r>
              <a:r>
                <a:rPr lang="zh-CN" sz="1350" dirty="0">
                  <a:solidFill>
                    <a:srgbClr val="BDBDBD"/>
                  </a:solidFill>
                  <a:latin typeface="Arial"/>
                  <a:ea typeface="Microsoft YaHei"/>
                  <a:cs typeface="Arial"/>
                </a:rPr>
                <a:t xml:space="preserve"> · 电影执导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802505" y="3664268"/>
              <a:ext cx="1444038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F2D77B"/>
                  </a:solidFill>
                  <a:latin typeface="Arial"/>
                  <a:ea typeface="Microsoft YaHei"/>
                  <a:cs typeface="Arial"/>
                </a:rPr>
                <a:t>歌手</a:t>
              </a:r>
              <a:r>
                <a:rPr lang="zh-CN" sz="1350" dirty="0">
                  <a:solidFill>
                    <a:srgbClr val="BDBDBD"/>
                  </a:solidFill>
                  <a:latin typeface="Arial"/>
                  <a:ea typeface="Microsoft YaHei"/>
                  <a:cs typeface="Arial"/>
                </a:rPr>
                <a:t xml:space="preserve"> · 音乐发行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4802505" y="4045268"/>
              <a:ext cx="1444038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F2D77B"/>
                  </a:solidFill>
                  <a:latin typeface="Arial"/>
                  <a:ea typeface="Microsoft YaHei"/>
                  <a:cs typeface="Arial"/>
                </a:rPr>
                <a:t>制片</a:t>
              </a:r>
              <a:r>
                <a:rPr lang="zh-CN" sz="1350" dirty="0">
                  <a:solidFill>
                    <a:srgbClr val="BDBDBD"/>
                  </a:solidFill>
                  <a:latin typeface="Arial"/>
                  <a:ea typeface="Microsoft YaHei"/>
                  <a:cs typeface="Arial"/>
                </a:rPr>
                <a:t xml:space="preserve"> · 影视制作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8115300" y="1714500"/>
            <a:ext cx="3486150" cy="3619500"/>
            <a:chOff x="8115300" y="1714500"/>
            <a:chExt cx="3486150" cy="3619500"/>
          </a:xfrm>
        </p:grpSpPr>
        <p:sp>
          <p:nvSpPr>
            <p:cNvPr id="27" name="Rectangle 27"/>
            <p:cNvSpPr/>
            <p:nvPr/>
          </p:nvSpPr>
          <p:spPr>
            <a:xfrm>
              <a:off x="8115300" y="1714500"/>
              <a:ext cx="3486150" cy="3619500"/>
            </a:xfrm>
            <a:prstGeom prst="roundRect">
              <a:avLst>
                <a:gd name="adj" fmla="val 3279"/>
              </a:avLst>
            </a:prstGeom>
            <a:solidFill>
              <a:srgbClr val="2A2A2A"/>
            </a:solidFill>
            <a:ln>
              <a:noFill/>
            </a:ln>
          </p:spPr>
        </p:sp>
        <p:grpSp>
          <p:nvGrpSpPr>
            <p:cNvPr id="30" name="Group 30"/>
            <p:cNvGrpSpPr/>
            <p:nvPr/>
          </p:nvGrpSpPr>
          <p:grpSpPr>
            <a:xfrm>
              <a:off x="8517437" y="2118954"/>
              <a:ext cx="379730" cy="377102"/>
              <a:chOff x="8517437" y="2118954"/>
              <a:chExt cx="379730" cy="377102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8627269" y="2226469"/>
                <a:ext cx="157162" cy="157162"/>
              </a:xfrm>
              <a:custGeom>
                <a:avLst/>
                <a:gdLst/>
                <a:ahLst/>
                <a:cxnLst/>
                <a:rect l="l" t="t" r="r" b="b"/>
                <a:pathLst>
                  <a:path w="157162" h="157162">
                    <a:moveTo>
                      <a:pt x="157162" y="78581"/>
                    </a:moveTo>
                    <a:cubicBezTo>
                      <a:pt x="157162" y="121980"/>
                      <a:pt x="121980" y="157162"/>
                      <a:pt x="78581" y="157162"/>
                    </a:cubicBezTo>
                    <a:cubicBezTo>
                      <a:pt x="35182" y="157162"/>
                      <a:pt x="0" y="121980"/>
                      <a:pt x="0" y="78581"/>
                    </a:cubicBezTo>
                    <a:cubicBezTo>
                      <a:pt x="0" y="35182"/>
                      <a:pt x="35182" y="0"/>
                      <a:pt x="78581" y="0"/>
                    </a:cubicBezTo>
                    <a:cubicBezTo>
                      <a:pt x="121980" y="0"/>
                      <a:pt x="157162" y="35182"/>
                      <a:pt x="157162" y="78581"/>
                    </a:cubicBezTo>
                    <a:close/>
                  </a:path>
                </a:pathLst>
              </a:custGeom>
              <a:solidFill>
                <a:srgbClr val="D4AF37">
                  <a:alpha val="20000"/>
                </a:srgbClr>
              </a:solidFill>
              <a:ln>
                <a:noFill/>
              </a:ln>
            </p:spPr>
          </p:sp>
          <p:sp>
            <p:nvSpPr>
              <p:cNvPr id="29" name="Freeform 29"/>
              <p:cNvSpPr/>
              <p:nvPr/>
            </p:nvSpPr>
            <p:spPr>
              <a:xfrm>
                <a:off x="8517437" y="2118954"/>
                <a:ext cx="379730" cy="377102"/>
              </a:xfrm>
              <a:custGeom>
                <a:avLst/>
                <a:gdLst/>
                <a:ahLst/>
                <a:cxnLst/>
                <a:rect l="l" t="t" r="r" b="b"/>
                <a:pathLst>
                  <a:path w="379730" h="377102">
                    <a:moveTo>
                      <a:pt x="342088" y="112688"/>
                    </a:moveTo>
                    <a:cubicBezTo>
                      <a:pt x="379730" y="191416"/>
                      <a:pt x="351822" y="285858"/>
                      <a:pt x="277434" y="331480"/>
                    </a:cubicBezTo>
                    <a:cubicBezTo>
                      <a:pt x="203046" y="377102"/>
                      <a:pt x="106215" y="359162"/>
                      <a:pt x="53108" y="289920"/>
                    </a:cubicBezTo>
                    <a:cubicBezTo>
                      <a:pt x="0" y="220677"/>
                      <a:pt x="7777" y="122506"/>
                      <a:pt x="71123" y="62488"/>
                    </a:cubicBezTo>
                    <a:cubicBezTo>
                      <a:pt x="134470" y="2471"/>
                      <a:pt x="232918" y="0"/>
                      <a:pt x="299196" y="56765"/>
                    </a:cubicBezTo>
                    <a:lnTo>
                      <a:pt x="336309" y="19635"/>
                    </a:lnTo>
                    <a:cubicBezTo>
                      <a:pt x="341427" y="14518"/>
                      <a:pt x="349724" y="14518"/>
                      <a:pt x="354841" y="19635"/>
                    </a:cubicBezTo>
                    <a:cubicBezTo>
                      <a:pt x="359959" y="24753"/>
                      <a:pt x="359959" y="33050"/>
                      <a:pt x="354841" y="38167"/>
                    </a:cubicBezTo>
                    <a:lnTo>
                      <a:pt x="197679" y="195330"/>
                    </a:lnTo>
                    <a:cubicBezTo>
                      <a:pt x="192561" y="200447"/>
                      <a:pt x="184264" y="200447"/>
                      <a:pt x="179147" y="195330"/>
                    </a:cubicBezTo>
                    <a:cubicBezTo>
                      <a:pt x="174029" y="190212"/>
                      <a:pt x="174029" y="181915"/>
                      <a:pt x="179147" y="176798"/>
                    </a:cubicBezTo>
                    <a:lnTo>
                      <a:pt x="224527" y="131417"/>
                    </a:lnTo>
                    <a:cubicBezTo>
                      <a:pt x="199208" y="114672"/>
                      <a:pt x="165699" y="117522"/>
                      <a:pt x="143572" y="138305"/>
                    </a:cubicBezTo>
                    <a:cubicBezTo>
                      <a:pt x="121446" y="159087"/>
                      <a:pt x="116502" y="192351"/>
                      <a:pt x="131630" y="218669"/>
                    </a:cubicBezTo>
                    <a:cubicBezTo>
                      <a:pt x="146757" y="244988"/>
                      <a:pt x="177989" y="257459"/>
                      <a:pt x="207083" y="248800"/>
                    </a:cubicBezTo>
                    <a:cubicBezTo>
                      <a:pt x="236178" y="240141"/>
                      <a:pt x="255508" y="212622"/>
                      <a:pt x="253782" y="182315"/>
                    </a:cubicBezTo>
                    <a:cubicBezTo>
                      <a:pt x="253376" y="175081"/>
                      <a:pt x="258909" y="168888"/>
                      <a:pt x="266143" y="168481"/>
                    </a:cubicBezTo>
                    <a:cubicBezTo>
                      <a:pt x="273376" y="168074"/>
                      <a:pt x="279569" y="173608"/>
                      <a:pt x="279976" y="180841"/>
                    </a:cubicBezTo>
                    <a:cubicBezTo>
                      <a:pt x="282436" y="223766"/>
                      <a:pt x="254735" y="262634"/>
                      <a:pt x="213357" y="274316"/>
                    </a:cubicBezTo>
                    <a:cubicBezTo>
                      <a:pt x="171979" y="285997"/>
                      <a:pt x="128041" y="267354"/>
                      <a:pt x="107690" y="229480"/>
                    </a:cubicBezTo>
                    <a:cubicBezTo>
                      <a:pt x="87339" y="191606"/>
                      <a:pt x="96043" y="144677"/>
                      <a:pt x="128621" y="116620"/>
                    </a:cubicBezTo>
                    <a:cubicBezTo>
                      <a:pt x="161200" y="88562"/>
                      <a:pt x="208900" y="86914"/>
                      <a:pt x="243338" y="112656"/>
                    </a:cubicBezTo>
                    <a:lnTo>
                      <a:pt x="280582" y="75411"/>
                    </a:lnTo>
                    <a:cubicBezTo>
                      <a:pt x="224061" y="28485"/>
                      <a:pt x="141264" y="31678"/>
                      <a:pt x="88526" y="82819"/>
                    </a:cubicBezTo>
                    <a:cubicBezTo>
                      <a:pt x="35787" y="133960"/>
                      <a:pt x="30049" y="216619"/>
                      <a:pt x="75216" y="274556"/>
                    </a:cubicBezTo>
                    <a:cubicBezTo>
                      <a:pt x="120382" y="332493"/>
                      <a:pt x="201944" y="347096"/>
                      <a:pt x="264406" y="308429"/>
                    </a:cubicBezTo>
                    <a:cubicBezTo>
                      <a:pt x="326869" y="269762"/>
                      <a:pt x="350167" y="190247"/>
                      <a:pt x="318448" y="123984"/>
                    </a:cubicBezTo>
                    <a:cubicBezTo>
                      <a:pt x="315329" y="117457"/>
                      <a:pt x="318092" y="109636"/>
                      <a:pt x="324620" y="106517"/>
                    </a:cubicBezTo>
                    <a:cubicBezTo>
                      <a:pt x="331148" y="103397"/>
                      <a:pt x="338969" y="106160"/>
                      <a:pt x="342088" y="112688"/>
                    </a:cubicBezTo>
                    <a:close/>
                  </a:path>
                </a:pathLst>
              </a:custGeom>
              <a:solidFill>
                <a:srgbClr val="D4AF37"/>
              </a:solidFill>
              <a:ln>
                <a:noFill/>
              </a:ln>
            </p:spPr>
          </p:sp>
        </p:grpSp>
        <p:sp>
          <p:nvSpPr>
            <p:cNvPr id="31" name="TextBox 31"/>
            <p:cNvSpPr txBox="1"/>
            <p:nvPr/>
          </p:nvSpPr>
          <p:spPr>
            <a:xfrm>
              <a:off x="9046845" y="2222182"/>
              <a:ext cx="1054036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5F5F5"/>
                  </a:solidFill>
                  <a:latin typeface="Arial"/>
                  <a:ea typeface="Microsoft YaHei"/>
                  <a:cs typeface="Arial"/>
                </a:rPr>
                <a:t>演艺起点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8479155" y="2864168"/>
              <a:ext cx="2646759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BDBDBD"/>
                  </a:solidFill>
                  <a:latin typeface="Arial"/>
                  <a:ea typeface="Microsoft YaHei"/>
                  <a:cs typeface="Arial"/>
                </a:rPr>
                <a:t>1998 年凭电视剧《还珠格格》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8479155" y="3168968"/>
              <a:ext cx="2420017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BDBDBD"/>
                  </a:solidFill>
                  <a:latin typeface="Arial"/>
                  <a:ea typeface="Microsoft YaHei"/>
                  <a:cs typeface="Arial"/>
                </a:rPr>
                <a:t>中“小燕子”一角红遍全国，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8479155" y="3473768"/>
              <a:ext cx="1808797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BDBDBD"/>
                  </a:solidFill>
                  <a:latin typeface="Arial"/>
                  <a:ea typeface="Microsoft YaHei"/>
                  <a:cs typeface="Arial"/>
                </a:rPr>
                <a:t>成为一代国民偶像。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8480108" y="3958114"/>
              <a:ext cx="2266950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dirty="0">
                  <a:solidFill>
                    <a:srgbClr val="D4AF37"/>
                  </a:solidFill>
                  <a:latin typeface="Arial"/>
                  <a:ea typeface="Microsoft YaHei"/>
                  <a:cs typeface="Arial"/>
                </a:rPr>
                <a:t>从电视银屏到电影大银幕，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8480108" y="4243864"/>
              <a:ext cx="2266950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dirty="0">
                  <a:solidFill>
                    <a:srgbClr val="D4AF37"/>
                  </a:solidFill>
                  <a:latin typeface="Arial"/>
                  <a:ea typeface="Microsoft YaHei"/>
                  <a:cs typeface="Arial"/>
                </a:rPr>
                <a:t>不断拓宽自己的演艺版图。</a:t>
              </a:r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11260979" y="6371749"/>
            <a:ext cx="181404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975" dirty="0">
                <a:solidFill>
                  <a:srgbClr val="8A8A8A"/>
                </a:solidFill>
                <a:latin typeface="Arial"/>
                <a:ea typeface="Microsoft YaHei"/>
                <a:cs typeface="Arial"/>
              </a:rPr>
              <a:t>02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5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6" grpId="0"/>
      <p:bldP spid="3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1B1B1B"/>
            </a:solidFill>
            <a:ln>
              <a:noFill/>
            </a:ln>
          </p:spPr>
        </p:sp>
        <p:pic>
          <p:nvPicPr>
            <p:cNvPr id="3" name="Image 3"/>
            <p:cNvPicPr>
              <a:picLocks noChangeAspect="1"/>
            </p:cNvPicPr>
            <p:nvPr/>
          </p:nvPicPr>
          <p:blipFill>
            <a:blip r:embed="rId2"/>
            <a:srcRect l="0" t="12569" r="0" b="12569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" name="Rectangle 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</p:sp>
      </p:grpSp>
      <p:grpSp>
        <p:nvGrpSpPr>
          <p:cNvPr id="10" name="Group 10"/>
          <p:cNvGrpSpPr/>
          <p:nvPr/>
        </p:nvGrpSpPr>
        <p:grpSpPr>
          <a:xfrm>
            <a:off x="797719" y="721519"/>
            <a:ext cx="1520666" cy="345281"/>
            <a:chOff x="797719" y="721519"/>
            <a:chExt cx="1520666" cy="345281"/>
          </a:xfrm>
        </p:grpSpPr>
        <p:grpSp>
          <p:nvGrpSpPr>
            <p:cNvPr id="8" name="Group 8"/>
            <p:cNvGrpSpPr/>
            <p:nvPr/>
          </p:nvGrpSpPr>
          <p:grpSpPr>
            <a:xfrm>
              <a:off x="797719" y="721519"/>
              <a:ext cx="309562" cy="309562"/>
              <a:chOff x="797719" y="721519"/>
              <a:chExt cx="309562" cy="309562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809625" y="733425"/>
                <a:ext cx="285750" cy="285750"/>
              </a:xfrm>
              <a:custGeom>
                <a:avLst/>
                <a:gdLst/>
                <a:ahLst/>
                <a:cxnLst/>
                <a:rect l="l" t="t" r="r" b="b"/>
                <a:pathLst>
                  <a:path w="285750" h="285750">
                    <a:moveTo>
                      <a:pt x="142875" y="0"/>
                    </a:moveTo>
                    <a:cubicBezTo>
                      <a:pt x="63967" y="0"/>
                      <a:pt x="0" y="63967"/>
                      <a:pt x="0" y="142875"/>
                    </a:cubicBezTo>
                    <a:cubicBezTo>
                      <a:pt x="0" y="221783"/>
                      <a:pt x="63967" y="285750"/>
                      <a:pt x="142875" y="285750"/>
                    </a:cubicBezTo>
                    <a:cubicBezTo>
                      <a:pt x="221783" y="285750"/>
                      <a:pt x="285750" y="221783"/>
                      <a:pt x="285750" y="142875"/>
                    </a:cubicBezTo>
                    <a:cubicBezTo>
                      <a:pt x="285750" y="63967"/>
                      <a:pt x="221783" y="0"/>
                      <a:pt x="142875" y="0"/>
                    </a:cubicBezTo>
                    <a:close/>
                    <a:moveTo>
                      <a:pt x="119062" y="190500"/>
                    </a:moveTo>
                    <a:lnTo>
                      <a:pt x="119062" y="95250"/>
                    </a:lnTo>
                    <a:lnTo>
                      <a:pt x="190500" y="142875"/>
                    </a:lnTo>
                    <a:close/>
                  </a:path>
                </a:pathLst>
              </a:custGeom>
              <a:solidFill>
                <a:srgbClr val="D4AF37">
                  <a:alpha val="20000"/>
                </a:srgbClr>
              </a:solidFill>
              <a:ln>
                <a:noFill/>
              </a:ln>
            </p:spPr>
          </p:sp>
          <p:sp>
            <p:nvSpPr>
              <p:cNvPr id="7" name="Freeform 7"/>
              <p:cNvSpPr/>
              <p:nvPr/>
            </p:nvSpPr>
            <p:spPr>
              <a:xfrm>
                <a:off x="797719" y="721519"/>
                <a:ext cx="309562" cy="309562"/>
              </a:xfrm>
              <a:custGeom>
                <a:avLst/>
                <a:gdLst/>
                <a:ahLst/>
                <a:cxnLst/>
                <a:rect l="l" t="t" r="r" b="b"/>
                <a:pathLst>
                  <a:path w="309562" h="309562">
                    <a:moveTo>
                      <a:pt x="154781" y="0"/>
                    </a:moveTo>
                    <a:cubicBezTo>
                      <a:pt x="69298" y="0"/>
                      <a:pt x="0" y="69298"/>
                      <a:pt x="0" y="154781"/>
                    </a:cubicBezTo>
                    <a:cubicBezTo>
                      <a:pt x="0" y="240265"/>
                      <a:pt x="69298" y="309562"/>
                      <a:pt x="154781" y="309562"/>
                    </a:cubicBezTo>
                    <a:cubicBezTo>
                      <a:pt x="240265" y="309562"/>
                      <a:pt x="309562" y="240265"/>
                      <a:pt x="309562" y="154781"/>
                    </a:cubicBezTo>
                    <a:cubicBezTo>
                      <a:pt x="309472" y="69335"/>
                      <a:pt x="240227" y="90"/>
                      <a:pt x="154781" y="0"/>
                    </a:cubicBezTo>
                    <a:close/>
                    <a:moveTo>
                      <a:pt x="154781" y="285750"/>
                    </a:moveTo>
                    <a:cubicBezTo>
                      <a:pt x="82449" y="285750"/>
                      <a:pt x="23812" y="227113"/>
                      <a:pt x="23812" y="154781"/>
                    </a:cubicBezTo>
                    <a:cubicBezTo>
                      <a:pt x="23812" y="82449"/>
                      <a:pt x="82449" y="23812"/>
                      <a:pt x="154781" y="23812"/>
                    </a:cubicBezTo>
                    <a:cubicBezTo>
                      <a:pt x="227113" y="23812"/>
                      <a:pt x="285750" y="82449"/>
                      <a:pt x="285750" y="154781"/>
                    </a:cubicBezTo>
                    <a:cubicBezTo>
                      <a:pt x="285668" y="227079"/>
                      <a:pt x="227079" y="285668"/>
                      <a:pt x="154781" y="285750"/>
                    </a:cubicBezTo>
                    <a:close/>
                    <a:moveTo>
                      <a:pt x="209014" y="144869"/>
                    </a:moveTo>
                    <a:lnTo>
                      <a:pt x="137577" y="97244"/>
                    </a:lnTo>
                    <a:cubicBezTo>
                      <a:pt x="133922" y="94806"/>
                      <a:pt x="129222" y="94578"/>
                      <a:pt x="125349" y="96652"/>
                    </a:cubicBezTo>
                    <a:cubicBezTo>
                      <a:pt x="121476" y="98725"/>
                      <a:pt x="119060" y="102763"/>
                      <a:pt x="119062" y="107156"/>
                    </a:cubicBezTo>
                    <a:lnTo>
                      <a:pt x="119062" y="202406"/>
                    </a:lnTo>
                    <a:cubicBezTo>
                      <a:pt x="119060" y="206799"/>
                      <a:pt x="121476" y="210837"/>
                      <a:pt x="125349" y="212911"/>
                    </a:cubicBezTo>
                    <a:cubicBezTo>
                      <a:pt x="129222" y="214984"/>
                      <a:pt x="133922" y="214756"/>
                      <a:pt x="137577" y="212318"/>
                    </a:cubicBezTo>
                    <a:lnTo>
                      <a:pt x="209014" y="164693"/>
                    </a:lnTo>
                    <a:cubicBezTo>
                      <a:pt x="212331" y="162486"/>
                      <a:pt x="214324" y="158766"/>
                      <a:pt x="214324" y="154781"/>
                    </a:cubicBezTo>
                    <a:cubicBezTo>
                      <a:pt x="214324" y="150797"/>
                      <a:pt x="212331" y="147077"/>
                      <a:pt x="209014" y="144869"/>
                    </a:cubicBezTo>
                    <a:close/>
                    <a:moveTo>
                      <a:pt x="142875" y="180156"/>
                    </a:moveTo>
                    <a:lnTo>
                      <a:pt x="142875" y="129480"/>
                    </a:lnTo>
                    <a:lnTo>
                      <a:pt x="180945" y="154781"/>
                    </a:lnTo>
                    <a:close/>
                  </a:path>
                </a:pathLst>
              </a:custGeom>
              <a:solidFill>
                <a:srgbClr val="D4AF37"/>
              </a:solidFill>
              <a:ln>
                <a:noFill/>
              </a:ln>
            </p:spPr>
          </p:sp>
        </p:grpSp>
        <p:sp>
          <p:nvSpPr>
            <p:cNvPr id="9" name="TextBox 9"/>
            <p:cNvSpPr txBox="1"/>
            <p:nvPr/>
          </p:nvSpPr>
          <p:spPr>
            <a:xfrm>
              <a:off x="1280160" y="822960"/>
              <a:ext cx="1038225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F2D77B"/>
                  </a:solidFill>
                  <a:latin typeface="Arial"/>
                  <a:ea typeface="Microsoft YaHei"/>
                  <a:cs typeface="Arial"/>
                </a:rPr>
                <a:t>出 道 · 爆 红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08660" y="4880610"/>
            <a:ext cx="7159361" cy="1789271"/>
            <a:chOff x="708660" y="4880610"/>
            <a:chExt cx="7159361" cy="1789271"/>
          </a:xfrm>
        </p:grpSpPr>
        <p:sp>
          <p:nvSpPr>
            <p:cNvPr id="11" name="TextBox 11"/>
            <p:cNvSpPr txBox="1"/>
            <p:nvPr/>
          </p:nvSpPr>
          <p:spPr>
            <a:xfrm>
              <a:off x="708660" y="4880610"/>
              <a:ext cx="7159361" cy="8534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rgbClr val="F5F5F5"/>
                  </a:solidFill>
                  <a:latin typeface="Georgia"/>
                  <a:ea typeface="KaiTi"/>
                  <a:cs typeface="Georgia"/>
                </a:rPr>
                <a:t>1998《还珠格格》小燕子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58190" y="5634990"/>
              <a:ext cx="2976944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F2D77B"/>
                  </a:solidFill>
                  <a:latin typeface="Arial"/>
                  <a:ea typeface="Microsoft YaHei"/>
                  <a:cs typeface="Arial"/>
                </a:rPr>
                <a:t>古灵精怪 · 一代国民偶像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82002" y="6094571"/>
              <a:ext cx="5863590" cy="2895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5" dirty="0">
                  <a:solidFill>
                    <a:srgbClr val="BDBDBD"/>
                  </a:solidFill>
                  <a:latin typeface="Arial"/>
                  <a:ea typeface="Microsoft YaHei"/>
                  <a:cs typeface="Arial"/>
                </a:rPr>
                <a:t>活泼俏皮的小燕子走进千家万户，赵薇一夜之间红遍大江南北，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82002" y="6380321"/>
              <a:ext cx="3574256" cy="2895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5" dirty="0">
                  <a:solidFill>
                    <a:srgbClr val="BDBDBD"/>
                  </a:solidFill>
                  <a:latin typeface="Arial"/>
                  <a:ea typeface="Microsoft YaHei"/>
                  <a:cs typeface="Arial"/>
                </a:rPr>
                <a:t>从此正式开启她精彩纷呈的银幕之路。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B1B1B"/>
          </a:solidFill>
          <a:ln>
            <a:noFill/>
          </a:ln>
        </p:spPr>
      </p:sp>
      <p:grpSp>
        <p:nvGrpSpPr>
          <p:cNvPr id="9" name="Group 9"/>
          <p:cNvGrpSpPr/>
          <p:nvPr/>
        </p:nvGrpSpPr>
        <p:grpSpPr>
          <a:xfrm>
            <a:off x="721995" y="515302"/>
            <a:ext cx="10767536" cy="927736"/>
            <a:chOff x="721995" y="515302"/>
            <a:chExt cx="10767536" cy="927736"/>
          </a:xfrm>
        </p:grpSpPr>
        <p:sp>
          <p:nvSpPr>
            <p:cNvPr id="3" name="TextBox 3"/>
            <p:cNvSpPr txBox="1"/>
            <p:nvPr/>
          </p:nvSpPr>
          <p:spPr>
            <a:xfrm>
              <a:off x="748665" y="515302"/>
              <a:ext cx="778097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rgbClr val="D4AF37"/>
                  </a:solidFill>
                  <a:latin typeface="Georgia"/>
                  <a:ea typeface="KaiTi"/>
                  <a:cs typeface="Georgia"/>
                </a:rPr>
                <a:t>演 艺 之 路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21995" y="802958"/>
              <a:ext cx="4500012" cy="640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rgbClr val="F5F5F5"/>
                  </a:solidFill>
                  <a:latin typeface="Georgia"/>
                  <a:ea typeface="KaiTi"/>
                  <a:cs typeface="Georgia"/>
                </a:rPr>
                <a:t>银幕角色 · 代表作品</a:t>
              </a:r>
            </a:p>
          </p:txBody>
        </p:sp>
        <p:sp>
          <p:nvSpPr>
            <p:cNvPr id="5" name="Rectangle 5"/>
            <p:cNvSpPr/>
            <p:nvPr/>
          </p:nvSpPr>
          <p:spPr>
            <a:xfrm>
              <a:off x="762000" y="1333500"/>
              <a:ext cx="571500" cy="38100"/>
            </a:xfrm>
            <a:prstGeom prst="rect">
              <a:avLst/>
            </a:prstGeom>
            <a:solidFill>
              <a:srgbClr val="D4AF37"/>
            </a:solidFill>
            <a:ln>
              <a:noFill/>
            </a:ln>
          </p:spPr>
        </p:sp>
        <p:grpSp>
          <p:nvGrpSpPr>
            <p:cNvPr id="8" name="Group 8"/>
            <p:cNvGrpSpPr/>
            <p:nvPr/>
          </p:nvGrpSpPr>
          <p:grpSpPr>
            <a:xfrm>
              <a:off x="11179969" y="878681"/>
              <a:ext cx="309562" cy="261938"/>
              <a:chOff x="11179969" y="878681"/>
              <a:chExt cx="309562" cy="261938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11191875" y="890588"/>
                <a:ext cx="285750" cy="238125"/>
              </a:xfrm>
              <a:custGeom>
                <a:avLst/>
                <a:gdLst/>
                <a:ahLst/>
                <a:cxnLst/>
                <a:rect l="l" t="t" r="r" b="b"/>
                <a:pathLst>
                  <a:path w="285750" h="238125">
                    <a:moveTo>
                      <a:pt x="0" y="190500"/>
                    </a:moveTo>
                    <a:lnTo>
                      <a:pt x="285750" y="190500"/>
                    </a:lnTo>
                    <a:lnTo>
                      <a:pt x="285750" y="226219"/>
                    </a:lnTo>
                    <a:cubicBezTo>
                      <a:pt x="285750" y="232794"/>
                      <a:pt x="280419" y="238125"/>
                      <a:pt x="273844" y="238125"/>
                    </a:cubicBezTo>
                    <a:lnTo>
                      <a:pt x="11906" y="238125"/>
                    </a:lnTo>
                    <a:cubicBezTo>
                      <a:pt x="5331" y="238125"/>
                      <a:pt x="0" y="232794"/>
                      <a:pt x="0" y="226219"/>
                    </a:cubicBezTo>
                    <a:close/>
                    <a:moveTo>
                      <a:pt x="273844" y="0"/>
                    </a:moveTo>
                    <a:lnTo>
                      <a:pt x="11906" y="0"/>
                    </a:lnTo>
                    <a:cubicBezTo>
                      <a:pt x="5331" y="0"/>
                      <a:pt x="0" y="5331"/>
                      <a:pt x="0" y="11906"/>
                    </a:cubicBezTo>
                    <a:lnTo>
                      <a:pt x="0" y="47625"/>
                    </a:lnTo>
                    <a:lnTo>
                      <a:pt x="285750" y="47625"/>
                    </a:lnTo>
                    <a:lnTo>
                      <a:pt x="285750" y="11906"/>
                    </a:lnTo>
                    <a:cubicBezTo>
                      <a:pt x="285750" y="5331"/>
                      <a:pt x="280419" y="0"/>
                      <a:pt x="273844" y="0"/>
                    </a:cubicBezTo>
                    <a:close/>
                  </a:path>
                </a:pathLst>
              </a:custGeom>
              <a:solidFill>
                <a:srgbClr val="D4AF37">
                  <a:alpha val="20000"/>
                </a:srgbClr>
              </a:solidFill>
              <a:ln>
                <a:noFill/>
              </a:ln>
            </p:spPr>
          </p:sp>
          <p:sp>
            <p:nvSpPr>
              <p:cNvPr id="7" name="Freeform 7"/>
              <p:cNvSpPr/>
              <p:nvPr/>
            </p:nvSpPr>
            <p:spPr>
              <a:xfrm>
                <a:off x="11179969" y="878681"/>
                <a:ext cx="309562" cy="261938"/>
              </a:xfrm>
              <a:custGeom>
                <a:avLst/>
                <a:gdLst/>
                <a:ahLst/>
                <a:cxnLst/>
                <a:rect l="l" t="t" r="r" b="b"/>
                <a:pathLst>
                  <a:path w="309562" h="261938">
                    <a:moveTo>
                      <a:pt x="285750" y="0"/>
                    </a:moveTo>
                    <a:lnTo>
                      <a:pt x="23812" y="0"/>
                    </a:lnTo>
                    <a:cubicBezTo>
                      <a:pt x="10661" y="0"/>
                      <a:pt x="0" y="10661"/>
                      <a:pt x="0" y="23812"/>
                    </a:cubicBezTo>
                    <a:lnTo>
                      <a:pt x="0" y="238125"/>
                    </a:lnTo>
                    <a:cubicBezTo>
                      <a:pt x="0" y="251276"/>
                      <a:pt x="10661" y="261938"/>
                      <a:pt x="23812" y="261938"/>
                    </a:cubicBezTo>
                    <a:lnTo>
                      <a:pt x="285750" y="261938"/>
                    </a:lnTo>
                    <a:cubicBezTo>
                      <a:pt x="298901" y="261938"/>
                      <a:pt x="309562" y="251276"/>
                      <a:pt x="309562" y="238125"/>
                    </a:cubicBezTo>
                    <a:lnTo>
                      <a:pt x="309562" y="23812"/>
                    </a:lnTo>
                    <a:cubicBezTo>
                      <a:pt x="309562" y="10661"/>
                      <a:pt x="298901" y="0"/>
                      <a:pt x="285750" y="0"/>
                    </a:cubicBezTo>
                    <a:close/>
                    <a:moveTo>
                      <a:pt x="23812" y="71438"/>
                    </a:moveTo>
                    <a:lnTo>
                      <a:pt x="142875" y="71438"/>
                    </a:lnTo>
                    <a:lnTo>
                      <a:pt x="142875" y="190500"/>
                    </a:lnTo>
                    <a:lnTo>
                      <a:pt x="23812" y="190500"/>
                    </a:lnTo>
                    <a:close/>
                    <a:moveTo>
                      <a:pt x="166688" y="47625"/>
                    </a:moveTo>
                    <a:lnTo>
                      <a:pt x="166688" y="23812"/>
                    </a:lnTo>
                    <a:lnTo>
                      <a:pt x="214312" y="23812"/>
                    </a:lnTo>
                    <a:lnTo>
                      <a:pt x="214312" y="47625"/>
                    </a:lnTo>
                    <a:close/>
                    <a:moveTo>
                      <a:pt x="142875" y="47625"/>
                    </a:moveTo>
                    <a:lnTo>
                      <a:pt x="95250" y="47625"/>
                    </a:lnTo>
                    <a:lnTo>
                      <a:pt x="95250" y="23812"/>
                    </a:lnTo>
                    <a:lnTo>
                      <a:pt x="142875" y="23812"/>
                    </a:lnTo>
                    <a:close/>
                    <a:moveTo>
                      <a:pt x="142875" y="214312"/>
                    </a:moveTo>
                    <a:lnTo>
                      <a:pt x="142875" y="238125"/>
                    </a:lnTo>
                    <a:lnTo>
                      <a:pt x="95250" y="238125"/>
                    </a:lnTo>
                    <a:lnTo>
                      <a:pt x="95250" y="214312"/>
                    </a:lnTo>
                    <a:close/>
                    <a:moveTo>
                      <a:pt x="166688" y="214312"/>
                    </a:moveTo>
                    <a:lnTo>
                      <a:pt x="214312" y="214312"/>
                    </a:lnTo>
                    <a:lnTo>
                      <a:pt x="214312" y="238125"/>
                    </a:lnTo>
                    <a:lnTo>
                      <a:pt x="166688" y="238125"/>
                    </a:lnTo>
                    <a:close/>
                    <a:moveTo>
                      <a:pt x="166688" y="190500"/>
                    </a:moveTo>
                    <a:lnTo>
                      <a:pt x="166688" y="71438"/>
                    </a:lnTo>
                    <a:lnTo>
                      <a:pt x="285750" y="71438"/>
                    </a:lnTo>
                    <a:lnTo>
                      <a:pt x="285750" y="190500"/>
                    </a:lnTo>
                    <a:close/>
                    <a:moveTo>
                      <a:pt x="285750" y="47625"/>
                    </a:moveTo>
                    <a:lnTo>
                      <a:pt x="238125" y="47625"/>
                    </a:lnTo>
                    <a:lnTo>
                      <a:pt x="238125" y="23812"/>
                    </a:lnTo>
                    <a:lnTo>
                      <a:pt x="285750" y="23812"/>
                    </a:lnTo>
                    <a:close/>
                    <a:moveTo>
                      <a:pt x="71438" y="23812"/>
                    </a:moveTo>
                    <a:lnTo>
                      <a:pt x="71438" y="47625"/>
                    </a:lnTo>
                    <a:lnTo>
                      <a:pt x="23812" y="47625"/>
                    </a:lnTo>
                    <a:lnTo>
                      <a:pt x="23812" y="23812"/>
                    </a:lnTo>
                    <a:close/>
                    <a:moveTo>
                      <a:pt x="23812" y="214312"/>
                    </a:moveTo>
                    <a:lnTo>
                      <a:pt x="71438" y="214312"/>
                    </a:lnTo>
                    <a:lnTo>
                      <a:pt x="71438" y="238125"/>
                    </a:lnTo>
                    <a:lnTo>
                      <a:pt x="23812" y="238125"/>
                    </a:lnTo>
                    <a:close/>
                    <a:moveTo>
                      <a:pt x="285750" y="238125"/>
                    </a:moveTo>
                    <a:lnTo>
                      <a:pt x="238125" y="238125"/>
                    </a:lnTo>
                    <a:lnTo>
                      <a:pt x="238125" y="214312"/>
                    </a:lnTo>
                    <a:lnTo>
                      <a:pt x="285750" y="214312"/>
                    </a:lnTo>
                    <a:lnTo>
                      <a:pt x="285750" y="238125"/>
                    </a:lnTo>
                    <a:close/>
                  </a:path>
                </a:pathLst>
              </a:custGeom>
              <a:solidFill>
                <a:srgbClr val="D4AF37"/>
              </a:solidFill>
              <a:ln>
                <a:noFill/>
              </a:ln>
            </p:spPr>
          </p:sp>
        </p:grpSp>
      </p:grpSp>
      <p:grpSp>
        <p:nvGrpSpPr>
          <p:cNvPr id="17" name="Group 17"/>
          <p:cNvGrpSpPr/>
          <p:nvPr/>
        </p:nvGrpSpPr>
        <p:grpSpPr>
          <a:xfrm>
            <a:off x="762000" y="1762125"/>
            <a:ext cx="5200650" cy="2190750"/>
            <a:chOff x="762000" y="1762125"/>
            <a:chExt cx="5200650" cy="2190750"/>
          </a:xfrm>
        </p:grpSpPr>
        <p:sp>
          <p:nvSpPr>
            <p:cNvPr id="10" name="Rectangle 10"/>
            <p:cNvSpPr/>
            <p:nvPr/>
          </p:nvSpPr>
          <p:spPr>
            <a:xfrm>
              <a:off x="762000" y="1762125"/>
              <a:ext cx="5200650" cy="2190750"/>
            </a:xfrm>
            <a:prstGeom prst="roundRect">
              <a:avLst>
                <a:gd name="adj" fmla="val 5217"/>
              </a:avLst>
            </a:prstGeom>
            <a:solidFill>
              <a:srgbClr val="2A2A2A"/>
            </a:solidFill>
            <a:ln>
              <a:noFill/>
            </a:ln>
          </p:spPr>
        </p:sp>
        <p:pic>
          <p:nvPicPr>
            <p:cNvPr id="11" name="Image 11"/>
            <p:cNvPicPr>
              <a:picLocks noChangeAspect="1"/>
            </p:cNvPicPr>
            <p:nvPr/>
          </p:nvPicPr>
          <p:blipFill>
            <a:blip r:embed="rId2"/>
            <a:srcRect l="8553" t="0" r="8553" b="0"/>
            <a:stretch>
              <a:fillRect/>
            </a:stretch>
          </p:blipFill>
          <p:spPr>
            <a:xfrm>
              <a:off x="952500" y="1952625"/>
              <a:ext cx="2000250" cy="1809750"/>
            </a:xfrm>
            <a:prstGeom prst="rect">
              <a:avLst/>
            </a:prstGeom>
          </p:spPr>
        </p:pic>
        <p:sp>
          <p:nvSpPr>
            <p:cNvPr id="12" name="TextBox 12"/>
            <p:cNvSpPr txBox="1"/>
            <p:nvPr/>
          </p:nvSpPr>
          <p:spPr>
            <a:xfrm>
              <a:off x="3166110" y="2027872"/>
              <a:ext cx="647605" cy="396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5F5F5"/>
                  </a:solidFill>
                  <a:latin typeface="Georgia"/>
                  <a:ea typeface="KaiTi"/>
                  <a:cs typeface="Georgia"/>
                </a:rPr>
                <a:t>画皮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3195638" y="2412206"/>
              <a:ext cx="1236226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5" dirty="0">
                  <a:solidFill>
                    <a:srgbClr val="D4AF37"/>
                  </a:solidFill>
                  <a:latin typeface="Arial"/>
                  <a:ea typeface="Microsoft YaHei"/>
                  <a:cs typeface="Arial"/>
                </a:rPr>
                <a:t>2008 · 古装奇幻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193732" y="2719864"/>
              <a:ext cx="1726930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dirty="0">
                  <a:solidFill>
                    <a:srgbClr val="BDBDBD"/>
                  </a:solidFill>
                  <a:latin typeface="Arial"/>
                  <a:ea typeface="Microsoft YaHei"/>
                  <a:cs typeface="Arial"/>
                </a:rPr>
                <a:t>饰演“佩蓉”一角，将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3193732" y="2986564"/>
              <a:ext cx="1894522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dirty="0">
                  <a:solidFill>
                    <a:srgbClr val="BDBDBD"/>
                  </a:solidFill>
                  <a:latin typeface="Arial"/>
                  <a:ea typeface="Microsoft YaHei"/>
                  <a:cs typeface="Arial"/>
                </a:rPr>
                <a:t>古典女性的温婉与坚韧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3193732" y="3253264"/>
              <a:ext cx="1522095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dirty="0">
                  <a:solidFill>
                    <a:srgbClr val="BDBDBD"/>
                  </a:solidFill>
                  <a:latin typeface="Arial"/>
                  <a:ea typeface="Microsoft YaHei"/>
                  <a:cs typeface="Arial"/>
                </a:rPr>
                <a:t>刻画得深入人心。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6229350" y="1762125"/>
            <a:ext cx="5200650" cy="2190750"/>
            <a:chOff x="6229350" y="1762125"/>
            <a:chExt cx="5200650" cy="2190750"/>
          </a:xfrm>
        </p:grpSpPr>
        <p:sp>
          <p:nvSpPr>
            <p:cNvPr id="18" name="Rectangle 18"/>
            <p:cNvSpPr/>
            <p:nvPr/>
          </p:nvSpPr>
          <p:spPr>
            <a:xfrm>
              <a:off x="6229350" y="1762125"/>
              <a:ext cx="5200650" cy="2190750"/>
            </a:xfrm>
            <a:prstGeom prst="roundRect">
              <a:avLst>
                <a:gd name="adj" fmla="val 5217"/>
              </a:avLst>
            </a:prstGeom>
            <a:solidFill>
              <a:srgbClr val="2A2A2A"/>
            </a:solidFill>
            <a:ln>
              <a:noFill/>
            </a:ln>
          </p:spPr>
        </p:sp>
        <p:grpSp>
          <p:nvGrpSpPr>
            <p:cNvPr id="21" name="Group 21"/>
            <p:cNvGrpSpPr/>
            <p:nvPr/>
          </p:nvGrpSpPr>
          <p:grpSpPr>
            <a:xfrm>
              <a:off x="6632291" y="2166940"/>
              <a:ext cx="337052" cy="322954"/>
              <a:chOff x="6632291" y="2166940"/>
              <a:chExt cx="337052" cy="322954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6645077" y="2178966"/>
                <a:ext cx="311546" cy="298226"/>
              </a:xfrm>
              <a:custGeom>
                <a:avLst/>
                <a:gdLst/>
                <a:ahLst/>
                <a:cxnLst/>
                <a:rect l="l" t="t" r="r" b="b"/>
                <a:pathLst>
                  <a:path w="311546" h="298226">
                    <a:moveTo>
                      <a:pt x="239310" y="183979"/>
                    </a:moveTo>
                    <a:cubicBezTo>
                      <a:pt x="235986" y="186899"/>
                      <a:pt x="234534" y="191409"/>
                      <a:pt x="235530" y="195721"/>
                    </a:cubicBezTo>
                    <a:lnTo>
                      <a:pt x="255652" y="282845"/>
                    </a:lnTo>
                    <a:cubicBezTo>
                      <a:pt x="256739" y="287497"/>
                      <a:pt x="254940" y="292348"/>
                      <a:pt x="251083" y="295167"/>
                    </a:cubicBezTo>
                    <a:cubicBezTo>
                      <a:pt x="247226" y="297986"/>
                      <a:pt x="242058" y="298226"/>
                      <a:pt x="237956" y="295778"/>
                    </a:cubicBezTo>
                    <a:lnTo>
                      <a:pt x="161905" y="249641"/>
                    </a:lnTo>
                    <a:cubicBezTo>
                      <a:pt x="158138" y="247351"/>
                      <a:pt x="153408" y="247351"/>
                      <a:pt x="149641" y="249641"/>
                    </a:cubicBezTo>
                    <a:lnTo>
                      <a:pt x="73590" y="295778"/>
                    </a:lnTo>
                    <a:cubicBezTo>
                      <a:pt x="69488" y="298226"/>
                      <a:pt x="64320" y="297986"/>
                      <a:pt x="60463" y="295167"/>
                    </a:cubicBezTo>
                    <a:cubicBezTo>
                      <a:pt x="56606" y="292348"/>
                      <a:pt x="54808" y="287497"/>
                      <a:pt x="55895" y="282845"/>
                    </a:cubicBezTo>
                    <a:lnTo>
                      <a:pt x="76016" y="195721"/>
                    </a:lnTo>
                    <a:cubicBezTo>
                      <a:pt x="77013" y="191409"/>
                      <a:pt x="75561" y="186899"/>
                      <a:pt x="72236" y="183979"/>
                    </a:cubicBezTo>
                    <a:lnTo>
                      <a:pt x="5100" y="125415"/>
                    </a:lnTo>
                    <a:cubicBezTo>
                      <a:pt x="1429" y="122295"/>
                      <a:pt x="0" y="117271"/>
                      <a:pt x="1479" y="112686"/>
                    </a:cubicBezTo>
                    <a:cubicBezTo>
                      <a:pt x="2959" y="108102"/>
                      <a:pt x="7055" y="104860"/>
                      <a:pt x="11856" y="104475"/>
                    </a:cubicBezTo>
                    <a:lnTo>
                      <a:pt x="100350" y="96825"/>
                    </a:lnTo>
                    <a:cubicBezTo>
                      <a:pt x="104750" y="96433"/>
                      <a:pt x="108571" y="93637"/>
                      <a:pt x="110276" y="89562"/>
                    </a:cubicBezTo>
                    <a:lnTo>
                      <a:pt x="144849" y="7171"/>
                    </a:lnTo>
                    <a:cubicBezTo>
                      <a:pt x="146736" y="2817"/>
                      <a:pt x="151028" y="0"/>
                      <a:pt x="155773" y="0"/>
                    </a:cubicBezTo>
                    <a:cubicBezTo>
                      <a:pt x="160518" y="0"/>
                      <a:pt x="164810" y="2817"/>
                      <a:pt x="166697" y="7171"/>
                    </a:cubicBezTo>
                    <a:lnTo>
                      <a:pt x="201270" y="89562"/>
                    </a:lnTo>
                    <a:cubicBezTo>
                      <a:pt x="202975" y="93637"/>
                      <a:pt x="206797" y="96433"/>
                      <a:pt x="211197" y="96825"/>
                    </a:cubicBezTo>
                    <a:lnTo>
                      <a:pt x="299690" y="104475"/>
                    </a:lnTo>
                    <a:cubicBezTo>
                      <a:pt x="304492" y="104860"/>
                      <a:pt x="308588" y="108102"/>
                      <a:pt x="310067" y="112686"/>
                    </a:cubicBezTo>
                    <a:cubicBezTo>
                      <a:pt x="311546" y="117271"/>
                      <a:pt x="310117" y="122295"/>
                      <a:pt x="306447" y="125415"/>
                    </a:cubicBezTo>
                    <a:close/>
                  </a:path>
                </a:pathLst>
              </a:custGeom>
              <a:solidFill>
                <a:srgbClr val="D4AF37">
                  <a:alpha val="20000"/>
                </a:srgbClr>
              </a:solidFill>
              <a:ln>
                <a:noFill/>
              </a:ln>
            </p:spPr>
          </p:sp>
          <p:sp>
            <p:nvSpPr>
              <p:cNvPr id="20" name="Freeform 20"/>
              <p:cNvSpPr/>
              <p:nvPr/>
            </p:nvSpPr>
            <p:spPr>
              <a:xfrm>
                <a:off x="6632291" y="2166940"/>
                <a:ext cx="337052" cy="322954"/>
              </a:xfrm>
              <a:custGeom>
                <a:avLst/>
                <a:gdLst/>
                <a:ahLst/>
                <a:cxnLst/>
                <a:rect l="l" t="t" r="r" b="b"/>
                <a:pathLst>
                  <a:path w="337052" h="322954">
                    <a:moveTo>
                      <a:pt x="334056" y="120979"/>
                    </a:moveTo>
                    <a:cubicBezTo>
                      <a:pt x="331108" y="111894"/>
                      <a:pt x="323017" y="105449"/>
                      <a:pt x="313503" y="104608"/>
                    </a:cubicBezTo>
                    <a:lnTo>
                      <a:pt x="225114" y="96988"/>
                    </a:lnTo>
                    <a:lnTo>
                      <a:pt x="190467" y="14597"/>
                    </a:lnTo>
                    <a:lnTo>
                      <a:pt x="190467" y="14597"/>
                    </a:lnTo>
                    <a:cubicBezTo>
                      <a:pt x="186778" y="5757"/>
                      <a:pt x="178138" y="0"/>
                      <a:pt x="168559" y="0"/>
                    </a:cubicBezTo>
                    <a:cubicBezTo>
                      <a:pt x="158980" y="0"/>
                      <a:pt x="150340" y="5757"/>
                      <a:pt x="146652" y="14597"/>
                    </a:cubicBezTo>
                    <a:lnTo>
                      <a:pt x="112109" y="96988"/>
                    </a:lnTo>
                    <a:lnTo>
                      <a:pt x="23615" y="104653"/>
                    </a:lnTo>
                    <a:cubicBezTo>
                      <a:pt x="14062" y="105456"/>
                      <a:pt x="5921" y="111910"/>
                      <a:pt x="2961" y="121029"/>
                    </a:cubicBezTo>
                    <a:cubicBezTo>
                      <a:pt x="0" y="130148"/>
                      <a:pt x="2797" y="140152"/>
                      <a:pt x="10057" y="146414"/>
                    </a:cubicBezTo>
                    <a:lnTo>
                      <a:pt x="77193" y="205082"/>
                    </a:lnTo>
                    <a:lnTo>
                      <a:pt x="57072" y="292206"/>
                    </a:lnTo>
                    <a:cubicBezTo>
                      <a:pt x="54897" y="301527"/>
                      <a:pt x="58514" y="311245"/>
                      <a:pt x="66255" y="316875"/>
                    </a:cubicBezTo>
                    <a:cubicBezTo>
                      <a:pt x="73995" y="322505"/>
                      <a:pt x="84355" y="322954"/>
                      <a:pt x="92553" y="318013"/>
                    </a:cubicBezTo>
                    <a:lnTo>
                      <a:pt x="168455" y="271876"/>
                    </a:lnTo>
                    <a:lnTo>
                      <a:pt x="244521" y="318013"/>
                    </a:lnTo>
                    <a:cubicBezTo>
                      <a:pt x="252719" y="322954"/>
                      <a:pt x="263078" y="322505"/>
                      <a:pt x="270819" y="316875"/>
                    </a:cubicBezTo>
                    <a:cubicBezTo>
                      <a:pt x="278560" y="311245"/>
                      <a:pt x="282177" y="301527"/>
                      <a:pt x="280002" y="292206"/>
                    </a:cubicBezTo>
                    <a:lnTo>
                      <a:pt x="259895" y="204993"/>
                    </a:lnTo>
                    <a:lnTo>
                      <a:pt x="327016" y="146414"/>
                    </a:lnTo>
                    <a:cubicBezTo>
                      <a:pt x="334276" y="140130"/>
                      <a:pt x="337052" y="130102"/>
                      <a:pt x="334056" y="120979"/>
                    </a:cubicBezTo>
                    <a:close/>
                    <a:moveTo>
                      <a:pt x="311404" y="128421"/>
                    </a:moveTo>
                    <a:lnTo>
                      <a:pt x="244283" y="187000"/>
                    </a:lnTo>
                    <a:cubicBezTo>
                      <a:pt x="237625" y="192791"/>
                      <a:pt x="234716" y="201788"/>
                      <a:pt x="236722" y="210380"/>
                    </a:cubicBezTo>
                    <a:lnTo>
                      <a:pt x="256889" y="297653"/>
                    </a:lnTo>
                    <a:lnTo>
                      <a:pt x="256889" y="297653"/>
                    </a:lnTo>
                    <a:lnTo>
                      <a:pt x="180882" y="251517"/>
                    </a:lnTo>
                    <a:cubicBezTo>
                      <a:pt x="173322" y="246913"/>
                      <a:pt x="163825" y="246913"/>
                      <a:pt x="156266" y="251517"/>
                    </a:cubicBezTo>
                    <a:lnTo>
                      <a:pt x="80363" y="297653"/>
                    </a:lnTo>
                    <a:lnTo>
                      <a:pt x="80363" y="297653"/>
                    </a:lnTo>
                    <a:lnTo>
                      <a:pt x="100396" y="210440"/>
                    </a:lnTo>
                    <a:cubicBezTo>
                      <a:pt x="102402" y="201848"/>
                      <a:pt x="99493" y="192850"/>
                      <a:pt x="92835" y="187059"/>
                    </a:cubicBezTo>
                    <a:lnTo>
                      <a:pt x="25684" y="128510"/>
                    </a:lnTo>
                    <a:cubicBezTo>
                      <a:pt x="25679" y="128466"/>
                      <a:pt x="25679" y="128421"/>
                      <a:pt x="25684" y="128376"/>
                    </a:cubicBezTo>
                    <a:lnTo>
                      <a:pt x="114147" y="120726"/>
                    </a:lnTo>
                    <a:cubicBezTo>
                      <a:pt x="122950" y="119951"/>
                      <a:pt x="130598" y="114364"/>
                      <a:pt x="134016" y="106216"/>
                    </a:cubicBezTo>
                    <a:lnTo>
                      <a:pt x="168559" y="23929"/>
                    </a:lnTo>
                    <a:lnTo>
                      <a:pt x="203087" y="106216"/>
                    </a:lnTo>
                    <a:cubicBezTo>
                      <a:pt x="206505" y="114364"/>
                      <a:pt x="214154" y="119951"/>
                      <a:pt x="222956" y="120726"/>
                    </a:cubicBezTo>
                    <a:lnTo>
                      <a:pt x="311434" y="128376"/>
                    </a:lnTo>
                    <a:cubicBezTo>
                      <a:pt x="311434" y="128376"/>
                      <a:pt x="311434" y="128465"/>
                      <a:pt x="311434" y="128480"/>
                    </a:cubicBezTo>
                    <a:close/>
                  </a:path>
                </a:pathLst>
              </a:custGeom>
              <a:solidFill>
                <a:srgbClr val="D4AF37"/>
              </a:solidFill>
              <a:ln>
                <a:noFill/>
              </a:ln>
            </p:spPr>
          </p:sp>
        </p:grpSp>
        <p:sp>
          <p:nvSpPr>
            <p:cNvPr id="22" name="TextBox 22"/>
            <p:cNvSpPr txBox="1"/>
            <p:nvPr/>
          </p:nvSpPr>
          <p:spPr>
            <a:xfrm>
              <a:off x="7118985" y="2189798"/>
              <a:ext cx="946642" cy="396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5F5F5"/>
                  </a:solidFill>
                  <a:latin typeface="Georgia"/>
                  <a:ea typeface="KaiTi"/>
                  <a:cs typeface="Georgia"/>
                </a:rPr>
                <a:t>情人结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596062" y="2640806"/>
              <a:ext cx="1236226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5" dirty="0">
                  <a:solidFill>
                    <a:srgbClr val="D4AF37"/>
                  </a:solidFill>
                  <a:latin typeface="Arial"/>
                  <a:ea typeface="Microsoft YaHei"/>
                  <a:cs typeface="Arial"/>
                </a:rPr>
                <a:t>2005 · 都市爱情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6594158" y="2948464"/>
              <a:ext cx="2285571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dirty="0">
                  <a:solidFill>
                    <a:srgbClr val="BDBDBD"/>
                  </a:solidFill>
                  <a:latin typeface="Arial"/>
                  <a:ea typeface="Microsoft YaHei"/>
                  <a:cs typeface="Arial"/>
                </a:rPr>
                <a:t>都市爱情故事中的“屈然”，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6594158" y="3215164"/>
              <a:ext cx="2639377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dirty="0">
                  <a:solidFill>
                    <a:srgbClr val="BDBDBD"/>
                  </a:solidFill>
                  <a:latin typeface="Arial"/>
                  <a:ea typeface="Microsoft YaHei"/>
                  <a:cs typeface="Arial"/>
                </a:rPr>
                <a:t>细腻呈现当代女性的情感世界。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62000" y="4191000"/>
            <a:ext cx="5200650" cy="2190750"/>
            <a:chOff x="762000" y="4191000"/>
            <a:chExt cx="5200650" cy="2190750"/>
          </a:xfrm>
        </p:grpSpPr>
        <p:sp>
          <p:nvSpPr>
            <p:cNvPr id="27" name="Rectangle 27"/>
            <p:cNvSpPr/>
            <p:nvPr/>
          </p:nvSpPr>
          <p:spPr>
            <a:xfrm>
              <a:off x="762000" y="4191000"/>
              <a:ext cx="5200650" cy="2190750"/>
            </a:xfrm>
            <a:prstGeom prst="roundRect">
              <a:avLst>
                <a:gd name="adj" fmla="val 5217"/>
              </a:avLst>
            </a:prstGeom>
            <a:solidFill>
              <a:srgbClr val="2A2A2A"/>
            </a:solidFill>
            <a:ln>
              <a:noFill/>
            </a:ln>
          </p:spPr>
        </p:sp>
        <p:grpSp>
          <p:nvGrpSpPr>
            <p:cNvPr id="30" name="Group 30"/>
            <p:cNvGrpSpPr/>
            <p:nvPr/>
          </p:nvGrpSpPr>
          <p:grpSpPr>
            <a:xfrm>
              <a:off x="1164941" y="4595815"/>
              <a:ext cx="337052" cy="322954"/>
              <a:chOff x="1164941" y="4595815"/>
              <a:chExt cx="337052" cy="322954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1177727" y="4607841"/>
                <a:ext cx="311546" cy="298226"/>
              </a:xfrm>
              <a:custGeom>
                <a:avLst/>
                <a:gdLst/>
                <a:ahLst/>
                <a:cxnLst/>
                <a:rect l="l" t="t" r="r" b="b"/>
                <a:pathLst>
                  <a:path w="311546" h="298226">
                    <a:moveTo>
                      <a:pt x="239310" y="183979"/>
                    </a:moveTo>
                    <a:cubicBezTo>
                      <a:pt x="235986" y="186899"/>
                      <a:pt x="234534" y="191409"/>
                      <a:pt x="235530" y="195721"/>
                    </a:cubicBezTo>
                    <a:lnTo>
                      <a:pt x="255652" y="282845"/>
                    </a:lnTo>
                    <a:cubicBezTo>
                      <a:pt x="256739" y="287497"/>
                      <a:pt x="254940" y="292348"/>
                      <a:pt x="251083" y="295167"/>
                    </a:cubicBezTo>
                    <a:cubicBezTo>
                      <a:pt x="247226" y="297986"/>
                      <a:pt x="242058" y="298226"/>
                      <a:pt x="237956" y="295778"/>
                    </a:cubicBezTo>
                    <a:lnTo>
                      <a:pt x="161905" y="249641"/>
                    </a:lnTo>
                    <a:cubicBezTo>
                      <a:pt x="158138" y="247351"/>
                      <a:pt x="153408" y="247351"/>
                      <a:pt x="149641" y="249641"/>
                    </a:cubicBezTo>
                    <a:lnTo>
                      <a:pt x="73590" y="295778"/>
                    </a:lnTo>
                    <a:cubicBezTo>
                      <a:pt x="69488" y="298226"/>
                      <a:pt x="64320" y="297986"/>
                      <a:pt x="60463" y="295167"/>
                    </a:cubicBezTo>
                    <a:cubicBezTo>
                      <a:pt x="56606" y="292348"/>
                      <a:pt x="54808" y="287497"/>
                      <a:pt x="55895" y="282845"/>
                    </a:cubicBezTo>
                    <a:lnTo>
                      <a:pt x="76016" y="195721"/>
                    </a:lnTo>
                    <a:cubicBezTo>
                      <a:pt x="77013" y="191409"/>
                      <a:pt x="75561" y="186899"/>
                      <a:pt x="72236" y="183979"/>
                    </a:cubicBezTo>
                    <a:lnTo>
                      <a:pt x="5100" y="125415"/>
                    </a:lnTo>
                    <a:cubicBezTo>
                      <a:pt x="1429" y="122295"/>
                      <a:pt x="0" y="117271"/>
                      <a:pt x="1479" y="112686"/>
                    </a:cubicBezTo>
                    <a:cubicBezTo>
                      <a:pt x="2959" y="108102"/>
                      <a:pt x="7055" y="104860"/>
                      <a:pt x="11856" y="104475"/>
                    </a:cubicBezTo>
                    <a:lnTo>
                      <a:pt x="100350" y="96825"/>
                    </a:lnTo>
                    <a:cubicBezTo>
                      <a:pt x="104750" y="96433"/>
                      <a:pt x="108571" y="93637"/>
                      <a:pt x="110276" y="89562"/>
                    </a:cubicBezTo>
                    <a:lnTo>
                      <a:pt x="144849" y="7171"/>
                    </a:lnTo>
                    <a:cubicBezTo>
                      <a:pt x="146736" y="2817"/>
                      <a:pt x="151028" y="0"/>
                      <a:pt x="155773" y="0"/>
                    </a:cubicBezTo>
                    <a:cubicBezTo>
                      <a:pt x="160518" y="0"/>
                      <a:pt x="164810" y="2817"/>
                      <a:pt x="166697" y="7171"/>
                    </a:cubicBezTo>
                    <a:lnTo>
                      <a:pt x="201270" y="89562"/>
                    </a:lnTo>
                    <a:cubicBezTo>
                      <a:pt x="202975" y="93637"/>
                      <a:pt x="206797" y="96433"/>
                      <a:pt x="211197" y="96825"/>
                    </a:cubicBezTo>
                    <a:lnTo>
                      <a:pt x="299690" y="104475"/>
                    </a:lnTo>
                    <a:cubicBezTo>
                      <a:pt x="304492" y="104860"/>
                      <a:pt x="308588" y="108102"/>
                      <a:pt x="310067" y="112686"/>
                    </a:cubicBezTo>
                    <a:cubicBezTo>
                      <a:pt x="311546" y="117271"/>
                      <a:pt x="310117" y="122295"/>
                      <a:pt x="306447" y="125415"/>
                    </a:cubicBezTo>
                    <a:close/>
                  </a:path>
                </a:pathLst>
              </a:custGeom>
              <a:solidFill>
                <a:srgbClr val="D4AF37">
                  <a:alpha val="20000"/>
                </a:srgbClr>
              </a:solidFill>
              <a:ln>
                <a:noFill/>
              </a:ln>
            </p:spPr>
          </p:sp>
          <p:sp>
            <p:nvSpPr>
              <p:cNvPr id="29" name="Freeform 29"/>
              <p:cNvSpPr/>
              <p:nvPr/>
            </p:nvSpPr>
            <p:spPr>
              <a:xfrm>
                <a:off x="1164941" y="4595815"/>
                <a:ext cx="337052" cy="322954"/>
              </a:xfrm>
              <a:custGeom>
                <a:avLst/>
                <a:gdLst/>
                <a:ahLst/>
                <a:cxnLst/>
                <a:rect l="l" t="t" r="r" b="b"/>
                <a:pathLst>
                  <a:path w="337052" h="322954">
                    <a:moveTo>
                      <a:pt x="334056" y="120979"/>
                    </a:moveTo>
                    <a:cubicBezTo>
                      <a:pt x="331108" y="111894"/>
                      <a:pt x="323017" y="105449"/>
                      <a:pt x="313503" y="104608"/>
                    </a:cubicBezTo>
                    <a:lnTo>
                      <a:pt x="225114" y="96988"/>
                    </a:lnTo>
                    <a:lnTo>
                      <a:pt x="190467" y="14597"/>
                    </a:lnTo>
                    <a:lnTo>
                      <a:pt x="190467" y="14597"/>
                    </a:lnTo>
                    <a:cubicBezTo>
                      <a:pt x="186778" y="5757"/>
                      <a:pt x="178138" y="0"/>
                      <a:pt x="168559" y="0"/>
                    </a:cubicBezTo>
                    <a:cubicBezTo>
                      <a:pt x="158980" y="0"/>
                      <a:pt x="150340" y="5757"/>
                      <a:pt x="146652" y="14597"/>
                    </a:cubicBezTo>
                    <a:lnTo>
                      <a:pt x="112109" y="96988"/>
                    </a:lnTo>
                    <a:lnTo>
                      <a:pt x="23615" y="104653"/>
                    </a:lnTo>
                    <a:cubicBezTo>
                      <a:pt x="14062" y="105456"/>
                      <a:pt x="5921" y="111910"/>
                      <a:pt x="2961" y="121029"/>
                    </a:cubicBezTo>
                    <a:cubicBezTo>
                      <a:pt x="0" y="130148"/>
                      <a:pt x="2797" y="140152"/>
                      <a:pt x="10057" y="146414"/>
                    </a:cubicBezTo>
                    <a:lnTo>
                      <a:pt x="77193" y="205082"/>
                    </a:lnTo>
                    <a:lnTo>
                      <a:pt x="57072" y="292206"/>
                    </a:lnTo>
                    <a:cubicBezTo>
                      <a:pt x="54897" y="301527"/>
                      <a:pt x="58514" y="311245"/>
                      <a:pt x="66255" y="316875"/>
                    </a:cubicBezTo>
                    <a:cubicBezTo>
                      <a:pt x="73995" y="322505"/>
                      <a:pt x="84355" y="322954"/>
                      <a:pt x="92553" y="318013"/>
                    </a:cubicBezTo>
                    <a:lnTo>
                      <a:pt x="168455" y="271876"/>
                    </a:lnTo>
                    <a:lnTo>
                      <a:pt x="244521" y="318013"/>
                    </a:lnTo>
                    <a:cubicBezTo>
                      <a:pt x="252719" y="322954"/>
                      <a:pt x="263078" y="322505"/>
                      <a:pt x="270819" y="316875"/>
                    </a:cubicBezTo>
                    <a:cubicBezTo>
                      <a:pt x="278560" y="311245"/>
                      <a:pt x="282177" y="301527"/>
                      <a:pt x="280002" y="292206"/>
                    </a:cubicBezTo>
                    <a:lnTo>
                      <a:pt x="259895" y="204993"/>
                    </a:lnTo>
                    <a:lnTo>
                      <a:pt x="327016" y="146414"/>
                    </a:lnTo>
                    <a:cubicBezTo>
                      <a:pt x="334276" y="140130"/>
                      <a:pt x="337052" y="130102"/>
                      <a:pt x="334056" y="120979"/>
                    </a:cubicBezTo>
                    <a:close/>
                    <a:moveTo>
                      <a:pt x="311404" y="128421"/>
                    </a:moveTo>
                    <a:lnTo>
                      <a:pt x="244283" y="187000"/>
                    </a:lnTo>
                    <a:cubicBezTo>
                      <a:pt x="237625" y="192791"/>
                      <a:pt x="234716" y="201788"/>
                      <a:pt x="236722" y="210380"/>
                    </a:cubicBezTo>
                    <a:lnTo>
                      <a:pt x="256889" y="297653"/>
                    </a:lnTo>
                    <a:lnTo>
                      <a:pt x="256889" y="297653"/>
                    </a:lnTo>
                    <a:lnTo>
                      <a:pt x="180882" y="251517"/>
                    </a:lnTo>
                    <a:cubicBezTo>
                      <a:pt x="173322" y="246913"/>
                      <a:pt x="163825" y="246913"/>
                      <a:pt x="156266" y="251517"/>
                    </a:cubicBezTo>
                    <a:lnTo>
                      <a:pt x="80363" y="297653"/>
                    </a:lnTo>
                    <a:lnTo>
                      <a:pt x="80363" y="297653"/>
                    </a:lnTo>
                    <a:lnTo>
                      <a:pt x="100396" y="210440"/>
                    </a:lnTo>
                    <a:cubicBezTo>
                      <a:pt x="102402" y="201848"/>
                      <a:pt x="99493" y="192850"/>
                      <a:pt x="92835" y="187059"/>
                    </a:cubicBezTo>
                    <a:lnTo>
                      <a:pt x="25684" y="128510"/>
                    </a:lnTo>
                    <a:cubicBezTo>
                      <a:pt x="25679" y="128466"/>
                      <a:pt x="25679" y="128421"/>
                      <a:pt x="25684" y="128376"/>
                    </a:cubicBezTo>
                    <a:lnTo>
                      <a:pt x="114147" y="120726"/>
                    </a:lnTo>
                    <a:cubicBezTo>
                      <a:pt x="122950" y="119951"/>
                      <a:pt x="130598" y="114364"/>
                      <a:pt x="134016" y="106216"/>
                    </a:cubicBezTo>
                    <a:lnTo>
                      <a:pt x="168559" y="23929"/>
                    </a:lnTo>
                    <a:lnTo>
                      <a:pt x="203087" y="106216"/>
                    </a:lnTo>
                    <a:cubicBezTo>
                      <a:pt x="206505" y="114364"/>
                      <a:pt x="214154" y="119951"/>
                      <a:pt x="222956" y="120726"/>
                    </a:cubicBezTo>
                    <a:lnTo>
                      <a:pt x="311434" y="128376"/>
                    </a:lnTo>
                    <a:cubicBezTo>
                      <a:pt x="311434" y="128376"/>
                      <a:pt x="311434" y="128465"/>
                      <a:pt x="311434" y="128480"/>
                    </a:cubicBezTo>
                    <a:close/>
                  </a:path>
                </a:pathLst>
              </a:custGeom>
              <a:solidFill>
                <a:srgbClr val="D4AF37"/>
              </a:solidFill>
              <a:ln>
                <a:noFill/>
              </a:ln>
            </p:spPr>
          </p:sp>
        </p:grpSp>
        <p:sp>
          <p:nvSpPr>
            <p:cNvPr id="31" name="TextBox 31"/>
            <p:cNvSpPr txBox="1"/>
            <p:nvPr/>
          </p:nvSpPr>
          <p:spPr>
            <a:xfrm>
              <a:off x="1651635" y="4618672"/>
              <a:ext cx="946642" cy="396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5F5F5"/>
                  </a:solidFill>
                  <a:latin typeface="Georgia"/>
                  <a:ea typeface="KaiTi"/>
                  <a:cs typeface="Georgia"/>
                </a:rPr>
                <a:t>亲爱的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128712" y="5069681"/>
              <a:ext cx="1195149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5" dirty="0">
                  <a:solidFill>
                    <a:srgbClr val="D4AF37"/>
                  </a:solidFill>
                  <a:latin typeface="Arial"/>
                  <a:ea typeface="Microsoft YaHei"/>
                  <a:cs typeface="Arial"/>
                </a:rPr>
                <a:t>2014 · 写实剧情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126808" y="5377339"/>
              <a:ext cx="2657999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dirty="0">
                  <a:solidFill>
                    <a:srgbClr val="BDBDBD"/>
                  </a:solidFill>
                  <a:latin typeface="Arial"/>
                  <a:ea typeface="Microsoft YaHei"/>
                  <a:cs typeface="Arial"/>
                </a:rPr>
                <a:t>饰演痛失幼子的母亲“李红琴”，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1126808" y="5644039"/>
              <a:ext cx="2266950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dirty="0">
                  <a:solidFill>
                    <a:srgbClr val="BDBDBD"/>
                  </a:solidFill>
                  <a:latin typeface="Arial"/>
                  <a:ea typeface="Microsoft YaHei"/>
                  <a:cs typeface="Arial"/>
                </a:rPr>
                <a:t>素颜出镜，演技深受好评。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6229350" y="4191000"/>
            <a:ext cx="5200650" cy="2190750"/>
            <a:chOff x="6229350" y="4191000"/>
            <a:chExt cx="5200650" cy="2190750"/>
          </a:xfrm>
        </p:grpSpPr>
        <p:sp>
          <p:nvSpPr>
            <p:cNvPr id="36" name="Rectangle 36"/>
            <p:cNvSpPr/>
            <p:nvPr/>
          </p:nvSpPr>
          <p:spPr>
            <a:xfrm>
              <a:off x="6229350" y="4191000"/>
              <a:ext cx="5200650" cy="2190750"/>
            </a:xfrm>
            <a:prstGeom prst="roundRect">
              <a:avLst>
                <a:gd name="adj" fmla="val 5217"/>
              </a:avLst>
            </a:prstGeom>
            <a:solidFill>
              <a:srgbClr val="2A2A2A"/>
            </a:solidFill>
            <a:ln>
              <a:noFill/>
            </a:ln>
          </p:spPr>
        </p:sp>
        <p:grpSp>
          <p:nvGrpSpPr>
            <p:cNvPr id="39" name="Group 39"/>
            <p:cNvGrpSpPr/>
            <p:nvPr/>
          </p:nvGrpSpPr>
          <p:grpSpPr>
            <a:xfrm>
              <a:off x="6634162" y="4655344"/>
              <a:ext cx="357188" cy="214312"/>
              <a:chOff x="6634162" y="4655344"/>
              <a:chExt cx="357188" cy="214312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6646069" y="4667250"/>
                <a:ext cx="261938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261938" h="190500">
                    <a:moveTo>
                      <a:pt x="261938" y="11906"/>
                    </a:moveTo>
                    <a:lnTo>
                      <a:pt x="261938" y="178594"/>
                    </a:lnTo>
                    <a:cubicBezTo>
                      <a:pt x="261938" y="185169"/>
                      <a:pt x="256607" y="190500"/>
                      <a:pt x="250031" y="190500"/>
                    </a:cubicBezTo>
                    <a:lnTo>
                      <a:pt x="11906" y="190500"/>
                    </a:lnTo>
                    <a:cubicBezTo>
                      <a:pt x="5331" y="190500"/>
                      <a:pt x="0" y="185169"/>
                      <a:pt x="0" y="178594"/>
                    </a:cubicBezTo>
                    <a:lnTo>
                      <a:pt x="0" y="11906"/>
                    </a:lnTo>
                    <a:cubicBezTo>
                      <a:pt x="0" y="5331"/>
                      <a:pt x="5331" y="0"/>
                      <a:pt x="11906" y="0"/>
                    </a:cubicBezTo>
                    <a:lnTo>
                      <a:pt x="250031" y="0"/>
                    </a:lnTo>
                    <a:cubicBezTo>
                      <a:pt x="256607" y="0"/>
                      <a:pt x="261938" y="5331"/>
                      <a:pt x="261938" y="11906"/>
                    </a:cubicBezTo>
                    <a:close/>
                  </a:path>
                </a:pathLst>
              </a:custGeom>
              <a:solidFill>
                <a:srgbClr val="D4AF37">
                  <a:alpha val="20000"/>
                </a:srgbClr>
              </a:solidFill>
              <a:ln>
                <a:noFill/>
              </a:ln>
            </p:spPr>
          </p:sp>
          <p:sp>
            <p:nvSpPr>
              <p:cNvPr id="38" name="Freeform 38"/>
              <p:cNvSpPr/>
              <p:nvPr/>
            </p:nvSpPr>
            <p:spPr>
              <a:xfrm>
                <a:off x="6634162" y="4655344"/>
                <a:ext cx="357188" cy="214312"/>
              </a:xfrm>
              <a:custGeom>
                <a:avLst/>
                <a:gdLst/>
                <a:ahLst/>
                <a:cxnLst/>
                <a:rect l="l" t="t" r="r" b="b"/>
                <a:pathLst>
                  <a:path w="357188" h="214312">
                    <a:moveTo>
                      <a:pt x="350892" y="25301"/>
                    </a:moveTo>
                    <a:cubicBezTo>
                      <a:pt x="347024" y="23227"/>
                      <a:pt x="342328" y="23450"/>
                      <a:pt x="338673" y="25881"/>
                    </a:cubicBezTo>
                    <a:lnTo>
                      <a:pt x="285750" y="61094"/>
                    </a:lnTo>
                    <a:lnTo>
                      <a:pt x="285750" y="23812"/>
                    </a:lnTo>
                    <a:cubicBezTo>
                      <a:pt x="285750" y="10661"/>
                      <a:pt x="275089" y="0"/>
                      <a:pt x="261938" y="0"/>
                    </a:cubicBezTo>
                    <a:lnTo>
                      <a:pt x="23812" y="0"/>
                    </a:lnTo>
                    <a:cubicBezTo>
                      <a:pt x="10661" y="0"/>
                      <a:pt x="0" y="10661"/>
                      <a:pt x="0" y="23812"/>
                    </a:cubicBezTo>
                    <a:lnTo>
                      <a:pt x="0" y="190500"/>
                    </a:lnTo>
                    <a:cubicBezTo>
                      <a:pt x="0" y="203651"/>
                      <a:pt x="10661" y="214312"/>
                      <a:pt x="23812" y="214312"/>
                    </a:cubicBezTo>
                    <a:lnTo>
                      <a:pt x="261938" y="214312"/>
                    </a:lnTo>
                    <a:cubicBezTo>
                      <a:pt x="275089" y="214312"/>
                      <a:pt x="285750" y="203651"/>
                      <a:pt x="285750" y="190500"/>
                    </a:cubicBezTo>
                    <a:lnTo>
                      <a:pt x="285750" y="153293"/>
                    </a:lnTo>
                    <a:lnTo>
                      <a:pt x="338673" y="188580"/>
                    </a:lnTo>
                    <a:cubicBezTo>
                      <a:pt x="340639" y="189857"/>
                      <a:pt x="342938" y="190524"/>
                      <a:pt x="345281" y="190500"/>
                    </a:cubicBezTo>
                    <a:cubicBezTo>
                      <a:pt x="351857" y="190500"/>
                      <a:pt x="357188" y="185169"/>
                      <a:pt x="357188" y="178594"/>
                    </a:cubicBezTo>
                    <a:lnTo>
                      <a:pt x="357188" y="35719"/>
                    </a:lnTo>
                    <a:cubicBezTo>
                      <a:pt x="357157" y="31355"/>
                      <a:pt x="354741" y="27357"/>
                      <a:pt x="350892" y="25301"/>
                    </a:cubicBezTo>
                    <a:close/>
                    <a:moveTo>
                      <a:pt x="261938" y="190500"/>
                    </a:moveTo>
                    <a:lnTo>
                      <a:pt x="23812" y="190500"/>
                    </a:lnTo>
                    <a:lnTo>
                      <a:pt x="23812" y="23812"/>
                    </a:lnTo>
                    <a:lnTo>
                      <a:pt x="261938" y="23812"/>
                    </a:lnTo>
                    <a:lnTo>
                      <a:pt x="261938" y="190500"/>
                    </a:lnTo>
                    <a:close/>
                    <a:moveTo>
                      <a:pt x="333375" y="156344"/>
                    </a:moveTo>
                    <a:lnTo>
                      <a:pt x="285750" y="124599"/>
                    </a:lnTo>
                    <a:lnTo>
                      <a:pt x="285750" y="89714"/>
                    </a:lnTo>
                    <a:lnTo>
                      <a:pt x="333375" y="58043"/>
                    </a:lnTo>
                    <a:close/>
                  </a:path>
                </a:pathLst>
              </a:custGeom>
              <a:solidFill>
                <a:srgbClr val="D4AF37"/>
              </a:solidFill>
              <a:ln>
                <a:noFill/>
              </a:ln>
            </p:spPr>
          </p:sp>
        </p:grpSp>
        <p:sp>
          <p:nvSpPr>
            <p:cNvPr id="40" name="TextBox 40"/>
            <p:cNvSpPr txBox="1"/>
            <p:nvPr/>
          </p:nvSpPr>
          <p:spPr>
            <a:xfrm>
              <a:off x="7118985" y="4618672"/>
              <a:ext cx="3039904" cy="396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5F5F5"/>
                  </a:solidFill>
                  <a:latin typeface="Georgia"/>
                  <a:ea typeface="KaiTi"/>
                  <a:cs typeface="Georgia"/>
                </a:rPr>
                <a:t>致我们终将逝去的青春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6596062" y="5069681"/>
              <a:ext cx="1195149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5" dirty="0">
                  <a:solidFill>
                    <a:srgbClr val="D4AF37"/>
                  </a:solidFill>
                  <a:latin typeface="Arial"/>
                  <a:ea typeface="Microsoft YaHei"/>
                  <a:cs typeface="Arial"/>
                </a:rPr>
                <a:t>2013 · 青春校园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6594158" y="5377339"/>
              <a:ext cx="2825591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dirty="0">
                  <a:solidFill>
                    <a:srgbClr val="BDBDBD"/>
                  </a:solidFill>
                  <a:latin typeface="Arial"/>
                  <a:ea typeface="Microsoft YaHei"/>
                  <a:cs typeface="Arial"/>
                </a:rPr>
                <a:t>首度以导演身份参与，兼做演员，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6594158" y="5644039"/>
              <a:ext cx="1894522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dirty="0">
                  <a:solidFill>
                    <a:srgbClr val="BDBDBD"/>
                  </a:solidFill>
                  <a:latin typeface="Arial"/>
                  <a:ea typeface="Microsoft YaHei"/>
                  <a:cs typeface="Arial"/>
                </a:rPr>
                <a:t>开启导演生涯的起点。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11260979" y="6371749"/>
            <a:ext cx="181404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975" dirty="0">
                <a:solidFill>
                  <a:srgbClr val="8A8A8A"/>
                </a:solidFill>
                <a:latin typeface="Arial"/>
                <a:ea typeface="Microsoft YaHei"/>
                <a:cs typeface="Arial"/>
              </a:rPr>
              <a:t>04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4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00"/>
                            </p:stCondLst>
                            <p:childTnLst>
                              <p:par>
                                <p:cTn id="17" presetID="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6" grpId="0"/>
      <p:bldP spid="35" grpId="0"/>
      <p:bldP spid="4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B1B1B"/>
          </a:solidFill>
          <a:ln>
            <a:noFill/>
          </a:ln>
        </p:spPr>
      </p:sp>
      <p:grpSp>
        <p:nvGrpSpPr>
          <p:cNvPr id="6" name="Group 6"/>
          <p:cNvGrpSpPr/>
          <p:nvPr/>
        </p:nvGrpSpPr>
        <p:grpSpPr>
          <a:xfrm>
            <a:off x="721995" y="515302"/>
            <a:ext cx="6287336" cy="927736"/>
            <a:chOff x="721995" y="515302"/>
            <a:chExt cx="6287336" cy="927736"/>
          </a:xfrm>
        </p:grpSpPr>
        <p:sp>
          <p:nvSpPr>
            <p:cNvPr id="3" name="TextBox 3"/>
            <p:cNvSpPr txBox="1"/>
            <p:nvPr/>
          </p:nvSpPr>
          <p:spPr>
            <a:xfrm>
              <a:off x="748665" y="515302"/>
              <a:ext cx="778097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rgbClr val="D4AF37"/>
                  </a:solidFill>
                  <a:latin typeface="Georgia"/>
                  <a:ea typeface="KaiTi"/>
                  <a:cs typeface="Georgia"/>
                </a:rPr>
                <a:t>演 艺 之 路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21995" y="802958"/>
              <a:ext cx="6287336" cy="640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rgbClr val="F5F5F5"/>
                  </a:solidFill>
                  <a:latin typeface="Georgia"/>
                  <a:ea typeface="KaiTi"/>
                  <a:cs typeface="Georgia"/>
                </a:rPr>
                <a:t>《亲爱的》· 从偶像到实力派</a:t>
              </a:r>
            </a:p>
          </p:txBody>
        </p:sp>
        <p:sp>
          <p:nvSpPr>
            <p:cNvPr id="5" name="Rectangle 5"/>
            <p:cNvSpPr/>
            <p:nvPr/>
          </p:nvSpPr>
          <p:spPr>
            <a:xfrm>
              <a:off x="762000" y="1333500"/>
              <a:ext cx="571500" cy="38100"/>
            </a:xfrm>
            <a:prstGeom prst="rect">
              <a:avLst/>
            </a:prstGeom>
            <a:solidFill>
              <a:srgbClr val="D4AF37"/>
            </a:solidFill>
            <a:ln>
              <a:noFill/>
            </a:ln>
          </p:spPr>
        </p:sp>
      </p:grpSp>
      <p:grpSp>
        <p:nvGrpSpPr>
          <p:cNvPr id="11" name="Group 11"/>
          <p:cNvGrpSpPr/>
          <p:nvPr/>
        </p:nvGrpSpPr>
        <p:grpSpPr>
          <a:xfrm>
            <a:off x="762000" y="1714500"/>
            <a:ext cx="4953000" cy="4572000"/>
            <a:chOff x="762000" y="1714500"/>
            <a:chExt cx="4953000" cy="4572000"/>
          </a:xfrm>
        </p:grpSpPr>
        <p:sp>
          <p:nvSpPr>
            <p:cNvPr id="7" name="Rectangle 7"/>
            <p:cNvSpPr/>
            <p:nvPr/>
          </p:nvSpPr>
          <p:spPr>
            <a:xfrm>
              <a:off x="762000" y="1714500"/>
              <a:ext cx="4953000" cy="4572000"/>
            </a:xfrm>
            <a:prstGeom prst="roundRect">
              <a:avLst>
                <a:gd name="adj" fmla="val 2500"/>
              </a:avLst>
            </a:prstGeom>
            <a:solidFill>
              <a:srgbClr val="2A2A2A"/>
            </a:solidFill>
            <a:ln>
              <a:noFill/>
            </a:ln>
          </p:spPr>
        </p:sp>
        <p:pic>
          <p:nvPicPr>
            <p:cNvPr id="8" name="Image 8"/>
            <p:cNvPicPr>
              <a:picLocks noChangeAspect="1"/>
            </p:cNvPicPr>
            <p:nvPr/>
          </p:nvPicPr>
          <p:blipFill>
            <a:blip r:embed="rId2"/>
            <a:srcRect l="16146" t="0" r="16146" b="0"/>
            <a:stretch>
              <a:fillRect/>
            </a:stretch>
          </p:blipFill>
          <p:spPr>
            <a:xfrm>
              <a:off x="762000" y="1714500"/>
              <a:ext cx="4953000" cy="4572000"/>
            </a:xfrm>
            <a:prstGeom prst="rect">
              <a:avLst/>
            </a:prstGeom>
          </p:spPr>
        </p:pic>
        <p:sp>
          <p:nvSpPr>
            <p:cNvPr id="9" name="Rectangle 9"/>
            <p:cNvSpPr/>
            <p:nvPr/>
          </p:nvSpPr>
          <p:spPr>
            <a:xfrm>
              <a:off x="762000" y="1714500"/>
              <a:ext cx="4953000" cy="457200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32510" y="5775960"/>
              <a:ext cx="1607820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F2D77B"/>
                  </a:solidFill>
                  <a:latin typeface="Arial"/>
                  <a:ea typeface="Microsoft YaHei"/>
                  <a:cs typeface="Arial"/>
                </a:rPr>
                <a:t>电影《亲爱的》剧照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162675" y="1900238"/>
            <a:ext cx="4197668" cy="2235993"/>
            <a:chOff x="6162675" y="1900238"/>
            <a:chExt cx="4197668" cy="2235993"/>
          </a:xfrm>
        </p:grpSpPr>
        <p:sp>
          <p:nvSpPr>
            <p:cNvPr id="12" name="TextBox 12"/>
            <p:cNvSpPr txBox="1"/>
            <p:nvPr/>
          </p:nvSpPr>
          <p:spPr>
            <a:xfrm>
              <a:off x="6162675" y="1900238"/>
              <a:ext cx="4197668" cy="4572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D4AF37"/>
                  </a:solidFill>
                  <a:latin typeface="Georgia"/>
                  <a:ea typeface="KaiTi"/>
                  <a:cs typeface="Georgia"/>
                </a:rPr>
                <a:t>这一次，她放下了偶像光环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192202" y="2560796"/>
              <a:ext cx="3366135" cy="2895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5" dirty="0">
                  <a:solidFill>
                    <a:srgbClr val="BDBDBD"/>
                  </a:solidFill>
                  <a:latin typeface="Arial"/>
                  <a:ea typeface="Microsoft YaHei"/>
                  <a:cs typeface="Arial"/>
                </a:rPr>
                <a:t>《亲爱的》中，赵薇饰演痛失幼子的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192202" y="2846546"/>
              <a:ext cx="3595068" cy="2895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5" dirty="0">
                  <a:solidFill>
                    <a:srgbClr val="BDBDBD"/>
                  </a:solidFill>
                  <a:latin typeface="Arial"/>
                  <a:ea typeface="Microsoft YaHei"/>
                  <a:cs typeface="Arial"/>
                </a:rPr>
                <a:t>母亲“李红琴”，全程素颜、克制内敛。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192202" y="3275171"/>
              <a:ext cx="3366135" cy="2895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5" dirty="0">
                  <a:solidFill>
                    <a:srgbClr val="BDBDBD"/>
                  </a:solidFill>
                  <a:latin typeface="Arial"/>
                  <a:ea typeface="Microsoft YaHei"/>
                  <a:cs typeface="Arial"/>
                </a:rPr>
                <a:t>她以极具层次感的表演，将一个底层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192202" y="3560921"/>
              <a:ext cx="3366135" cy="2895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5" dirty="0">
                  <a:solidFill>
                    <a:srgbClr val="BDBDBD"/>
                  </a:solidFill>
                  <a:latin typeface="Arial"/>
                  <a:ea typeface="Microsoft YaHei"/>
                  <a:cs typeface="Arial"/>
                </a:rPr>
                <a:t>母亲的执念与悲苦展现得淋漓尽致，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192202" y="3846671"/>
              <a:ext cx="2762583" cy="2895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5" dirty="0">
                  <a:solidFill>
                    <a:srgbClr val="BDBDBD"/>
                  </a:solidFill>
                  <a:latin typeface="Arial"/>
                  <a:ea typeface="Microsoft YaHei"/>
                  <a:cs typeface="Arial"/>
                </a:rPr>
                <a:t>被业界誉为“演技巅峰”之作。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6194108" y="4637484"/>
            <a:ext cx="2676620" cy="1351360"/>
            <a:chOff x="6194108" y="4637484"/>
            <a:chExt cx="2676620" cy="1351360"/>
          </a:xfrm>
        </p:grpSpPr>
        <p:grpSp>
          <p:nvGrpSpPr>
            <p:cNvPr id="21" name="Group 21"/>
            <p:cNvGrpSpPr/>
            <p:nvPr/>
          </p:nvGrpSpPr>
          <p:grpSpPr>
            <a:xfrm>
              <a:off x="6204347" y="4637484"/>
              <a:ext cx="392906" cy="314325"/>
              <a:chOff x="6204347" y="4637484"/>
              <a:chExt cx="392906" cy="314325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6282927" y="4650581"/>
                <a:ext cx="235745" cy="222887"/>
              </a:xfrm>
              <a:custGeom>
                <a:avLst/>
                <a:gdLst/>
                <a:ahLst/>
                <a:cxnLst/>
                <a:rect l="l" t="t" r="r" b="b"/>
                <a:pathLst>
                  <a:path w="235745" h="222887">
                    <a:moveTo>
                      <a:pt x="235745" y="13097"/>
                    </a:moveTo>
                    <a:lnTo>
                      <a:pt x="235745" y="103302"/>
                    </a:lnTo>
                    <a:cubicBezTo>
                      <a:pt x="235745" y="168295"/>
                      <a:pt x="183766" y="222156"/>
                      <a:pt x="118773" y="222647"/>
                    </a:cubicBezTo>
                    <a:cubicBezTo>
                      <a:pt x="87356" y="222887"/>
                      <a:pt x="57143" y="210574"/>
                      <a:pt x="34843" y="188443"/>
                    </a:cubicBezTo>
                    <a:cubicBezTo>
                      <a:pt x="12542" y="166312"/>
                      <a:pt x="0" y="136193"/>
                      <a:pt x="1" y="104775"/>
                    </a:cubicBezTo>
                    <a:lnTo>
                      <a:pt x="1" y="13097"/>
                    </a:lnTo>
                    <a:cubicBezTo>
                      <a:pt x="1" y="5864"/>
                      <a:pt x="5865" y="0"/>
                      <a:pt x="13098" y="0"/>
                    </a:cubicBezTo>
                    <a:lnTo>
                      <a:pt x="222648" y="0"/>
                    </a:lnTo>
                    <a:cubicBezTo>
                      <a:pt x="229881" y="0"/>
                      <a:pt x="235745" y="5864"/>
                      <a:pt x="235745" y="13097"/>
                    </a:cubicBezTo>
                    <a:close/>
                  </a:path>
                </a:pathLst>
              </a:custGeom>
              <a:solidFill>
                <a:srgbClr val="D4AF37">
                  <a:alpha val="20000"/>
                </a:srgbClr>
              </a:solidFill>
              <a:ln>
                <a:noFill/>
              </a:ln>
            </p:spPr>
          </p:sp>
          <p:sp>
            <p:nvSpPr>
              <p:cNvPr id="20" name="Freeform 20"/>
              <p:cNvSpPr/>
              <p:nvPr/>
            </p:nvSpPr>
            <p:spPr>
              <a:xfrm>
                <a:off x="6204347" y="4637484"/>
                <a:ext cx="392906" cy="314325"/>
              </a:xfrm>
              <a:custGeom>
                <a:avLst/>
                <a:gdLst/>
                <a:ahLst/>
                <a:cxnLst/>
                <a:rect l="l" t="t" r="r" b="b"/>
                <a:pathLst>
                  <a:path w="392906" h="314325">
                    <a:moveTo>
                      <a:pt x="366712" y="39291"/>
                    </a:moveTo>
                    <a:lnTo>
                      <a:pt x="327422" y="39291"/>
                    </a:lnTo>
                    <a:lnTo>
                      <a:pt x="327422" y="26194"/>
                    </a:lnTo>
                    <a:cubicBezTo>
                      <a:pt x="327422" y="11727"/>
                      <a:pt x="315695" y="0"/>
                      <a:pt x="301228" y="0"/>
                    </a:cubicBezTo>
                    <a:lnTo>
                      <a:pt x="91678" y="0"/>
                    </a:lnTo>
                    <a:cubicBezTo>
                      <a:pt x="77212" y="0"/>
                      <a:pt x="65484" y="11727"/>
                      <a:pt x="65484" y="26194"/>
                    </a:cubicBezTo>
                    <a:lnTo>
                      <a:pt x="65484" y="39291"/>
                    </a:lnTo>
                    <a:lnTo>
                      <a:pt x="26194" y="39291"/>
                    </a:lnTo>
                    <a:cubicBezTo>
                      <a:pt x="11727" y="39291"/>
                      <a:pt x="0" y="51018"/>
                      <a:pt x="0" y="65484"/>
                    </a:cubicBezTo>
                    <a:lnTo>
                      <a:pt x="0" y="91678"/>
                    </a:lnTo>
                    <a:cubicBezTo>
                      <a:pt x="0" y="127844"/>
                      <a:pt x="29318" y="157162"/>
                      <a:pt x="65484" y="157162"/>
                    </a:cubicBezTo>
                    <a:lnTo>
                      <a:pt x="71460" y="157162"/>
                    </a:lnTo>
                    <a:cubicBezTo>
                      <a:pt x="87228" y="207134"/>
                      <a:pt x="131222" y="242928"/>
                      <a:pt x="183356" y="248202"/>
                    </a:cubicBezTo>
                    <a:lnTo>
                      <a:pt x="183356" y="288131"/>
                    </a:lnTo>
                    <a:lnTo>
                      <a:pt x="144066" y="288131"/>
                    </a:lnTo>
                    <a:cubicBezTo>
                      <a:pt x="136832" y="288131"/>
                      <a:pt x="130969" y="293995"/>
                      <a:pt x="130969" y="301228"/>
                    </a:cubicBezTo>
                    <a:cubicBezTo>
                      <a:pt x="130969" y="308461"/>
                      <a:pt x="136832" y="314325"/>
                      <a:pt x="144066" y="314325"/>
                    </a:cubicBezTo>
                    <a:lnTo>
                      <a:pt x="248841" y="314325"/>
                    </a:lnTo>
                    <a:cubicBezTo>
                      <a:pt x="256074" y="314325"/>
                      <a:pt x="261938" y="308461"/>
                      <a:pt x="261938" y="301228"/>
                    </a:cubicBezTo>
                    <a:cubicBezTo>
                      <a:pt x="261938" y="293995"/>
                      <a:pt x="256074" y="288131"/>
                      <a:pt x="248841" y="288131"/>
                    </a:cubicBezTo>
                    <a:lnTo>
                      <a:pt x="209550" y="288131"/>
                    </a:lnTo>
                    <a:lnTo>
                      <a:pt x="209550" y="248153"/>
                    </a:lnTo>
                    <a:cubicBezTo>
                      <a:pt x="261839" y="242865"/>
                      <a:pt x="305223" y="206178"/>
                      <a:pt x="321004" y="157162"/>
                    </a:cubicBezTo>
                    <a:lnTo>
                      <a:pt x="327422" y="157162"/>
                    </a:lnTo>
                    <a:cubicBezTo>
                      <a:pt x="363588" y="157162"/>
                      <a:pt x="392906" y="127844"/>
                      <a:pt x="392906" y="91678"/>
                    </a:cubicBezTo>
                    <a:lnTo>
                      <a:pt x="392906" y="65484"/>
                    </a:lnTo>
                    <a:cubicBezTo>
                      <a:pt x="392906" y="51018"/>
                      <a:pt x="381179" y="39291"/>
                      <a:pt x="366712" y="39291"/>
                    </a:cubicBezTo>
                    <a:close/>
                    <a:moveTo>
                      <a:pt x="65484" y="130969"/>
                    </a:moveTo>
                    <a:cubicBezTo>
                      <a:pt x="43785" y="130969"/>
                      <a:pt x="26194" y="113378"/>
                      <a:pt x="26194" y="91678"/>
                    </a:cubicBezTo>
                    <a:lnTo>
                      <a:pt x="26194" y="65484"/>
                    </a:lnTo>
                    <a:lnTo>
                      <a:pt x="65484" y="65484"/>
                    </a:lnTo>
                    <a:lnTo>
                      <a:pt x="65484" y="117872"/>
                    </a:lnTo>
                    <a:cubicBezTo>
                      <a:pt x="65484" y="122237"/>
                      <a:pt x="65697" y="126603"/>
                      <a:pt x="66123" y="130969"/>
                    </a:cubicBezTo>
                    <a:close/>
                    <a:moveTo>
                      <a:pt x="301228" y="116398"/>
                    </a:moveTo>
                    <a:cubicBezTo>
                      <a:pt x="301228" y="174549"/>
                      <a:pt x="254587" y="222221"/>
                      <a:pt x="197255" y="222647"/>
                    </a:cubicBezTo>
                    <a:lnTo>
                      <a:pt x="196453" y="222647"/>
                    </a:lnTo>
                    <a:cubicBezTo>
                      <a:pt x="138587" y="222647"/>
                      <a:pt x="91678" y="175738"/>
                      <a:pt x="91678" y="117872"/>
                    </a:cubicBezTo>
                    <a:lnTo>
                      <a:pt x="91678" y="26194"/>
                    </a:lnTo>
                    <a:lnTo>
                      <a:pt x="301228" y="26194"/>
                    </a:lnTo>
                    <a:close/>
                    <a:moveTo>
                      <a:pt x="366712" y="91678"/>
                    </a:moveTo>
                    <a:cubicBezTo>
                      <a:pt x="366712" y="113378"/>
                      <a:pt x="349121" y="130969"/>
                      <a:pt x="327422" y="130969"/>
                    </a:cubicBezTo>
                    <a:lnTo>
                      <a:pt x="326603" y="130969"/>
                    </a:lnTo>
                    <a:cubicBezTo>
                      <a:pt x="327141" y="126130"/>
                      <a:pt x="327414" y="121267"/>
                      <a:pt x="327422" y="116398"/>
                    </a:cubicBezTo>
                    <a:lnTo>
                      <a:pt x="327422" y="65484"/>
                    </a:lnTo>
                    <a:lnTo>
                      <a:pt x="366712" y="65484"/>
                    </a:lnTo>
                    <a:close/>
                  </a:path>
                </a:pathLst>
              </a:custGeom>
              <a:solidFill>
                <a:srgbClr val="D4AF37"/>
              </a:solidFill>
              <a:ln>
                <a:noFill/>
              </a:ln>
            </p:spPr>
          </p:sp>
        </p:grpSp>
        <p:sp>
          <p:nvSpPr>
            <p:cNvPr id="22" name="TextBox 22"/>
            <p:cNvSpPr txBox="1"/>
            <p:nvPr/>
          </p:nvSpPr>
          <p:spPr>
            <a:xfrm>
              <a:off x="6743700" y="4714875"/>
              <a:ext cx="958215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F5F5F5"/>
                  </a:solidFill>
                  <a:latin typeface="Arial"/>
                  <a:ea typeface="Microsoft YaHei"/>
                  <a:cs typeface="Arial"/>
                </a:rPr>
                <a:t>奖项认可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194108" y="5158264"/>
              <a:ext cx="2266950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dirty="0">
                  <a:solidFill>
                    <a:srgbClr val="BDBDBD"/>
                  </a:solidFill>
                  <a:latin typeface="Arial"/>
                  <a:ea typeface="Microsoft YaHei"/>
                  <a:cs typeface="Arial"/>
                </a:rPr>
                <a:t>斩获多项最佳女主角提名，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6194108" y="5444014"/>
              <a:ext cx="2676620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dirty="0">
                  <a:solidFill>
                    <a:srgbClr val="BDBDBD"/>
                  </a:solidFill>
                  <a:latin typeface="Arial"/>
                  <a:ea typeface="Microsoft YaHei"/>
                  <a:cs typeface="Arial"/>
                </a:rPr>
                <a:t>见证从“国民偶像”到“实力演员”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6194108" y="5729764"/>
              <a:ext cx="1205532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b="1" dirty="0">
                  <a:solidFill>
                    <a:srgbClr val="F2D77B"/>
                  </a:solidFill>
                  <a:latin typeface="Arial"/>
                  <a:ea typeface="Microsoft YaHei"/>
                  <a:cs typeface="Arial"/>
                </a:rPr>
                <a:t>的华丽转身。</a:t>
              </a:r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11260979" y="6371749"/>
            <a:ext cx="181404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975" dirty="0">
                <a:solidFill>
                  <a:srgbClr val="8A8A8A"/>
                </a:solidFill>
                <a:latin typeface="Arial"/>
                <a:ea typeface="Microsoft YaHei"/>
                <a:cs typeface="Arial"/>
              </a:rPr>
              <a:t>05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0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8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1B1B1B"/>
            </a:solidFill>
            <a:ln>
              <a:noFill/>
            </a:ln>
          </p:spPr>
        </p:sp>
        <p:pic>
          <p:nvPicPr>
            <p:cNvPr id="3" name="Image 3"/>
            <p:cNvPicPr>
              <a:picLocks noChangeAspect="1"/>
            </p:cNvPicPr>
            <p:nvPr/>
          </p:nvPicPr>
          <p:blipFill>
            <a:blip r:embed="rId2"/>
            <a:srcRect l="0" t="5000" r="0" b="5000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" name="Rectangle 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</p:sp>
      </p:grpSp>
      <p:grpSp>
        <p:nvGrpSpPr>
          <p:cNvPr id="10" name="Group 10"/>
          <p:cNvGrpSpPr/>
          <p:nvPr/>
        </p:nvGrpSpPr>
        <p:grpSpPr>
          <a:xfrm>
            <a:off x="785812" y="769144"/>
            <a:ext cx="1532573" cy="297656"/>
            <a:chOff x="785812" y="769144"/>
            <a:chExt cx="1532573" cy="297656"/>
          </a:xfrm>
        </p:grpSpPr>
        <p:grpSp>
          <p:nvGrpSpPr>
            <p:cNvPr id="8" name="Group 8"/>
            <p:cNvGrpSpPr/>
            <p:nvPr/>
          </p:nvGrpSpPr>
          <p:grpSpPr>
            <a:xfrm>
              <a:off x="785812" y="769144"/>
              <a:ext cx="357188" cy="214312"/>
              <a:chOff x="785812" y="769144"/>
              <a:chExt cx="357188" cy="214312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797719" y="781050"/>
                <a:ext cx="261938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261938" h="190500">
                    <a:moveTo>
                      <a:pt x="261938" y="11906"/>
                    </a:moveTo>
                    <a:lnTo>
                      <a:pt x="261938" y="178594"/>
                    </a:lnTo>
                    <a:cubicBezTo>
                      <a:pt x="261938" y="185169"/>
                      <a:pt x="256607" y="190500"/>
                      <a:pt x="250031" y="190500"/>
                    </a:cubicBezTo>
                    <a:lnTo>
                      <a:pt x="11906" y="190500"/>
                    </a:lnTo>
                    <a:cubicBezTo>
                      <a:pt x="5331" y="190500"/>
                      <a:pt x="0" y="185169"/>
                      <a:pt x="0" y="178594"/>
                    </a:cubicBezTo>
                    <a:lnTo>
                      <a:pt x="0" y="11906"/>
                    </a:lnTo>
                    <a:cubicBezTo>
                      <a:pt x="0" y="5331"/>
                      <a:pt x="5331" y="0"/>
                      <a:pt x="11906" y="0"/>
                    </a:cubicBezTo>
                    <a:lnTo>
                      <a:pt x="250031" y="0"/>
                    </a:lnTo>
                    <a:cubicBezTo>
                      <a:pt x="256607" y="0"/>
                      <a:pt x="261938" y="5331"/>
                      <a:pt x="261938" y="11906"/>
                    </a:cubicBezTo>
                    <a:close/>
                  </a:path>
                </a:pathLst>
              </a:custGeom>
              <a:solidFill>
                <a:srgbClr val="D4AF37">
                  <a:alpha val="20000"/>
                </a:srgbClr>
              </a:solidFill>
              <a:ln>
                <a:noFill/>
              </a:ln>
            </p:spPr>
          </p:sp>
          <p:sp>
            <p:nvSpPr>
              <p:cNvPr id="7" name="Freeform 7"/>
              <p:cNvSpPr/>
              <p:nvPr/>
            </p:nvSpPr>
            <p:spPr>
              <a:xfrm>
                <a:off x="785812" y="769144"/>
                <a:ext cx="357188" cy="214312"/>
              </a:xfrm>
              <a:custGeom>
                <a:avLst/>
                <a:gdLst/>
                <a:ahLst/>
                <a:cxnLst/>
                <a:rect l="l" t="t" r="r" b="b"/>
                <a:pathLst>
                  <a:path w="357188" h="214312">
                    <a:moveTo>
                      <a:pt x="350892" y="25301"/>
                    </a:moveTo>
                    <a:cubicBezTo>
                      <a:pt x="347024" y="23227"/>
                      <a:pt x="342328" y="23450"/>
                      <a:pt x="338673" y="25881"/>
                    </a:cubicBezTo>
                    <a:lnTo>
                      <a:pt x="285750" y="61094"/>
                    </a:lnTo>
                    <a:lnTo>
                      <a:pt x="285750" y="23812"/>
                    </a:lnTo>
                    <a:cubicBezTo>
                      <a:pt x="285750" y="10661"/>
                      <a:pt x="275089" y="0"/>
                      <a:pt x="261938" y="0"/>
                    </a:cubicBezTo>
                    <a:lnTo>
                      <a:pt x="23812" y="0"/>
                    </a:lnTo>
                    <a:cubicBezTo>
                      <a:pt x="10661" y="0"/>
                      <a:pt x="0" y="10661"/>
                      <a:pt x="0" y="23812"/>
                    </a:cubicBezTo>
                    <a:lnTo>
                      <a:pt x="0" y="190500"/>
                    </a:lnTo>
                    <a:cubicBezTo>
                      <a:pt x="0" y="203651"/>
                      <a:pt x="10661" y="214312"/>
                      <a:pt x="23812" y="214312"/>
                    </a:cubicBezTo>
                    <a:lnTo>
                      <a:pt x="261938" y="214312"/>
                    </a:lnTo>
                    <a:cubicBezTo>
                      <a:pt x="275089" y="214312"/>
                      <a:pt x="285750" y="203651"/>
                      <a:pt x="285750" y="190500"/>
                    </a:cubicBezTo>
                    <a:lnTo>
                      <a:pt x="285750" y="153293"/>
                    </a:lnTo>
                    <a:lnTo>
                      <a:pt x="338673" y="188580"/>
                    </a:lnTo>
                    <a:cubicBezTo>
                      <a:pt x="340639" y="189857"/>
                      <a:pt x="342938" y="190524"/>
                      <a:pt x="345281" y="190500"/>
                    </a:cubicBezTo>
                    <a:cubicBezTo>
                      <a:pt x="351857" y="190500"/>
                      <a:pt x="357188" y="185169"/>
                      <a:pt x="357188" y="178594"/>
                    </a:cubicBezTo>
                    <a:lnTo>
                      <a:pt x="357188" y="35719"/>
                    </a:lnTo>
                    <a:cubicBezTo>
                      <a:pt x="357157" y="31355"/>
                      <a:pt x="354741" y="27357"/>
                      <a:pt x="350892" y="25301"/>
                    </a:cubicBezTo>
                    <a:close/>
                    <a:moveTo>
                      <a:pt x="261938" y="190500"/>
                    </a:moveTo>
                    <a:lnTo>
                      <a:pt x="23812" y="190500"/>
                    </a:lnTo>
                    <a:lnTo>
                      <a:pt x="23812" y="23812"/>
                    </a:lnTo>
                    <a:lnTo>
                      <a:pt x="261938" y="23812"/>
                    </a:lnTo>
                    <a:lnTo>
                      <a:pt x="261938" y="190500"/>
                    </a:lnTo>
                    <a:close/>
                    <a:moveTo>
                      <a:pt x="333375" y="156344"/>
                    </a:moveTo>
                    <a:lnTo>
                      <a:pt x="285750" y="124599"/>
                    </a:lnTo>
                    <a:lnTo>
                      <a:pt x="285750" y="89714"/>
                    </a:lnTo>
                    <a:lnTo>
                      <a:pt x="333375" y="58043"/>
                    </a:lnTo>
                    <a:close/>
                  </a:path>
                </a:pathLst>
              </a:custGeom>
              <a:solidFill>
                <a:srgbClr val="D4AF37"/>
              </a:solidFill>
              <a:ln>
                <a:noFill/>
              </a:ln>
            </p:spPr>
          </p:sp>
        </p:grpSp>
        <p:sp>
          <p:nvSpPr>
            <p:cNvPr id="9" name="TextBox 9"/>
            <p:cNvSpPr txBox="1"/>
            <p:nvPr/>
          </p:nvSpPr>
          <p:spPr>
            <a:xfrm>
              <a:off x="1280160" y="822960"/>
              <a:ext cx="1038225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F2D77B"/>
                  </a:solidFill>
                  <a:latin typeface="Arial"/>
                  <a:ea typeface="Microsoft YaHei"/>
                  <a:cs typeface="Arial"/>
                </a:rPr>
                <a:t>转 型 · 导 演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12470" y="4912995"/>
            <a:ext cx="8442203" cy="1756886"/>
            <a:chOff x="712470" y="4912995"/>
            <a:chExt cx="8442203" cy="1756886"/>
          </a:xfrm>
        </p:grpSpPr>
        <p:sp>
          <p:nvSpPr>
            <p:cNvPr id="11" name="TextBox 11"/>
            <p:cNvSpPr txBox="1"/>
            <p:nvPr/>
          </p:nvSpPr>
          <p:spPr>
            <a:xfrm>
              <a:off x="712470" y="4912995"/>
              <a:ext cx="8442203" cy="7924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00" b="1" dirty="0">
                  <a:solidFill>
                    <a:srgbClr val="F5F5F5"/>
                  </a:solidFill>
                  <a:latin typeface="Georgia"/>
                  <a:ea typeface="KaiTi"/>
                  <a:cs typeface="Georgia"/>
                </a:rPr>
                <a:t>2013《致我们终将逝去的青春》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58190" y="5634990"/>
              <a:ext cx="3765613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F2D77B"/>
                  </a:solidFill>
                  <a:latin typeface="Arial"/>
                  <a:ea typeface="Microsoft YaHei"/>
                  <a:cs typeface="Arial"/>
                </a:rPr>
                <a:t>赵薇导演处女作 · 青春怀旧热潮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82002" y="6094571"/>
              <a:ext cx="4198620" cy="2895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5" dirty="0">
                  <a:solidFill>
                    <a:srgbClr val="BDBDBD"/>
                  </a:solidFill>
                  <a:latin typeface="Arial"/>
                  <a:ea typeface="Microsoft YaHei"/>
                  <a:cs typeface="Arial"/>
                </a:rPr>
                <a:t>改编自同名畅销小说，上映即引爆青春话题，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82002" y="6380321"/>
              <a:ext cx="4614862" cy="2895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5" dirty="0">
                  <a:solidFill>
                    <a:srgbClr val="BDBDBD"/>
                  </a:solidFill>
                  <a:latin typeface="Arial"/>
                  <a:ea typeface="Microsoft YaHei"/>
                  <a:cs typeface="Arial"/>
                </a:rPr>
                <a:t>票房与口碑双丰收，为她的导演生涯赢得开门红。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B1B1B"/>
          </a:solidFill>
          <a:ln>
            <a:noFill/>
          </a:ln>
        </p:spPr>
      </p:sp>
      <p:grpSp>
        <p:nvGrpSpPr>
          <p:cNvPr id="6" name="Group 6"/>
          <p:cNvGrpSpPr/>
          <p:nvPr/>
        </p:nvGrpSpPr>
        <p:grpSpPr>
          <a:xfrm>
            <a:off x="721995" y="515302"/>
            <a:ext cx="2567771" cy="927736"/>
            <a:chOff x="721995" y="515302"/>
            <a:chExt cx="2567771" cy="927736"/>
          </a:xfrm>
        </p:grpSpPr>
        <p:sp>
          <p:nvSpPr>
            <p:cNvPr id="3" name="TextBox 3"/>
            <p:cNvSpPr txBox="1"/>
            <p:nvPr/>
          </p:nvSpPr>
          <p:spPr>
            <a:xfrm>
              <a:off x="748665" y="515302"/>
              <a:ext cx="908447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rgbClr val="D4AF37"/>
                  </a:solidFill>
                  <a:latin typeface="Georgia"/>
                  <a:ea typeface="KaiTi"/>
                  <a:cs typeface="Georgia"/>
                </a:rPr>
                <a:t>荣 誉 · 影 响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21995" y="802958"/>
              <a:ext cx="2567771" cy="640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rgbClr val="F5F5F5"/>
                  </a:solidFill>
                  <a:latin typeface="Georgia"/>
                  <a:ea typeface="KaiTi"/>
                  <a:cs typeface="Georgia"/>
                </a:rPr>
                <a:t>荣誉 · 奖项</a:t>
              </a:r>
            </a:p>
          </p:txBody>
        </p:sp>
        <p:sp>
          <p:nvSpPr>
            <p:cNvPr id="5" name="Rectangle 5"/>
            <p:cNvSpPr/>
            <p:nvPr/>
          </p:nvSpPr>
          <p:spPr>
            <a:xfrm>
              <a:off x="762000" y="1333500"/>
              <a:ext cx="571500" cy="38100"/>
            </a:xfrm>
            <a:prstGeom prst="rect">
              <a:avLst/>
            </a:prstGeom>
            <a:solidFill>
              <a:srgbClr val="D4AF37"/>
            </a:solidFill>
            <a:ln>
              <a:noFill/>
            </a:ln>
          </p:spPr>
        </p:sp>
      </p:grpSp>
      <p:grpSp>
        <p:nvGrpSpPr>
          <p:cNvPr id="10" name="Group 10"/>
          <p:cNvGrpSpPr/>
          <p:nvPr/>
        </p:nvGrpSpPr>
        <p:grpSpPr>
          <a:xfrm>
            <a:off x="762000" y="1714500"/>
            <a:ext cx="3810000" cy="4572000"/>
            <a:chOff x="762000" y="1714500"/>
            <a:chExt cx="3810000" cy="4572000"/>
          </a:xfrm>
        </p:grpSpPr>
        <p:pic>
          <p:nvPicPr>
            <p:cNvPr id="7" name="Image 7"/>
            <p:cNvPicPr>
              <a:picLocks noChangeAspect="1"/>
            </p:cNvPicPr>
            <p:nvPr/>
          </p:nvPicPr>
          <p:blipFill>
            <a:blip r:embed="rId2"/>
            <a:srcRect l="0" t="9963" r="0" b="9963"/>
            <a:stretch>
              <a:fillRect/>
            </a:stretch>
          </p:blipFill>
          <p:spPr>
            <a:xfrm>
              <a:off x="762000" y="1714500"/>
              <a:ext cx="3810000" cy="4572000"/>
            </a:xfrm>
            <a:prstGeom prst="rect">
              <a:avLst/>
            </a:prstGeom>
          </p:spPr>
        </p:pic>
        <p:sp>
          <p:nvSpPr>
            <p:cNvPr id="8" name="Rectangle 8"/>
            <p:cNvSpPr/>
            <p:nvPr/>
          </p:nvSpPr>
          <p:spPr>
            <a:xfrm>
              <a:off x="762000" y="1714500"/>
              <a:ext cx="3810000" cy="457200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984885" y="5823585"/>
              <a:ext cx="1458849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F2D77B"/>
                  </a:solidFill>
                  <a:latin typeface="Arial"/>
                  <a:ea typeface="Microsoft YaHei"/>
                  <a:cs typeface="Arial"/>
                </a:rPr>
                <a:t>颁奖礼 · 红毯瞬间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128260" y="2012156"/>
            <a:ext cx="4264055" cy="3655219"/>
            <a:chOff x="5128260" y="2012156"/>
            <a:chExt cx="4264055" cy="3655219"/>
          </a:xfrm>
        </p:grpSpPr>
        <p:grpSp>
          <p:nvGrpSpPr>
            <p:cNvPr id="13" name="Group 13"/>
            <p:cNvGrpSpPr/>
            <p:nvPr/>
          </p:nvGrpSpPr>
          <p:grpSpPr>
            <a:xfrm>
              <a:off x="5155406" y="2012156"/>
              <a:ext cx="357188" cy="285750"/>
              <a:chOff x="5155406" y="2012156"/>
              <a:chExt cx="357188" cy="28575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5226843" y="2024062"/>
                <a:ext cx="214313" cy="202624"/>
              </a:xfrm>
              <a:custGeom>
                <a:avLst/>
                <a:gdLst/>
                <a:ahLst/>
                <a:cxnLst/>
                <a:rect l="l" t="t" r="r" b="b"/>
                <a:pathLst>
                  <a:path w="214313" h="202624">
                    <a:moveTo>
                      <a:pt x="214313" y="11906"/>
                    </a:moveTo>
                    <a:lnTo>
                      <a:pt x="214313" y="93911"/>
                    </a:lnTo>
                    <a:cubicBezTo>
                      <a:pt x="214313" y="152995"/>
                      <a:pt x="167060" y="201960"/>
                      <a:pt x="107976" y="202406"/>
                    </a:cubicBezTo>
                    <a:cubicBezTo>
                      <a:pt x="79414" y="202624"/>
                      <a:pt x="51948" y="191431"/>
                      <a:pt x="31675" y="171312"/>
                    </a:cubicBezTo>
                    <a:cubicBezTo>
                      <a:pt x="11402" y="151192"/>
                      <a:pt x="0" y="123812"/>
                      <a:pt x="1" y="95250"/>
                    </a:cubicBezTo>
                    <a:lnTo>
                      <a:pt x="1" y="11906"/>
                    </a:lnTo>
                    <a:cubicBezTo>
                      <a:pt x="1" y="5331"/>
                      <a:pt x="5331" y="0"/>
                      <a:pt x="11907" y="0"/>
                    </a:cubicBezTo>
                    <a:lnTo>
                      <a:pt x="202407" y="0"/>
                    </a:lnTo>
                    <a:cubicBezTo>
                      <a:pt x="208983" y="0"/>
                      <a:pt x="214313" y="5331"/>
                      <a:pt x="214313" y="11906"/>
                    </a:cubicBezTo>
                    <a:close/>
                  </a:path>
                </a:pathLst>
              </a:custGeom>
              <a:solidFill>
                <a:srgbClr val="D4AF37">
                  <a:alpha val="20000"/>
                </a:srgbClr>
              </a:solidFill>
              <a:ln>
                <a:noFill/>
              </a:ln>
            </p:spPr>
          </p:sp>
          <p:sp>
            <p:nvSpPr>
              <p:cNvPr id="12" name="Freeform 12"/>
              <p:cNvSpPr/>
              <p:nvPr/>
            </p:nvSpPr>
            <p:spPr>
              <a:xfrm>
                <a:off x="5155406" y="2012156"/>
                <a:ext cx="357188" cy="285750"/>
              </a:xfrm>
              <a:custGeom>
                <a:avLst/>
                <a:gdLst/>
                <a:ahLst/>
                <a:cxnLst/>
                <a:rect l="l" t="t" r="r" b="b"/>
                <a:pathLst>
                  <a:path w="357188" h="285750">
                    <a:moveTo>
                      <a:pt x="333375" y="35719"/>
                    </a:moveTo>
                    <a:lnTo>
                      <a:pt x="297656" y="35719"/>
                    </a:lnTo>
                    <a:lnTo>
                      <a:pt x="297656" y="23812"/>
                    </a:lnTo>
                    <a:cubicBezTo>
                      <a:pt x="297656" y="10661"/>
                      <a:pt x="286995" y="0"/>
                      <a:pt x="273844" y="0"/>
                    </a:cubicBezTo>
                    <a:lnTo>
                      <a:pt x="83344" y="0"/>
                    </a:lnTo>
                    <a:cubicBezTo>
                      <a:pt x="70192" y="0"/>
                      <a:pt x="59531" y="10661"/>
                      <a:pt x="59531" y="23812"/>
                    </a:cubicBezTo>
                    <a:lnTo>
                      <a:pt x="59531" y="35719"/>
                    </a:lnTo>
                    <a:lnTo>
                      <a:pt x="23812" y="35719"/>
                    </a:lnTo>
                    <a:cubicBezTo>
                      <a:pt x="10661" y="35719"/>
                      <a:pt x="0" y="46380"/>
                      <a:pt x="0" y="59531"/>
                    </a:cubicBezTo>
                    <a:lnTo>
                      <a:pt x="0" y="83344"/>
                    </a:lnTo>
                    <a:cubicBezTo>
                      <a:pt x="0" y="116222"/>
                      <a:pt x="26653" y="142875"/>
                      <a:pt x="59531" y="142875"/>
                    </a:cubicBezTo>
                    <a:lnTo>
                      <a:pt x="64963" y="142875"/>
                    </a:lnTo>
                    <a:cubicBezTo>
                      <a:pt x="79298" y="188303"/>
                      <a:pt x="119293" y="220843"/>
                      <a:pt x="166688" y="225638"/>
                    </a:cubicBezTo>
                    <a:lnTo>
                      <a:pt x="166688" y="261938"/>
                    </a:lnTo>
                    <a:lnTo>
                      <a:pt x="130969" y="261938"/>
                    </a:lnTo>
                    <a:cubicBezTo>
                      <a:pt x="124393" y="261938"/>
                      <a:pt x="119062" y="267268"/>
                      <a:pt x="119062" y="273844"/>
                    </a:cubicBezTo>
                    <a:cubicBezTo>
                      <a:pt x="119062" y="280419"/>
                      <a:pt x="124393" y="285750"/>
                      <a:pt x="130969" y="285750"/>
                    </a:cubicBezTo>
                    <a:lnTo>
                      <a:pt x="226219" y="285750"/>
                    </a:lnTo>
                    <a:cubicBezTo>
                      <a:pt x="232794" y="285750"/>
                      <a:pt x="238125" y="280419"/>
                      <a:pt x="238125" y="273844"/>
                    </a:cubicBezTo>
                    <a:cubicBezTo>
                      <a:pt x="238125" y="267268"/>
                      <a:pt x="232794" y="261938"/>
                      <a:pt x="226219" y="261938"/>
                    </a:cubicBezTo>
                    <a:lnTo>
                      <a:pt x="190500" y="261938"/>
                    </a:lnTo>
                    <a:lnTo>
                      <a:pt x="190500" y="225594"/>
                    </a:lnTo>
                    <a:cubicBezTo>
                      <a:pt x="238036" y="220787"/>
                      <a:pt x="277475" y="187434"/>
                      <a:pt x="291822" y="142875"/>
                    </a:cubicBezTo>
                    <a:lnTo>
                      <a:pt x="297656" y="142875"/>
                    </a:lnTo>
                    <a:cubicBezTo>
                      <a:pt x="330534" y="142875"/>
                      <a:pt x="357188" y="116222"/>
                      <a:pt x="357188" y="83344"/>
                    </a:cubicBezTo>
                    <a:lnTo>
                      <a:pt x="357188" y="59531"/>
                    </a:lnTo>
                    <a:cubicBezTo>
                      <a:pt x="357188" y="46380"/>
                      <a:pt x="346526" y="35719"/>
                      <a:pt x="333375" y="35719"/>
                    </a:cubicBezTo>
                    <a:close/>
                    <a:moveTo>
                      <a:pt x="59531" y="119062"/>
                    </a:moveTo>
                    <a:cubicBezTo>
                      <a:pt x="39804" y="119062"/>
                      <a:pt x="23812" y="103071"/>
                      <a:pt x="23812" y="83344"/>
                    </a:cubicBezTo>
                    <a:lnTo>
                      <a:pt x="23812" y="59531"/>
                    </a:lnTo>
                    <a:lnTo>
                      <a:pt x="59531" y="59531"/>
                    </a:lnTo>
                    <a:lnTo>
                      <a:pt x="59531" y="107156"/>
                    </a:lnTo>
                    <a:cubicBezTo>
                      <a:pt x="59531" y="111125"/>
                      <a:pt x="59725" y="115094"/>
                      <a:pt x="60112" y="119062"/>
                    </a:cubicBezTo>
                    <a:close/>
                    <a:moveTo>
                      <a:pt x="273844" y="105817"/>
                    </a:moveTo>
                    <a:cubicBezTo>
                      <a:pt x="273844" y="158681"/>
                      <a:pt x="231443" y="202019"/>
                      <a:pt x="179323" y="202406"/>
                    </a:cubicBezTo>
                    <a:lnTo>
                      <a:pt x="178594" y="202406"/>
                    </a:lnTo>
                    <a:cubicBezTo>
                      <a:pt x="125989" y="202406"/>
                      <a:pt x="83344" y="159761"/>
                      <a:pt x="83344" y="107156"/>
                    </a:cubicBezTo>
                    <a:lnTo>
                      <a:pt x="83344" y="23812"/>
                    </a:lnTo>
                    <a:lnTo>
                      <a:pt x="273844" y="23812"/>
                    </a:lnTo>
                    <a:close/>
                    <a:moveTo>
                      <a:pt x="333375" y="83344"/>
                    </a:moveTo>
                    <a:cubicBezTo>
                      <a:pt x="333375" y="103071"/>
                      <a:pt x="317383" y="119062"/>
                      <a:pt x="297656" y="119062"/>
                    </a:cubicBezTo>
                    <a:lnTo>
                      <a:pt x="296912" y="119062"/>
                    </a:lnTo>
                    <a:cubicBezTo>
                      <a:pt x="297401" y="114664"/>
                      <a:pt x="297649" y="110242"/>
                      <a:pt x="297656" y="105817"/>
                    </a:cubicBezTo>
                    <a:lnTo>
                      <a:pt x="297656" y="59531"/>
                    </a:lnTo>
                    <a:lnTo>
                      <a:pt x="333375" y="59531"/>
                    </a:lnTo>
                    <a:close/>
                  </a:path>
                </a:pathLst>
              </a:custGeom>
              <a:solidFill>
                <a:srgbClr val="D4AF37"/>
              </a:solidFill>
              <a:ln>
                <a:noFill/>
              </a:ln>
            </p:spPr>
          </p:sp>
        </p:grpSp>
        <p:sp>
          <p:nvSpPr>
            <p:cNvPr id="14" name="TextBox 14"/>
            <p:cNvSpPr txBox="1"/>
            <p:nvPr/>
          </p:nvSpPr>
          <p:spPr>
            <a:xfrm>
              <a:off x="5656898" y="2049304"/>
              <a:ext cx="3216127" cy="3200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75" b="1" dirty="0">
                  <a:solidFill>
                    <a:srgbClr val="F5F5F5"/>
                  </a:solidFill>
                  <a:latin typeface="Arial"/>
                  <a:ea typeface="Microsoft YaHei"/>
                  <a:cs typeface="Arial"/>
                </a:rPr>
                <a:t>大众电影百花奖 · 最佳女主角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128260" y="2423160"/>
              <a:ext cx="1783080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8A8A8A"/>
                  </a:solidFill>
                  <a:latin typeface="Arial"/>
                  <a:ea typeface="Microsoft YaHei"/>
                  <a:cs typeface="Arial"/>
                </a:rPr>
                <a:t>凭借出色演绎获此殊荣</a:t>
              </a:r>
            </a:p>
          </p:txBody>
        </p:sp>
        <p:grpSp>
          <p:nvGrpSpPr>
            <p:cNvPr id="18" name="Group 18"/>
            <p:cNvGrpSpPr/>
            <p:nvPr/>
          </p:nvGrpSpPr>
          <p:grpSpPr>
            <a:xfrm>
              <a:off x="5189634" y="2954147"/>
              <a:ext cx="275371" cy="368294"/>
              <a:chOff x="5189634" y="2954147"/>
              <a:chExt cx="275371" cy="368294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5262562" y="3024188"/>
                <a:ext cx="142875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142875" h="142875">
                    <a:moveTo>
                      <a:pt x="142875" y="71438"/>
                    </a:moveTo>
                    <a:cubicBezTo>
                      <a:pt x="142875" y="110891"/>
                      <a:pt x="110891" y="142875"/>
                      <a:pt x="71438" y="142875"/>
                    </a:cubicBezTo>
                    <a:cubicBezTo>
                      <a:pt x="31984" y="142875"/>
                      <a:pt x="0" y="110891"/>
                      <a:pt x="0" y="71438"/>
                    </a:cubicBezTo>
                    <a:cubicBezTo>
                      <a:pt x="0" y="31984"/>
                      <a:pt x="31984" y="0"/>
                      <a:pt x="71438" y="0"/>
                    </a:cubicBezTo>
                    <a:cubicBezTo>
                      <a:pt x="110891" y="0"/>
                      <a:pt x="142875" y="31984"/>
                      <a:pt x="142875" y="71438"/>
                    </a:cubicBezTo>
                    <a:close/>
                  </a:path>
                </a:pathLst>
              </a:custGeom>
              <a:solidFill>
                <a:srgbClr val="D4AF37">
                  <a:alpha val="20000"/>
                </a:srgbClr>
              </a:solidFill>
              <a:ln>
                <a:noFill/>
              </a:ln>
            </p:spPr>
          </p:sp>
          <p:sp>
            <p:nvSpPr>
              <p:cNvPr id="17" name="Freeform 17"/>
              <p:cNvSpPr/>
              <p:nvPr/>
            </p:nvSpPr>
            <p:spPr>
              <a:xfrm>
                <a:off x="5189634" y="2954147"/>
                <a:ext cx="275371" cy="368294"/>
              </a:xfrm>
              <a:custGeom>
                <a:avLst/>
                <a:gdLst/>
                <a:ahLst/>
                <a:cxnLst/>
                <a:rect l="l" t="t" r="r" b="b"/>
                <a:pathLst>
                  <a:path w="275371" h="368294">
                    <a:moveTo>
                      <a:pt x="275335" y="141478"/>
                    </a:moveTo>
                    <a:cubicBezTo>
                      <a:pt x="275371" y="80635"/>
                      <a:pt x="233501" y="27780"/>
                      <a:pt x="174265" y="13890"/>
                    </a:cubicBezTo>
                    <a:cubicBezTo>
                      <a:pt x="115028" y="0"/>
                      <a:pt x="54027" y="28734"/>
                      <a:pt x="27014" y="83251"/>
                    </a:cubicBezTo>
                    <a:cubicBezTo>
                      <a:pt x="0" y="137768"/>
                      <a:pt x="14088" y="203710"/>
                      <a:pt x="61022" y="242428"/>
                    </a:cubicBezTo>
                    <a:lnTo>
                      <a:pt x="61022" y="355790"/>
                    </a:lnTo>
                    <a:cubicBezTo>
                      <a:pt x="61019" y="359919"/>
                      <a:pt x="63155" y="363754"/>
                      <a:pt x="66667" y="365926"/>
                    </a:cubicBezTo>
                    <a:cubicBezTo>
                      <a:pt x="70178" y="368097"/>
                      <a:pt x="74564" y="368294"/>
                      <a:pt x="78256" y="366446"/>
                    </a:cubicBezTo>
                    <a:lnTo>
                      <a:pt x="144366" y="333466"/>
                    </a:lnTo>
                    <a:lnTo>
                      <a:pt x="210490" y="366521"/>
                    </a:lnTo>
                    <a:cubicBezTo>
                      <a:pt x="212148" y="367314"/>
                      <a:pt x="213966" y="367716"/>
                      <a:pt x="215803" y="367697"/>
                    </a:cubicBezTo>
                    <a:cubicBezTo>
                      <a:pt x="222379" y="367697"/>
                      <a:pt x="227710" y="362366"/>
                      <a:pt x="227710" y="355790"/>
                    </a:cubicBezTo>
                    <a:lnTo>
                      <a:pt x="227710" y="242428"/>
                    </a:lnTo>
                    <a:cubicBezTo>
                      <a:pt x="257873" y="217586"/>
                      <a:pt x="275343" y="180554"/>
                      <a:pt x="275335" y="141478"/>
                    </a:cubicBezTo>
                    <a:close/>
                    <a:moveTo>
                      <a:pt x="37210" y="141478"/>
                    </a:moveTo>
                    <a:cubicBezTo>
                      <a:pt x="37210" y="82297"/>
                      <a:pt x="85185" y="34322"/>
                      <a:pt x="144366" y="34322"/>
                    </a:cubicBezTo>
                    <a:cubicBezTo>
                      <a:pt x="203547" y="34322"/>
                      <a:pt x="251522" y="82297"/>
                      <a:pt x="251522" y="141478"/>
                    </a:cubicBezTo>
                    <a:cubicBezTo>
                      <a:pt x="251522" y="200659"/>
                      <a:pt x="203547" y="248634"/>
                      <a:pt x="144366" y="248634"/>
                    </a:cubicBezTo>
                    <a:cubicBezTo>
                      <a:pt x="85212" y="248569"/>
                      <a:pt x="37275" y="200631"/>
                      <a:pt x="37210" y="141478"/>
                    </a:cubicBezTo>
                    <a:close/>
                    <a:moveTo>
                      <a:pt x="203897" y="336532"/>
                    </a:moveTo>
                    <a:lnTo>
                      <a:pt x="149679" y="309430"/>
                    </a:lnTo>
                    <a:cubicBezTo>
                      <a:pt x="146325" y="307752"/>
                      <a:pt x="142377" y="307752"/>
                      <a:pt x="139023" y="309430"/>
                    </a:cubicBezTo>
                    <a:lnTo>
                      <a:pt x="84835" y="336532"/>
                    </a:lnTo>
                    <a:lnTo>
                      <a:pt x="84835" y="258114"/>
                    </a:lnTo>
                    <a:cubicBezTo>
                      <a:pt x="122222" y="277224"/>
                      <a:pt x="166510" y="277224"/>
                      <a:pt x="203897" y="258114"/>
                    </a:cubicBezTo>
                    <a:close/>
                    <a:moveTo>
                      <a:pt x="144366" y="224822"/>
                    </a:moveTo>
                    <a:cubicBezTo>
                      <a:pt x="190395" y="224822"/>
                      <a:pt x="227710" y="187507"/>
                      <a:pt x="227710" y="141478"/>
                    </a:cubicBezTo>
                    <a:cubicBezTo>
                      <a:pt x="227710" y="95448"/>
                      <a:pt x="190395" y="58134"/>
                      <a:pt x="144366" y="58134"/>
                    </a:cubicBezTo>
                    <a:cubicBezTo>
                      <a:pt x="98336" y="58134"/>
                      <a:pt x="61022" y="95448"/>
                      <a:pt x="61022" y="141478"/>
                    </a:cubicBezTo>
                    <a:cubicBezTo>
                      <a:pt x="61071" y="187487"/>
                      <a:pt x="98357" y="224772"/>
                      <a:pt x="144366" y="224822"/>
                    </a:cubicBezTo>
                    <a:close/>
                    <a:moveTo>
                      <a:pt x="144366" y="81947"/>
                    </a:moveTo>
                    <a:cubicBezTo>
                      <a:pt x="177244" y="81947"/>
                      <a:pt x="203897" y="108600"/>
                      <a:pt x="203897" y="141478"/>
                    </a:cubicBezTo>
                    <a:cubicBezTo>
                      <a:pt x="203897" y="174356"/>
                      <a:pt x="177244" y="201009"/>
                      <a:pt x="144366" y="201009"/>
                    </a:cubicBezTo>
                    <a:cubicBezTo>
                      <a:pt x="111488" y="201009"/>
                      <a:pt x="84835" y="174356"/>
                      <a:pt x="84835" y="141478"/>
                    </a:cubicBezTo>
                    <a:cubicBezTo>
                      <a:pt x="84835" y="108600"/>
                      <a:pt x="111488" y="81947"/>
                      <a:pt x="144366" y="81947"/>
                    </a:cubicBezTo>
                    <a:close/>
                  </a:path>
                </a:pathLst>
              </a:custGeom>
              <a:solidFill>
                <a:srgbClr val="D4AF37"/>
              </a:solidFill>
              <a:ln>
                <a:noFill/>
              </a:ln>
            </p:spPr>
          </p:sp>
        </p:grpSp>
        <p:sp>
          <p:nvSpPr>
            <p:cNvPr id="19" name="TextBox 19"/>
            <p:cNvSpPr txBox="1"/>
            <p:nvPr/>
          </p:nvSpPr>
          <p:spPr>
            <a:xfrm>
              <a:off x="5656898" y="3049429"/>
              <a:ext cx="3216127" cy="3200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75" b="1" dirty="0">
                  <a:solidFill>
                    <a:srgbClr val="F5F5F5"/>
                  </a:solidFill>
                  <a:latin typeface="Arial"/>
                  <a:ea typeface="Microsoft YaHei"/>
                  <a:cs typeface="Arial"/>
                </a:rPr>
                <a:t>上海国际电影节 · 最佳女演员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5128260" y="3423285"/>
              <a:ext cx="1783080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8A8A8A"/>
                  </a:solidFill>
                  <a:latin typeface="Arial"/>
                  <a:ea typeface="Microsoft YaHei"/>
                  <a:cs typeface="Arial"/>
                </a:rPr>
                <a:t>国际舞台上的实力印证</a:t>
              </a:r>
            </a:p>
          </p:txBody>
        </p:sp>
        <p:grpSp>
          <p:nvGrpSpPr>
            <p:cNvPr id="23" name="Group 23"/>
            <p:cNvGrpSpPr/>
            <p:nvPr/>
          </p:nvGrpSpPr>
          <p:grpSpPr>
            <a:xfrm>
              <a:off x="5165441" y="3976690"/>
              <a:ext cx="337052" cy="322954"/>
              <a:chOff x="5165441" y="3976690"/>
              <a:chExt cx="337052" cy="322954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5178227" y="3988716"/>
                <a:ext cx="311546" cy="298226"/>
              </a:xfrm>
              <a:custGeom>
                <a:avLst/>
                <a:gdLst/>
                <a:ahLst/>
                <a:cxnLst/>
                <a:rect l="l" t="t" r="r" b="b"/>
                <a:pathLst>
                  <a:path w="311546" h="298226">
                    <a:moveTo>
                      <a:pt x="239310" y="183979"/>
                    </a:moveTo>
                    <a:cubicBezTo>
                      <a:pt x="235986" y="186899"/>
                      <a:pt x="234534" y="191409"/>
                      <a:pt x="235530" y="195721"/>
                    </a:cubicBezTo>
                    <a:lnTo>
                      <a:pt x="255652" y="282845"/>
                    </a:lnTo>
                    <a:cubicBezTo>
                      <a:pt x="256739" y="287497"/>
                      <a:pt x="254940" y="292348"/>
                      <a:pt x="251083" y="295167"/>
                    </a:cubicBezTo>
                    <a:cubicBezTo>
                      <a:pt x="247226" y="297986"/>
                      <a:pt x="242058" y="298226"/>
                      <a:pt x="237956" y="295778"/>
                    </a:cubicBezTo>
                    <a:lnTo>
                      <a:pt x="161905" y="249641"/>
                    </a:lnTo>
                    <a:cubicBezTo>
                      <a:pt x="158138" y="247351"/>
                      <a:pt x="153408" y="247351"/>
                      <a:pt x="149641" y="249641"/>
                    </a:cubicBezTo>
                    <a:lnTo>
                      <a:pt x="73590" y="295778"/>
                    </a:lnTo>
                    <a:cubicBezTo>
                      <a:pt x="69488" y="298226"/>
                      <a:pt x="64320" y="297986"/>
                      <a:pt x="60463" y="295167"/>
                    </a:cubicBezTo>
                    <a:cubicBezTo>
                      <a:pt x="56606" y="292348"/>
                      <a:pt x="54808" y="287497"/>
                      <a:pt x="55895" y="282845"/>
                    </a:cubicBezTo>
                    <a:lnTo>
                      <a:pt x="76016" y="195721"/>
                    </a:lnTo>
                    <a:cubicBezTo>
                      <a:pt x="77013" y="191409"/>
                      <a:pt x="75561" y="186899"/>
                      <a:pt x="72236" y="183979"/>
                    </a:cubicBezTo>
                    <a:lnTo>
                      <a:pt x="5100" y="125415"/>
                    </a:lnTo>
                    <a:cubicBezTo>
                      <a:pt x="1429" y="122295"/>
                      <a:pt x="0" y="117271"/>
                      <a:pt x="1479" y="112686"/>
                    </a:cubicBezTo>
                    <a:cubicBezTo>
                      <a:pt x="2959" y="108102"/>
                      <a:pt x="7055" y="104860"/>
                      <a:pt x="11856" y="104475"/>
                    </a:cubicBezTo>
                    <a:lnTo>
                      <a:pt x="100350" y="96825"/>
                    </a:lnTo>
                    <a:cubicBezTo>
                      <a:pt x="104750" y="96433"/>
                      <a:pt x="108571" y="93637"/>
                      <a:pt x="110276" y="89562"/>
                    </a:cubicBezTo>
                    <a:lnTo>
                      <a:pt x="144849" y="7171"/>
                    </a:lnTo>
                    <a:cubicBezTo>
                      <a:pt x="146736" y="2817"/>
                      <a:pt x="151028" y="0"/>
                      <a:pt x="155773" y="0"/>
                    </a:cubicBezTo>
                    <a:cubicBezTo>
                      <a:pt x="160518" y="0"/>
                      <a:pt x="164810" y="2817"/>
                      <a:pt x="166697" y="7171"/>
                    </a:cubicBezTo>
                    <a:lnTo>
                      <a:pt x="201270" y="89562"/>
                    </a:lnTo>
                    <a:cubicBezTo>
                      <a:pt x="202975" y="93637"/>
                      <a:pt x="206797" y="96433"/>
                      <a:pt x="211197" y="96825"/>
                    </a:cubicBezTo>
                    <a:lnTo>
                      <a:pt x="299690" y="104475"/>
                    </a:lnTo>
                    <a:cubicBezTo>
                      <a:pt x="304492" y="104860"/>
                      <a:pt x="308588" y="108102"/>
                      <a:pt x="310067" y="112686"/>
                    </a:cubicBezTo>
                    <a:cubicBezTo>
                      <a:pt x="311546" y="117271"/>
                      <a:pt x="310117" y="122295"/>
                      <a:pt x="306447" y="125415"/>
                    </a:cubicBezTo>
                    <a:close/>
                  </a:path>
                </a:pathLst>
              </a:custGeom>
              <a:solidFill>
                <a:srgbClr val="D4AF37">
                  <a:alpha val="20000"/>
                </a:srgbClr>
              </a:solidFill>
              <a:ln>
                <a:noFill/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5165441" y="3976690"/>
                <a:ext cx="337052" cy="322954"/>
              </a:xfrm>
              <a:custGeom>
                <a:avLst/>
                <a:gdLst/>
                <a:ahLst/>
                <a:cxnLst/>
                <a:rect l="l" t="t" r="r" b="b"/>
                <a:pathLst>
                  <a:path w="337052" h="322954">
                    <a:moveTo>
                      <a:pt x="334056" y="120979"/>
                    </a:moveTo>
                    <a:cubicBezTo>
                      <a:pt x="331108" y="111894"/>
                      <a:pt x="323017" y="105449"/>
                      <a:pt x="313503" y="104608"/>
                    </a:cubicBezTo>
                    <a:lnTo>
                      <a:pt x="225114" y="96988"/>
                    </a:lnTo>
                    <a:lnTo>
                      <a:pt x="190467" y="14597"/>
                    </a:lnTo>
                    <a:lnTo>
                      <a:pt x="190467" y="14597"/>
                    </a:lnTo>
                    <a:cubicBezTo>
                      <a:pt x="186778" y="5757"/>
                      <a:pt x="178138" y="0"/>
                      <a:pt x="168559" y="0"/>
                    </a:cubicBezTo>
                    <a:cubicBezTo>
                      <a:pt x="158980" y="0"/>
                      <a:pt x="150340" y="5757"/>
                      <a:pt x="146652" y="14597"/>
                    </a:cubicBezTo>
                    <a:lnTo>
                      <a:pt x="112109" y="96988"/>
                    </a:lnTo>
                    <a:lnTo>
                      <a:pt x="23615" y="104653"/>
                    </a:lnTo>
                    <a:cubicBezTo>
                      <a:pt x="14062" y="105456"/>
                      <a:pt x="5921" y="111910"/>
                      <a:pt x="2961" y="121029"/>
                    </a:cubicBezTo>
                    <a:cubicBezTo>
                      <a:pt x="0" y="130148"/>
                      <a:pt x="2797" y="140152"/>
                      <a:pt x="10057" y="146414"/>
                    </a:cubicBezTo>
                    <a:lnTo>
                      <a:pt x="77193" y="205082"/>
                    </a:lnTo>
                    <a:lnTo>
                      <a:pt x="57072" y="292206"/>
                    </a:lnTo>
                    <a:cubicBezTo>
                      <a:pt x="54897" y="301527"/>
                      <a:pt x="58514" y="311245"/>
                      <a:pt x="66255" y="316875"/>
                    </a:cubicBezTo>
                    <a:cubicBezTo>
                      <a:pt x="73995" y="322505"/>
                      <a:pt x="84355" y="322954"/>
                      <a:pt x="92553" y="318013"/>
                    </a:cubicBezTo>
                    <a:lnTo>
                      <a:pt x="168455" y="271876"/>
                    </a:lnTo>
                    <a:lnTo>
                      <a:pt x="244521" y="318013"/>
                    </a:lnTo>
                    <a:cubicBezTo>
                      <a:pt x="252719" y="322954"/>
                      <a:pt x="263078" y="322505"/>
                      <a:pt x="270819" y="316875"/>
                    </a:cubicBezTo>
                    <a:cubicBezTo>
                      <a:pt x="278560" y="311245"/>
                      <a:pt x="282177" y="301527"/>
                      <a:pt x="280002" y="292206"/>
                    </a:cubicBezTo>
                    <a:lnTo>
                      <a:pt x="259895" y="204993"/>
                    </a:lnTo>
                    <a:lnTo>
                      <a:pt x="327016" y="146414"/>
                    </a:lnTo>
                    <a:cubicBezTo>
                      <a:pt x="334276" y="140130"/>
                      <a:pt x="337052" y="130102"/>
                      <a:pt x="334056" y="120979"/>
                    </a:cubicBezTo>
                    <a:close/>
                    <a:moveTo>
                      <a:pt x="311404" y="128421"/>
                    </a:moveTo>
                    <a:lnTo>
                      <a:pt x="244283" y="187000"/>
                    </a:lnTo>
                    <a:cubicBezTo>
                      <a:pt x="237625" y="192791"/>
                      <a:pt x="234716" y="201788"/>
                      <a:pt x="236722" y="210380"/>
                    </a:cubicBezTo>
                    <a:lnTo>
                      <a:pt x="256889" y="297653"/>
                    </a:lnTo>
                    <a:lnTo>
                      <a:pt x="256889" y="297653"/>
                    </a:lnTo>
                    <a:lnTo>
                      <a:pt x="180882" y="251517"/>
                    </a:lnTo>
                    <a:cubicBezTo>
                      <a:pt x="173322" y="246913"/>
                      <a:pt x="163825" y="246913"/>
                      <a:pt x="156266" y="251517"/>
                    </a:cubicBezTo>
                    <a:lnTo>
                      <a:pt x="80363" y="297653"/>
                    </a:lnTo>
                    <a:lnTo>
                      <a:pt x="80363" y="297653"/>
                    </a:lnTo>
                    <a:lnTo>
                      <a:pt x="100396" y="210440"/>
                    </a:lnTo>
                    <a:cubicBezTo>
                      <a:pt x="102402" y="201848"/>
                      <a:pt x="99493" y="192850"/>
                      <a:pt x="92835" y="187059"/>
                    </a:cubicBezTo>
                    <a:lnTo>
                      <a:pt x="25684" y="128510"/>
                    </a:lnTo>
                    <a:cubicBezTo>
                      <a:pt x="25679" y="128466"/>
                      <a:pt x="25679" y="128421"/>
                      <a:pt x="25684" y="128376"/>
                    </a:cubicBezTo>
                    <a:lnTo>
                      <a:pt x="114147" y="120726"/>
                    </a:lnTo>
                    <a:cubicBezTo>
                      <a:pt x="122950" y="119951"/>
                      <a:pt x="130598" y="114364"/>
                      <a:pt x="134016" y="106216"/>
                    </a:cubicBezTo>
                    <a:lnTo>
                      <a:pt x="168559" y="23929"/>
                    </a:lnTo>
                    <a:lnTo>
                      <a:pt x="203087" y="106216"/>
                    </a:lnTo>
                    <a:cubicBezTo>
                      <a:pt x="206505" y="114364"/>
                      <a:pt x="214154" y="119951"/>
                      <a:pt x="222956" y="120726"/>
                    </a:cubicBezTo>
                    <a:lnTo>
                      <a:pt x="311434" y="128376"/>
                    </a:lnTo>
                    <a:cubicBezTo>
                      <a:pt x="311434" y="128376"/>
                      <a:pt x="311434" y="128465"/>
                      <a:pt x="311434" y="128480"/>
                    </a:cubicBezTo>
                    <a:close/>
                  </a:path>
                </a:pathLst>
              </a:custGeom>
              <a:solidFill>
                <a:srgbClr val="D4AF37"/>
              </a:solidFill>
              <a:ln>
                <a:noFill/>
              </a:ln>
            </p:spPr>
          </p:sp>
        </p:grpSp>
        <p:sp>
          <p:nvSpPr>
            <p:cNvPr id="24" name="TextBox 24"/>
            <p:cNvSpPr txBox="1"/>
            <p:nvPr/>
          </p:nvSpPr>
          <p:spPr>
            <a:xfrm>
              <a:off x="5656898" y="4049554"/>
              <a:ext cx="3735417" cy="3200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75" b="1" dirty="0">
                  <a:solidFill>
                    <a:srgbClr val="F5F5F5"/>
                  </a:solidFill>
                  <a:latin typeface="Arial"/>
                  <a:ea typeface="Microsoft YaHei"/>
                  <a:cs typeface="Arial"/>
                </a:rPr>
                <a:t>华表奖 / 金鸡奖 · 多项提名与获奖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5128260" y="4423410"/>
              <a:ext cx="1958340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8A8A8A"/>
                  </a:solidFill>
                  <a:latin typeface="Arial"/>
                  <a:ea typeface="Microsoft YaHei"/>
                  <a:cs typeface="Arial"/>
                </a:rPr>
                <a:t>涵盖表演与导演多个领域</a:t>
              </a:r>
            </a:p>
          </p:txBody>
        </p:sp>
        <p:grpSp>
          <p:nvGrpSpPr>
            <p:cNvPr id="28" name="Group 28"/>
            <p:cNvGrpSpPr/>
            <p:nvPr/>
          </p:nvGrpSpPr>
          <p:grpSpPr>
            <a:xfrm>
              <a:off x="5154079" y="4988725"/>
              <a:ext cx="359923" cy="274355"/>
              <a:chOff x="5154079" y="4988725"/>
              <a:chExt cx="359923" cy="274355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5166829" y="5000691"/>
                <a:ext cx="334322" cy="249965"/>
              </a:xfrm>
              <a:custGeom>
                <a:avLst/>
                <a:gdLst/>
                <a:ahLst/>
                <a:cxnLst/>
                <a:rect l="l" t="t" r="r" b="b"/>
                <a:pathLst>
                  <a:path w="334322" h="249965">
                    <a:moveTo>
                      <a:pt x="333531" y="81224"/>
                    </a:moveTo>
                    <a:lnTo>
                      <a:pt x="278464" y="249965"/>
                    </a:lnTo>
                    <a:cubicBezTo>
                      <a:pt x="278464" y="249965"/>
                      <a:pt x="238608" y="226152"/>
                      <a:pt x="167171" y="226152"/>
                    </a:cubicBezTo>
                    <a:cubicBezTo>
                      <a:pt x="95733" y="226152"/>
                      <a:pt x="55877" y="249965"/>
                      <a:pt x="55877" y="249965"/>
                    </a:cubicBezTo>
                    <a:lnTo>
                      <a:pt x="811" y="81238"/>
                    </a:lnTo>
                    <a:cubicBezTo>
                      <a:pt x="0" y="78891"/>
                      <a:pt x="693" y="76287"/>
                      <a:pt x="2562" y="74652"/>
                    </a:cubicBezTo>
                    <a:cubicBezTo>
                      <a:pt x="4432" y="73018"/>
                      <a:pt x="7106" y="72680"/>
                      <a:pt x="9324" y="73797"/>
                    </a:cubicBezTo>
                    <a:lnTo>
                      <a:pt x="88813" y="113415"/>
                    </a:lnTo>
                    <a:cubicBezTo>
                      <a:pt x="91670" y="114843"/>
                      <a:pt x="95145" y="113831"/>
                      <a:pt x="96790" y="111093"/>
                    </a:cubicBezTo>
                    <a:lnTo>
                      <a:pt x="161932" y="2910"/>
                    </a:lnTo>
                    <a:cubicBezTo>
                      <a:pt x="163045" y="1102"/>
                      <a:pt x="165017" y="0"/>
                      <a:pt x="167141" y="0"/>
                    </a:cubicBezTo>
                    <a:cubicBezTo>
                      <a:pt x="169265" y="0"/>
                      <a:pt x="171237" y="1102"/>
                      <a:pt x="172350" y="2910"/>
                    </a:cubicBezTo>
                    <a:lnTo>
                      <a:pt x="237492" y="111168"/>
                    </a:lnTo>
                    <a:cubicBezTo>
                      <a:pt x="239141" y="113892"/>
                      <a:pt x="242600" y="114900"/>
                      <a:pt x="245454" y="113490"/>
                    </a:cubicBezTo>
                    <a:lnTo>
                      <a:pt x="324973" y="73842"/>
                    </a:lnTo>
                    <a:cubicBezTo>
                      <a:pt x="327183" y="72714"/>
                      <a:pt x="329855" y="73036"/>
                      <a:pt x="331734" y="74656"/>
                    </a:cubicBezTo>
                    <a:cubicBezTo>
                      <a:pt x="333612" y="76276"/>
                      <a:pt x="334322" y="78873"/>
                      <a:pt x="333531" y="81224"/>
                    </a:cubicBezTo>
                    <a:close/>
                  </a:path>
                </a:pathLst>
              </a:custGeom>
              <a:solidFill>
                <a:srgbClr val="D4AF37">
                  <a:alpha val="20000"/>
                </a:srgbClr>
              </a:solidFill>
              <a:ln>
                <a:noFill/>
              </a:ln>
            </p:spPr>
          </p:sp>
          <p:sp>
            <p:nvSpPr>
              <p:cNvPr id="27" name="Freeform 27"/>
              <p:cNvSpPr/>
              <p:nvPr/>
            </p:nvSpPr>
            <p:spPr>
              <a:xfrm>
                <a:off x="5154079" y="4988725"/>
                <a:ext cx="359923" cy="274355"/>
              </a:xfrm>
              <a:custGeom>
                <a:avLst/>
                <a:gdLst/>
                <a:ahLst/>
                <a:cxnLst/>
                <a:rect l="l" t="t" r="r" b="b"/>
                <a:pathLst>
                  <a:path w="359923" h="274355">
                    <a:moveTo>
                      <a:pt x="352324" y="77667"/>
                    </a:moveTo>
                    <a:cubicBezTo>
                      <a:pt x="346830" y="72878"/>
                      <a:pt x="338989" y="71878"/>
                      <a:pt x="332470" y="75137"/>
                    </a:cubicBezTo>
                    <a:lnTo>
                      <a:pt x="257744" y="112344"/>
                    </a:lnTo>
                    <a:lnTo>
                      <a:pt x="195355" y="8715"/>
                    </a:lnTo>
                    <a:cubicBezTo>
                      <a:pt x="192093" y="3306"/>
                      <a:pt x="186237" y="0"/>
                      <a:pt x="179921" y="0"/>
                    </a:cubicBezTo>
                    <a:cubicBezTo>
                      <a:pt x="173605" y="0"/>
                      <a:pt x="167750" y="3306"/>
                      <a:pt x="164488" y="8715"/>
                    </a:cubicBezTo>
                    <a:lnTo>
                      <a:pt x="102099" y="112389"/>
                    </a:lnTo>
                    <a:lnTo>
                      <a:pt x="27402" y="75182"/>
                    </a:lnTo>
                    <a:cubicBezTo>
                      <a:pt x="20901" y="71953"/>
                      <a:pt x="13096" y="72940"/>
                      <a:pt x="7603" y="77685"/>
                    </a:cubicBezTo>
                    <a:cubicBezTo>
                      <a:pt x="2110" y="82431"/>
                      <a:pt x="0" y="90009"/>
                      <a:pt x="2250" y="96911"/>
                    </a:cubicBezTo>
                    <a:lnTo>
                      <a:pt x="57317" y="265622"/>
                    </a:lnTo>
                    <a:cubicBezTo>
                      <a:pt x="58438" y="269055"/>
                      <a:pt x="61057" y="271794"/>
                      <a:pt x="64437" y="273067"/>
                    </a:cubicBezTo>
                    <a:cubicBezTo>
                      <a:pt x="67817" y="274340"/>
                      <a:pt x="71592" y="274010"/>
                      <a:pt x="74700" y="272171"/>
                    </a:cubicBezTo>
                    <a:cubicBezTo>
                      <a:pt x="75072" y="271947"/>
                      <a:pt x="113127" y="250025"/>
                      <a:pt x="179921" y="250025"/>
                    </a:cubicBezTo>
                    <a:cubicBezTo>
                      <a:pt x="246715" y="250025"/>
                      <a:pt x="284771" y="271947"/>
                      <a:pt x="285113" y="272156"/>
                    </a:cubicBezTo>
                    <a:cubicBezTo>
                      <a:pt x="288222" y="274013"/>
                      <a:pt x="292008" y="274355"/>
                      <a:pt x="295399" y="273083"/>
                    </a:cubicBezTo>
                    <a:cubicBezTo>
                      <a:pt x="298791" y="271812"/>
                      <a:pt x="301419" y="269066"/>
                      <a:pt x="302541" y="265622"/>
                    </a:cubicBezTo>
                    <a:lnTo>
                      <a:pt x="357607" y="96955"/>
                    </a:lnTo>
                    <a:cubicBezTo>
                      <a:pt x="359923" y="90049"/>
                      <a:pt x="357835" y="82429"/>
                      <a:pt x="352324" y="77667"/>
                    </a:cubicBezTo>
                    <a:close/>
                    <a:moveTo>
                      <a:pt x="284101" y="245307"/>
                    </a:moveTo>
                    <a:cubicBezTo>
                      <a:pt x="266242" y="237732"/>
                      <a:pt x="230642" y="226212"/>
                      <a:pt x="179921" y="226212"/>
                    </a:cubicBezTo>
                    <a:cubicBezTo>
                      <a:pt x="129201" y="226212"/>
                      <a:pt x="93601" y="237732"/>
                      <a:pt x="75742" y="245307"/>
                    </a:cubicBezTo>
                    <a:lnTo>
                      <a:pt x="29173" y="102685"/>
                    </a:lnTo>
                    <a:lnTo>
                      <a:pt x="96250" y="136127"/>
                    </a:lnTo>
                    <a:cubicBezTo>
                      <a:pt x="104666" y="140277"/>
                      <a:pt x="114858" y="137312"/>
                      <a:pt x="119735" y="129296"/>
                    </a:cubicBezTo>
                    <a:lnTo>
                      <a:pt x="179921" y="29253"/>
                    </a:lnTo>
                    <a:lnTo>
                      <a:pt x="240107" y="129266"/>
                    </a:lnTo>
                    <a:cubicBezTo>
                      <a:pt x="244988" y="137269"/>
                      <a:pt x="255165" y="140231"/>
                      <a:pt x="263578" y="136097"/>
                    </a:cubicBezTo>
                    <a:lnTo>
                      <a:pt x="330669" y="102685"/>
                    </a:lnTo>
                    <a:close/>
                    <a:moveTo>
                      <a:pt x="251165" y="197682"/>
                    </a:moveTo>
                    <a:cubicBezTo>
                      <a:pt x="250162" y="203367"/>
                      <a:pt x="245225" y="207514"/>
                      <a:pt x="239453" y="207520"/>
                    </a:cubicBezTo>
                    <a:cubicBezTo>
                      <a:pt x="238754" y="207519"/>
                      <a:pt x="238057" y="207459"/>
                      <a:pt x="237369" y="207341"/>
                    </a:cubicBezTo>
                    <a:cubicBezTo>
                      <a:pt x="199339" y="200812"/>
                      <a:pt x="160474" y="200812"/>
                      <a:pt x="122444" y="207341"/>
                    </a:cubicBezTo>
                    <a:cubicBezTo>
                      <a:pt x="115967" y="208484"/>
                      <a:pt x="109790" y="204159"/>
                      <a:pt x="108647" y="197682"/>
                    </a:cubicBezTo>
                    <a:cubicBezTo>
                      <a:pt x="107505" y="191205"/>
                      <a:pt x="111829" y="185028"/>
                      <a:pt x="118306" y="183886"/>
                    </a:cubicBezTo>
                    <a:cubicBezTo>
                      <a:pt x="159074" y="176881"/>
                      <a:pt x="200738" y="176881"/>
                      <a:pt x="241506" y="183886"/>
                    </a:cubicBezTo>
                    <a:cubicBezTo>
                      <a:pt x="247970" y="185021"/>
                      <a:pt x="252296" y="191171"/>
                      <a:pt x="251180" y="197637"/>
                    </a:cubicBezTo>
                    <a:close/>
                  </a:path>
                </a:pathLst>
              </a:custGeom>
              <a:solidFill>
                <a:srgbClr val="D4AF37"/>
              </a:solidFill>
              <a:ln>
                <a:noFill/>
              </a:ln>
            </p:spPr>
          </p:sp>
        </p:grpSp>
        <p:sp>
          <p:nvSpPr>
            <p:cNvPr id="29" name="TextBox 29"/>
            <p:cNvSpPr txBox="1"/>
            <p:nvPr/>
          </p:nvSpPr>
          <p:spPr>
            <a:xfrm>
              <a:off x="5656898" y="5049679"/>
              <a:ext cx="2491536" cy="3200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75" b="1" dirty="0">
                  <a:solidFill>
                    <a:srgbClr val="F5F5F5"/>
                  </a:solidFill>
                  <a:latin typeface="Arial"/>
                  <a:ea typeface="Microsoft YaHei"/>
                  <a:cs typeface="Arial"/>
                </a:rPr>
                <a:t>导演处女作 · 一举夺魁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5128260" y="5423535"/>
              <a:ext cx="3185160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8A8A8A"/>
                  </a:solidFill>
                  <a:latin typeface="Arial"/>
                  <a:ea typeface="Microsoft YaHei"/>
                  <a:cs typeface="Arial"/>
                </a:rPr>
                <a:t>《致青春》为其带来导演领域的众多荣誉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11260979" y="6371749"/>
            <a:ext cx="181404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975" dirty="0">
                <a:solidFill>
                  <a:srgbClr val="8A8A8A"/>
                </a:solidFill>
                <a:latin typeface="Arial"/>
                <a:ea typeface="Microsoft YaHei"/>
                <a:cs typeface="Arial"/>
              </a:rPr>
              <a:t>07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2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B1B1B"/>
          </a:solidFill>
          <a:ln>
            <a:noFill/>
          </a:ln>
        </p:spPr>
      </p:sp>
      <p:grpSp>
        <p:nvGrpSpPr>
          <p:cNvPr id="6" name="Group 6"/>
          <p:cNvGrpSpPr/>
          <p:nvPr/>
        </p:nvGrpSpPr>
        <p:grpSpPr>
          <a:xfrm>
            <a:off x="721995" y="515302"/>
            <a:ext cx="2567771" cy="927736"/>
            <a:chOff x="721995" y="515302"/>
            <a:chExt cx="2567771" cy="927736"/>
          </a:xfrm>
        </p:grpSpPr>
        <p:sp>
          <p:nvSpPr>
            <p:cNvPr id="3" name="TextBox 3"/>
            <p:cNvSpPr txBox="1"/>
            <p:nvPr/>
          </p:nvSpPr>
          <p:spPr>
            <a:xfrm>
              <a:off x="748665" y="515302"/>
              <a:ext cx="908447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rgbClr val="D4AF37"/>
                  </a:solidFill>
                  <a:latin typeface="Georgia"/>
                  <a:ea typeface="KaiTi"/>
                  <a:cs typeface="Georgia"/>
                </a:rPr>
                <a:t>荣 誉 · 影 响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21995" y="802958"/>
              <a:ext cx="2567771" cy="640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rgbClr val="F5F5F5"/>
                  </a:solidFill>
                  <a:latin typeface="Georgia"/>
                  <a:ea typeface="KaiTi"/>
                  <a:cs typeface="Georgia"/>
                </a:rPr>
                <a:t>多面 · 跨界</a:t>
              </a:r>
            </a:p>
          </p:txBody>
        </p:sp>
        <p:sp>
          <p:nvSpPr>
            <p:cNvPr id="5" name="Rectangle 5"/>
            <p:cNvSpPr/>
            <p:nvPr/>
          </p:nvSpPr>
          <p:spPr>
            <a:xfrm>
              <a:off x="762000" y="1333500"/>
              <a:ext cx="571500" cy="38100"/>
            </a:xfrm>
            <a:prstGeom prst="rect">
              <a:avLst/>
            </a:prstGeom>
            <a:solidFill>
              <a:srgbClr val="D4AF37"/>
            </a:solidFill>
            <a:ln>
              <a:noFill/>
            </a:ln>
          </p:spPr>
        </p:sp>
      </p:grpSp>
      <p:grpSp>
        <p:nvGrpSpPr>
          <p:cNvPr id="15" name="Group 15"/>
          <p:cNvGrpSpPr/>
          <p:nvPr/>
        </p:nvGrpSpPr>
        <p:grpSpPr>
          <a:xfrm>
            <a:off x="762000" y="1905000"/>
            <a:ext cx="3486150" cy="3810000"/>
            <a:chOff x="762000" y="1905000"/>
            <a:chExt cx="3486150" cy="3810000"/>
          </a:xfrm>
        </p:grpSpPr>
        <p:sp>
          <p:nvSpPr>
            <p:cNvPr id="7" name="Rectangle 7"/>
            <p:cNvSpPr/>
            <p:nvPr/>
          </p:nvSpPr>
          <p:spPr>
            <a:xfrm>
              <a:off x="762000" y="1905000"/>
              <a:ext cx="3486150" cy="3810000"/>
            </a:xfrm>
            <a:prstGeom prst="roundRect">
              <a:avLst>
                <a:gd name="adj" fmla="val 3279"/>
              </a:avLst>
            </a:prstGeom>
            <a:solidFill>
              <a:srgbClr val="2A2A2A"/>
            </a:solidFill>
            <a:ln>
              <a:noFill/>
            </a:ln>
          </p:spPr>
        </p:sp>
        <p:grpSp>
          <p:nvGrpSpPr>
            <p:cNvPr id="10" name="Group 10"/>
            <p:cNvGrpSpPr/>
            <p:nvPr/>
          </p:nvGrpSpPr>
          <p:grpSpPr>
            <a:xfrm>
              <a:off x="1188379" y="2352679"/>
              <a:ext cx="404462" cy="387544"/>
              <a:chOff x="1188379" y="2352679"/>
              <a:chExt cx="404462" cy="387544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1203722" y="2367109"/>
                <a:ext cx="373856" cy="357872"/>
              </a:xfrm>
              <a:custGeom>
                <a:avLst/>
                <a:gdLst/>
                <a:ahLst/>
                <a:cxnLst/>
                <a:rect l="l" t="t" r="r" b="b"/>
                <a:pathLst>
                  <a:path w="373856" h="357872">
                    <a:moveTo>
                      <a:pt x="287172" y="220774"/>
                    </a:moveTo>
                    <a:cubicBezTo>
                      <a:pt x="283183" y="224279"/>
                      <a:pt x="281440" y="229691"/>
                      <a:pt x="282636" y="234865"/>
                    </a:cubicBezTo>
                    <a:lnTo>
                      <a:pt x="306782" y="339414"/>
                    </a:lnTo>
                    <a:cubicBezTo>
                      <a:pt x="308087" y="344996"/>
                      <a:pt x="305928" y="350818"/>
                      <a:pt x="301300" y="354200"/>
                    </a:cubicBezTo>
                    <a:cubicBezTo>
                      <a:pt x="296672" y="357583"/>
                      <a:pt x="290470" y="357872"/>
                      <a:pt x="285547" y="354934"/>
                    </a:cubicBezTo>
                    <a:lnTo>
                      <a:pt x="194286" y="299570"/>
                    </a:lnTo>
                    <a:cubicBezTo>
                      <a:pt x="189765" y="296821"/>
                      <a:pt x="184090" y="296821"/>
                      <a:pt x="179570" y="299570"/>
                    </a:cubicBezTo>
                    <a:lnTo>
                      <a:pt x="88308" y="354934"/>
                    </a:lnTo>
                    <a:cubicBezTo>
                      <a:pt x="83386" y="357872"/>
                      <a:pt x="77184" y="357583"/>
                      <a:pt x="72556" y="354200"/>
                    </a:cubicBezTo>
                    <a:cubicBezTo>
                      <a:pt x="67927" y="350818"/>
                      <a:pt x="65769" y="344996"/>
                      <a:pt x="67074" y="339414"/>
                    </a:cubicBezTo>
                    <a:lnTo>
                      <a:pt x="91219" y="234865"/>
                    </a:lnTo>
                    <a:cubicBezTo>
                      <a:pt x="92415" y="229691"/>
                      <a:pt x="90673" y="224279"/>
                      <a:pt x="86683" y="220774"/>
                    </a:cubicBezTo>
                    <a:lnTo>
                      <a:pt x="6119" y="150498"/>
                    </a:lnTo>
                    <a:cubicBezTo>
                      <a:pt x="1715" y="146754"/>
                      <a:pt x="0" y="140725"/>
                      <a:pt x="1775" y="135224"/>
                    </a:cubicBezTo>
                    <a:cubicBezTo>
                      <a:pt x="3550" y="129722"/>
                      <a:pt x="8466" y="125833"/>
                      <a:pt x="14228" y="125369"/>
                    </a:cubicBezTo>
                    <a:lnTo>
                      <a:pt x="120419" y="116190"/>
                    </a:lnTo>
                    <a:cubicBezTo>
                      <a:pt x="125700" y="115719"/>
                      <a:pt x="130285" y="112364"/>
                      <a:pt x="132332" y="107474"/>
                    </a:cubicBezTo>
                    <a:lnTo>
                      <a:pt x="173819" y="8605"/>
                    </a:lnTo>
                    <a:cubicBezTo>
                      <a:pt x="176084" y="3381"/>
                      <a:pt x="181234" y="0"/>
                      <a:pt x="186928" y="0"/>
                    </a:cubicBezTo>
                    <a:cubicBezTo>
                      <a:pt x="192622" y="0"/>
                      <a:pt x="197772" y="3381"/>
                      <a:pt x="200037" y="8605"/>
                    </a:cubicBezTo>
                    <a:lnTo>
                      <a:pt x="241524" y="107474"/>
                    </a:lnTo>
                    <a:cubicBezTo>
                      <a:pt x="243570" y="112364"/>
                      <a:pt x="248156" y="115719"/>
                      <a:pt x="253436" y="116190"/>
                    </a:cubicBezTo>
                    <a:lnTo>
                      <a:pt x="359628" y="125369"/>
                    </a:lnTo>
                    <a:cubicBezTo>
                      <a:pt x="365390" y="125833"/>
                      <a:pt x="370305" y="129722"/>
                      <a:pt x="372080" y="135224"/>
                    </a:cubicBezTo>
                    <a:cubicBezTo>
                      <a:pt x="373856" y="140725"/>
                      <a:pt x="372141" y="146754"/>
                      <a:pt x="367736" y="150498"/>
                    </a:cubicBezTo>
                    <a:close/>
                  </a:path>
                </a:pathLst>
              </a:custGeom>
              <a:solidFill>
                <a:srgbClr val="D4AF37">
                  <a:alpha val="20000"/>
                </a:srgbClr>
              </a:solidFill>
              <a:ln>
                <a:noFill/>
              </a:ln>
            </p:spPr>
          </p:sp>
          <p:sp>
            <p:nvSpPr>
              <p:cNvPr id="9" name="Freeform 9"/>
              <p:cNvSpPr/>
              <p:nvPr/>
            </p:nvSpPr>
            <p:spPr>
              <a:xfrm>
                <a:off x="1188379" y="2352679"/>
                <a:ext cx="404462" cy="387544"/>
              </a:xfrm>
              <a:custGeom>
                <a:avLst/>
                <a:gdLst/>
                <a:ahLst/>
                <a:cxnLst/>
                <a:rect l="l" t="t" r="r" b="b"/>
                <a:pathLst>
                  <a:path w="404462" h="387544">
                    <a:moveTo>
                      <a:pt x="400867" y="145175"/>
                    </a:moveTo>
                    <a:cubicBezTo>
                      <a:pt x="397330" y="134273"/>
                      <a:pt x="387621" y="126539"/>
                      <a:pt x="376203" y="125530"/>
                    </a:cubicBezTo>
                    <a:lnTo>
                      <a:pt x="270136" y="116386"/>
                    </a:lnTo>
                    <a:lnTo>
                      <a:pt x="228560" y="17516"/>
                    </a:lnTo>
                    <a:lnTo>
                      <a:pt x="228560" y="17516"/>
                    </a:lnTo>
                    <a:cubicBezTo>
                      <a:pt x="224134" y="6908"/>
                      <a:pt x="213765" y="0"/>
                      <a:pt x="202271" y="0"/>
                    </a:cubicBezTo>
                    <a:cubicBezTo>
                      <a:pt x="190776" y="0"/>
                      <a:pt x="180408" y="6908"/>
                      <a:pt x="175982" y="17516"/>
                    </a:cubicBezTo>
                    <a:lnTo>
                      <a:pt x="134530" y="116386"/>
                    </a:lnTo>
                    <a:lnTo>
                      <a:pt x="28338" y="125584"/>
                    </a:lnTo>
                    <a:cubicBezTo>
                      <a:pt x="16874" y="126547"/>
                      <a:pt x="7105" y="134292"/>
                      <a:pt x="3553" y="145234"/>
                    </a:cubicBezTo>
                    <a:cubicBezTo>
                      <a:pt x="0" y="156177"/>
                      <a:pt x="3356" y="168183"/>
                      <a:pt x="12068" y="175697"/>
                    </a:cubicBezTo>
                    <a:lnTo>
                      <a:pt x="92632" y="246099"/>
                    </a:lnTo>
                    <a:lnTo>
                      <a:pt x="68486" y="350647"/>
                    </a:lnTo>
                    <a:cubicBezTo>
                      <a:pt x="65876" y="361833"/>
                      <a:pt x="70217" y="373494"/>
                      <a:pt x="79505" y="380250"/>
                    </a:cubicBezTo>
                    <a:cubicBezTo>
                      <a:pt x="88794" y="387006"/>
                      <a:pt x="101225" y="387544"/>
                      <a:pt x="111063" y="381616"/>
                    </a:cubicBezTo>
                    <a:lnTo>
                      <a:pt x="202146" y="326251"/>
                    </a:lnTo>
                    <a:lnTo>
                      <a:pt x="293425" y="381616"/>
                    </a:lnTo>
                    <a:cubicBezTo>
                      <a:pt x="303263" y="387544"/>
                      <a:pt x="315694" y="387006"/>
                      <a:pt x="324983" y="380250"/>
                    </a:cubicBezTo>
                    <a:cubicBezTo>
                      <a:pt x="334271" y="373494"/>
                      <a:pt x="338612" y="361833"/>
                      <a:pt x="336002" y="350647"/>
                    </a:cubicBezTo>
                    <a:lnTo>
                      <a:pt x="311874" y="245991"/>
                    </a:lnTo>
                    <a:lnTo>
                      <a:pt x="392420" y="175697"/>
                    </a:lnTo>
                    <a:cubicBezTo>
                      <a:pt x="401131" y="168157"/>
                      <a:pt x="404462" y="156122"/>
                      <a:pt x="400867" y="145175"/>
                    </a:cubicBezTo>
                    <a:close/>
                    <a:moveTo>
                      <a:pt x="373685" y="154105"/>
                    </a:moveTo>
                    <a:lnTo>
                      <a:pt x="293139" y="224399"/>
                    </a:lnTo>
                    <a:cubicBezTo>
                      <a:pt x="285151" y="231349"/>
                      <a:pt x="281659" y="242146"/>
                      <a:pt x="284067" y="252457"/>
                    </a:cubicBezTo>
                    <a:lnTo>
                      <a:pt x="308266" y="357184"/>
                    </a:lnTo>
                    <a:lnTo>
                      <a:pt x="308266" y="357184"/>
                    </a:lnTo>
                    <a:lnTo>
                      <a:pt x="217058" y="301820"/>
                    </a:lnTo>
                    <a:cubicBezTo>
                      <a:pt x="207987" y="296295"/>
                      <a:pt x="196591" y="296295"/>
                      <a:pt x="187519" y="301820"/>
                    </a:cubicBezTo>
                    <a:lnTo>
                      <a:pt x="96436" y="357184"/>
                    </a:lnTo>
                    <a:lnTo>
                      <a:pt x="96436" y="357184"/>
                    </a:lnTo>
                    <a:lnTo>
                      <a:pt x="120475" y="252528"/>
                    </a:lnTo>
                    <a:cubicBezTo>
                      <a:pt x="122882" y="242217"/>
                      <a:pt x="119391" y="231420"/>
                      <a:pt x="111402" y="224471"/>
                    </a:cubicBezTo>
                    <a:lnTo>
                      <a:pt x="30821" y="154212"/>
                    </a:lnTo>
                    <a:cubicBezTo>
                      <a:pt x="30814" y="154159"/>
                      <a:pt x="30814" y="154105"/>
                      <a:pt x="30821" y="154051"/>
                    </a:cubicBezTo>
                    <a:lnTo>
                      <a:pt x="136977" y="144872"/>
                    </a:lnTo>
                    <a:cubicBezTo>
                      <a:pt x="147540" y="143941"/>
                      <a:pt x="156718" y="137237"/>
                      <a:pt x="160819" y="127459"/>
                    </a:cubicBezTo>
                    <a:lnTo>
                      <a:pt x="202271" y="28714"/>
                    </a:lnTo>
                    <a:lnTo>
                      <a:pt x="243705" y="127459"/>
                    </a:lnTo>
                    <a:cubicBezTo>
                      <a:pt x="247806" y="137237"/>
                      <a:pt x="256984" y="143941"/>
                      <a:pt x="267547" y="144872"/>
                    </a:cubicBezTo>
                    <a:lnTo>
                      <a:pt x="373721" y="154051"/>
                    </a:lnTo>
                    <a:cubicBezTo>
                      <a:pt x="373721" y="154051"/>
                      <a:pt x="373721" y="154159"/>
                      <a:pt x="373721" y="154176"/>
                    </a:cubicBezTo>
                    <a:close/>
                  </a:path>
                </a:pathLst>
              </a:custGeom>
              <a:solidFill>
                <a:srgbClr val="D4AF37"/>
              </a:solidFill>
              <a:ln>
                <a:noFill/>
              </a:ln>
            </p:spPr>
          </p:sp>
        </p:grpSp>
        <p:sp>
          <p:nvSpPr>
            <p:cNvPr id="11" name="TextBox 11"/>
            <p:cNvSpPr txBox="1"/>
            <p:nvPr/>
          </p:nvSpPr>
          <p:spPr>
            <a:xfrm>
              <a:off x="1135380" y="2916555"/>
              <a:ext cx="697420" cy="4267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rgbClr val="F5F5F5"/>
                  </a:solidFill>
                  <a:latin typeface="Georgia"/>
                  <a:ea typeface="KaiTi"/>
                  <a:cs typeface="Georgia"/>
                </a:rPr>
                <a:t>歌手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45858" y="3405664"/>
              <a:ext cx="2080736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dirty="0">
                  <a:solidFill>
                    <a:srgbClr val="BDBDBD"/>
                  </a:solidFill>
                  <a:latin typeface="Arial"/>
                  <a:ea typeface="Microsoft YaHei"/>
                  <a:cs typeface="Arial"/>
                </a:rPr>
                <a:t>发行多张个人音乐专辑，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45858" y="3691414"/>
              <a:ext cx="1894522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dirty="0">
                  <a:solidFill>
                    <a:srgbClr val="BDBDBD"/>
                  </a:solidFill>
                  <a:latin typeface="Arial"/>
                  <a:ea typeface="Microsoft YaHei"/>
                  <a:cs typeface="Arial"/>
                </a:rPr>
                <a:t>以歌声拓展艺术表达，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45858" y="3977164"/>
              <a:ext cx="1708309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dirty="0">
                  <a:solidFill>
                    <a:srgbClr val="BDBDBD"/>
                  </a:solidFill>
                  <a:latin typeface="Arial"/>
                  <a:ea typeface="Microsoft YaHei"/>
                  <a:cs typeface="Arial"/>
                </a:rPr>
                <a:t>多首作品广为传唱。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4438650" y="1905000"/>
            <a:ext cx="3486150" cy="3810000"/>
            <a:chOff x="4438650" y="1905000"/>
            <a:chExt cx="3486150" cy="3810000"/>
          </a:xfrm>
        </p:grpSpPr>
        <p:sp>
          <p:nvSpPr>
            <p:cNvPr id="16" name="Rectangle 16"/>
            <p:cNvSpPr/>
            <p:nvPr/>
          </p:nvSpPr>
          <p:spPr>
            <a:xfrm>
              <a:off x="4438650" y="1905000"/>
              <a:ext cx="3486150" cy="3810000"/>
            </a:xfrm>
            <a:prstGeom prst="roundRect">
              <a:avLst>
                <a:gd name="adj" fmla="val 3279"/>
              </a:avLst>
            </a:prstGeom>
            <a:solidFill>
              <a:srgbClr val="2A2A2A"/>
            </a:solidFill>
            <a:ln>
              <a:noFill/>
            </a:ln>
          </p:spPr>
        </p:sp>
        <p:grpSp>
          <p:nvGrpSpPr>
            <p:cNvPr id="19" name="Group 19"/>
            <p:cNvGrpSpPr/>
            <p:nvPr/>
          </p:nvGrpSpPr>
          <p:grpSpPr>
            <a:xfrm>
              <a:off x="4881562" y="2395538"/>
              <a:ext cx="371475" cy="314325"/>
              <a:chOff x="4881562" y="2395538"/>
              <a:chExt cx="371475" cy="314325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4895850" y="2409825"/>
                <a:ext cx="342900" cy="285750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285750">
                    <a:moveTo>
                      <a:pt x="0" y="228600"/>
                    </a:moveTo>
                    <a:lnTo>
                      <a:pt x="342900" y="228600"/>
                    </a:lnTo>
                    <a:lnTo>
                      <a:pt x="342900" y="271462"/>
                    </a:lnTo>
                    <a:cubicBezTo>
                      <a:pt x="342900" y="279353"/>
                      <a:pt x="336503" y="285750"/>
                      <a:pt x="328612" y="285750"/>
                    </a:cubicBezTo>
                    <a:lnTo>
                      <a:pt x="14288" y="285750"/>
                    </a:lnTo>
                    <a:cubicBezTo>
                      <a:pt x="6397" y="285750"/>
                      <a:pt x="0" y="279353"/>
                      <a:pt x="0" y="271462"/>
                    </a:cubicBezTo>
                    <a:close/>
                    <a:moveTo>
                      <a:pt x="328612" y="0"/>
                    </a:moveTo>
                    <a:lnTo>
                      <a:pt x="14288" y="0"/>
                    </a:lnTo>
                    <a:cubicBezTo>
                      <a:pt x="6397" y="0"/>
                      <a:pt x="0" y="6397"/>
                      <a:pt x="0" y="14288"/>
                    </a:cubicBezTo>
                    <a:lnTo>
                      <a:pt x="0" y="57150"/>
                    </a:lnTo>
                    <a:lnTo>
                      <a:pt x="342900" y="57150"/>
                    </a:lnTo>
                    <a:lnTo>
                      <a:pt x="342900" y="14288"/>
                    </a:lnTo>
                    <a:cubicBezTo>
                      <a:pt x="342900" y="6397"/>
                      <a:pt x="336503" y="0"/>
                      <a:pt x="328612" y="0"/>
                    </a:cubicBezTo>
                    <a:close/>
                  </a:path>
                </a:pathLst>
              </a:custGeom>
              <a:solidFill>
                <a:srgbClr val="D4AF37">
                  <a:alpha val="20000"/>
                </a:srgbClr>
              </a:solidFill>
              <a:ln>
                <a:noFill/>
              </a:ln>
            </p:spPr>
          </p:sp>
          <p:sp>
            <p:nvSpPr>
              <p:cNvPr id="18" name="Freeform 18"/>
              <p:cNvSpPr/>
              <p:nvPr/>
            </p:nvSpPr>
            <p:spPr>
              <a:xfrm>
                <a:off x="4881562" y="2395538"/>
                <a:ext cx="371475" cy="314325"/>
              </a:xfrm>
              <a:custGeom>
                <a:avLst/>
                <a:gdLst/>
                <a:ahLst/>
                <a:cxnLst/>
                <a:rect l="l" t="t" r="r" b="b"/>
                <a:pathLst>
                  <a:path w="371475" h="314325">
                    <a:moveTo>
                      <a:pt x="342900" y="0"/>
                    </a:moveTo>
                    <a:lnTo>
                      <a:pt x="28575" y="0"/>
                    </a:lnTo>
                    <a:cubicBezTo>
                      <a:pt x="12793" y="0"/>
                      <a:pt x="0" y="12793"/>
                      <a:pt x="0" y="28575"/>
                    </a:cubicBezTo>
                    <a:lnTo>
                      <a:pt x="0" y="285750"/>
                    </a:lnTo>
                    <a:cubicBezTo>
                      <a:pt x="0" y="301532"/>
                      <a:pt x="12793" y="314325"/>
                      <a:pt x="28575" y="314325"/>
                    </a:cubicBezTo>
                    <a:lnTo>
                      <a:pt x="342900" y="314325"/>
                    </a:lnTo>
                    <a:cubicBezTo>
                      <a:pt x="358682" y="314325"/>
                      <a:pt x="371475" y="301532"/>
                      <a:pt x="371475" y="285750"/>
                    </a:cubicBezTo>
                    <a:lnTo>
                      <a:pt x="371475" y="28575"/>
                    </a:lnTo>
                    <a:cubicBezTo>
                      <a:pt x="371475" y="12793"/>
                      <a:pt x="358682" y="0"/>
                      <a:pt x="342900" y="0"/>
                    </a:cubicBezTo>
                    <a:close/>
                    <a:moveTo>
                      <a:pt x="28575" y="85725"/>
                    </a:moveTo>
                    <a:lnTo>
                      <a:pt x="171450" y="85725"/>
                    </a:lnTo>
                    <a:lnTo>
                      <a:pt x="171450" y="228600"/>
                    </a:lnTo>
                    <a:lnTo>
                      <a:pt x="28575" y="228600"/>
                    </a:lnTo>
                    <a:close/>
                    <a:moveTo>
                      <a:pt x="200025" y="57150"/>
                    </a:moveTo>
                    <a:lnTo>
                      <a:pt x="200025" y="28575"/>
                    </a:lnTo>
                    <a:lnTo>
                      <a:pt x="257175" y="28575"/>
                    </a:lnTo>
                    <a:lnTo>
                      <a:pt x="257175" y="57150"/>
                    </a:lnTo>
                    <a:close/>
                    <a:moveTo>
                      <a:pt x="171450" y="57150"/>
                    </a:moveTo>
                    <a:lnTo>
                      <a:pt x="114300" y="57150"/>
                    </a:lnTo>
                    <a:lnTo>
                      <a:pt x="114300" y="28575"/>
                    </a:lnTo>
                    <a:lnTo>
                      <a:pt x="171450" y="28575"/>
                    </a:lnTo>
                    <a:close/>
                    <a:moveTo>
                      <a:pt x="171450" y="257175"/>
                    </a:moveTo>
                    <a:lnTo>
                      <a:pt x="171450" y="285750"/>
                    </a:lnTo>
                    <a:lnTo>
                      <a:pt x="114300" y="285750"/>
                    </a:lnTo>
                    <a:lnTo>
                      <a:pt x="114300" y="257175"/>
                    </a:lnTo>
                    <a:close/>
                    <a:moveTo>
                      <a:pt x="200025" y="257175"/>
                    </a:moveTo>
                    <a:lnTo>
                      <a:pt x="257175" y="257175"/>
                    </a:lnTo>
                    <a:lnTo>
                      <a:pt x="257175" y="285750"/>
                    </a:lnTo>
                    <a:lnTo>
                      <a:pt x="200025" y="285750"/>
                    </a:lnTo>
                    <a:close/>
                    <a:moveTo>
                      <a:pt x="200025" y="228600"/>
                    </a:moveTo>
                    <a:lnTo>
                      <a:pt x="200025" y="85725"/>
                    </a:lnTo>
                    <a:lnTo>
                      <a:pt x="342900" y="85725"/>
                    </a:lnTo>
                    <a:lnTo>
                      <a:pt x="342900" y="228600"/>
                    </a:lnTo>
                    <a:close/>
                    <a:moveTo>
                      <a:pt x="342900" y="57150"/>
                    </a:moveTo>
                    <a:lnTo>
                      <a:pt x="285750" y="57150"/>
                    </a:lnTo>
                    <a:lnTo>
                      <a:pt x="285750" y="28575"/>
                    </a:lnTo>
                    <a:lnTo>
                      <a:pt x="342900" y="28575"/>
                    </a:lnTo>
                    <a:close/>
                    <a:moveTo>
                      <a:pt x="85725" y="28575"/>
                    </a:moveTo>
                    <a:lnTo>
                      <a:pt x="85725" y="57150"/>
                    </a:lnTo>
                    <a:lnTo>
                      <a:pt x="28575" y="57150"/>
                    </a:lnTo>
                    <a:lnTo>
                      <a:pt x="28575" y="28575"/>
                    </a:lnTo>
                    <a:close/>
                    <a:moveTo>
                      <a:pt x="28575" y="257175"/>
                    </a:moveTo>
                    <a:lnTo>
                      <a:pt x="85725" y="257175"/>
                    </a:lnTo>
                    <a:lnTo>
                      <a:pt x="85725" y="285750"/>
                    </a:lnTo>
                    <a:lnTo>
                      <a:pt x="28575" y="285750"/>
                    </a:lnTo>
                    <a:close/>
                    <a:moveTo>
                      <a:pt x="342900" y="285750"/>
                    </a:moveTo>
                    <a:lnTo>
                      <a:pt x="285750" y="285750"/>
                    </a:lnTo>
                    <a:lnTo>
                      <a:pt x="285750" y="257175"/>
                    </a:lnTo>
                    <a:lnTo>
                      <a:pt x="342900" y="257175"/>
                    </a:lnTo>
                    <a:lnTo>
                      <a:pt x="342900" y="285750"/>
                    </a:lnTo>
                    <a:close/>
                  </a:path>
                </a:pathLst>
              </a:custGeom>
              <a:solidFill>
                <a:srgbClr val="D4AF37"/>
              </a:solidFill>
              <a:ln>
                <a:noFill/>
              </a:ln>
            </p:spPr>
          </p:sp>
        </p:grpSp>
        <p:sp>
          <p:nvSpPr>
            <p:cNvPr id="20" name="TextBox 20"/>
            <p:cNvSpPr txBox="1"/>
            <p:nvPr/>
          </p:nvSpPr>
          <p:spPr>
            <a:xfrm>
              <a:off x="4812030" y="2916555"/>
              <a:ext cx="697420" cy="4267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rgbClr val="F5F5F5"/>
                  </a:solidFill>
                  <a:latin typeface="Georgia"/>
                  <a:ea typeface="KaiTi"/>
                  <a:cs typeface="Georgia"/>
                </a:rPr>
                <a:t>制片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4822508" y="3405664"/>
              <a:ext cx="2080736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dirty="0">
                  <a:solidFill>
                    <a:srgbClr val="BDBDBD"/>
                  </a:solidFill>
                  <a:latin typeface="Arial"/>
                  <a:ea typeface="Microsoft YaHei"/>
                  <a:cs typeface="Arial"/>
                </a:rPr>
                <a:t>深度参与多部影视制作，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822508" y="3691414"/>
              <a:ext cx="1522095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dirty="0">
                  <a:solidFill>
                    <a:srgbClr val="BDBDBD"/>
                  </a:solidFill>
                  <a:latin typeface="Arial"/>
                  <a:ea typeface="Microsoft YaHei"/>
                  <a:cs typeface="Arial"/>
                </a:rPr>
                <a:t>从台前走向幕后，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4822508" y="3977164"/>
              <a:ext cx="2266950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dirty="0">
                  <a:solidFill>
                    <a:srgbClr val="BDBDBD"/>
                  </a:solidFill>
                  <a:latin typeface="Arial"/>
                  <a:ea typeface="Microsoft YaHei"/>
                  <a:cs typeface="Arial"/>
                </a:rPr>
                <a:t>持续为中国影视贡献力量。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15300" y="1905000"/>
            <a:ext cx="3486150" cy="3810000"/>
            <a:chOff x="8115300" y="1905000"/>
            <a:chExt cx="3486150" cy="3810000"/>
          </a:xfrm>
        </p:grpSpPr>
        <p:sp>
          <p:nvSpPr>
            <p:cNvPr id="25" name="Rectangle 25"/>
            <p:cNvSpPr/>
            <p:nvPr/>
          </p:nvSpPr>
          <p:spPr>
            <a:xfrm>
              <a:off x="8115300" y="1905000"/>
              <a:ext cx="3486150" cy="3810000"/>
            </a:xfrm>
            <a:prstGeom prst="roundRect">
              <a:avLst>
                <a:gd name="adj" fmla="val 3279"/>
              </a:avLst>
            </a:prstGeom>
            <a:solidFill>
              <a:srgbClr val="2A2A2A"/>
            </a:solidFill>
            <a:ln>
              <a:noFill/>
            </a:ln>
          </p:spPr>
        </p:sp>
        <p:grpSp>
          <p:nvGrpSpPr>
            <p:cNvPr id="28" name="Group 28"/>
            <p:cNvGrpSpPr/>
            <p:nvPr/>
          </p:nvGrpSpPr>
          <p:grpSpPr>
            <a:xfrm>
              <a:off x="8543925" y="2381250"/>
              <a:ext cx="400050" cy="343388"/>
              <a:chOff x="8543925" y="2381250"/>
              <a:chExt cx="400050" cy="343388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8558212" y="2395538"/>
                <a:ext cx="371475" cy="314325"/>
              </a:xfrm>
              <a:custGeom>
                <a:avLst/>
                <a:gdLst/>
                <a:ahLst/>
                <a:cxnLst/>
                <a:rect l="l" t="t" r="r" b="b"/>
                <a:pathLst>
                  <a:path w="371475" h="314325">
                    <a:moveTo>
                      <a:pt x="371475" y="96441"/>
                    </a:moveTo>
                    <a:cubicBezTo>
                      <a:pt x="371475" y="214312"/>
                      <a:pt x="185738" y="314325"/>
                      <a:pt x="185738" y="314325"/>
                    </a:cubicBezTo>
                    <a:cubicBezTo>
                      <a:pt x="185738" y="314325"/>
                      <a:pt x="0" y="214312"/>
                      <a:pt x="0" y="96441"/>
                    </a:cubicBezTo>
                    <a:cubicBezTo>
                      <a:pt x="0" y="43178"/>
                      <a:pt x="43178" y="0"/>
                      <a:pt x="96441" y="0"/>
                    </a:cubicBezTo>
                    <a:cubicBezTo>
                      <a:pt x="136785" y="0"/>
                      <a:pt x="171343" y="21985"/>
                      <a:pt x="185738" y="57150"/>
                    </a:cubicBezTo>
                    <a:cubicBezTo>
                      <a:pt x="200132" y="21985"/>
                      <a:pt x="234690" y="0"/>
                      <a:pt x="275034" y="0"/>
                    </a:cubicBezTo>
                    <a:cubicBezTo>
                      <a:pt x="328297" y="0"/>
                      <a:pt x="371475" y="43178"/>
                      <a:pt x="371475" y="96441"/>
                    </a:cubicBezTo>
                    <a:close/>
                  </a:path>
                </a:pathLst>
              </a:custGeom>
              <a:solidFill>
                <a:srgbClr val="D4AF37">
                  <a:alpha val="20000"/>
                </a:srgbClr>
              </a:solidFill>
              <a:ln>
                <a:noFill/>
              </a:ln>
            </p:spPr>
          </p:sp>
          <p:sp>
            <p:nvSpPr>
              <p:cNvPr id="27" name="Freeform 27"/>
              <p:cNvSpPr/>
              <p:nvPr/>
            </p:nvSpPr>
            <p:spPr>
              <a:xfrm>
                <a:off x="8543925" y="2381250"/>
                <a:ext cx="400050" cy="343388"/>
              </a:xfrm>
              <a:custGeom>
                <a:avLst/>
                <a:gdLst/>
                <a:ahLst/>
                <a:cxnLst/>
                <a:rect l="l" t="t" r="r" b="b"/>
                <a:pathLst>
                  <a:path w="400050" h="343388">
                    <a:moveTo>
                      <a:pt x="289322" y="0"/>
                    </a:moveTo>
                    <a:cubicBezTo>
                      <a:pt x="252442" y="0"/>
                      <a:pt x="220153" y="15859"/>
                      <a:pt x="200025" y="42666"/>
                    </a:cubicBezTo>
                    <a:cubicBezTo>
                      <a:pt x="179897" y="15859"/>
                      <a:pt x="147608" y="0"/>
                      <a:pt x="110728" y="0"/>
                    </a:cubicBezTo>
                    <a:cubicBezTo>
                      <a:pt x="49603" y="69"/>
                      <a:pt x="69" y="49603"/>
                      <a:pt x="0" y="110728"/>
                    </a:cubicBezTo>
                    <a:cubicBezTo>
                      <a:pt x="0" y="235744"/>
                      <a:pt x="185362" y="336935"/>
                      <a:pt x="193256" y="341114"/>
                    </a:cubicBezTo>
                    <a:cubicBezTo>
                      <a:pt x="197482" y="343388"/>
                      <a:pt x="202568" y="343388"/>
                      <a:pt x="206794" y="341114"/>
                    </a:cubicBezTo>
                    <a:cubicBezTo>
                      <a:pt x="214688" y="336935"/>
                      <a:pt x="400050" y="235744"/>
                      <a:pt x="400050" y="110728"/>
                    </a:cubicBezTo>
                    <a:cubicBezTo>
                      <a:pt x="399981" y="49603"/>
                      <a:pt x="350447" y="69"/>
                      <a:pt x="289322" y="0"/>
                    </a:cubicBezTo>
                    <a:close/>
                    <a:moveTo>
                      <a:pt x="200025" y="312182"/>
                    </a:moveTo>
                    <a:cubicBezTo>
                      <a:pt x="167414" y="293179"/>
                      <a:pt x="28575" y="206615"/>
                      <a:pt x="28575" y="110728"/>
                    </a:cubicBezTo>
                    <a:cubicBezTo>
                      <a:pt x="28634" y="65381"/>
                      <a:pt x="65381" y="28634"/>
                      <a:pt x="110728" y="28575"/>
                    </a:cubicBezTo>
                    <a:cubicBezTo>
                      <a:pt x="145465" y="28575"/>
                      <a:pt x="174629" y="47077"/>
                      <a:pt x="186809" y="76795"/>
                    </a:cubicBezTo>
                    <a:cubicBezTo>
                      <a:pt x="189011" y="82155"/>
                      <a:pt x="194231" y="85654"/>
                      <a:pt x="200025" y="85654"/>
                    </a:cubicBezTo>
                    <a:cubicBezTo>
                      <a:pt x="205819" y="85654"/>
                      <a:pt x="211039" y="82155"/>
                      <a:pt x="213241" y="76795"/>
                    </a:cubicBezTo>
                    <a:cubicBezTo>
                      <a:pt x="225421" y="47024"/>
                      <a:pt x="254585" y="28575"/>
                      <a:pt x="289322" y="28575"/>
                    </a:cubicBezTo>
                    <a:cubicBezTo>
                      <a:pt x="334669" y="28634"/>
                      <a:pt x="371416" y="65381"/>
                      <a:pt x="371475" y="110728"/>
                    </a:cubicBezTo>
                    <a:cubicBezTo>
                      <a:pt x="371475" y="206472"/>
                      <a:pt x="232600" y="293162"/>
                      <a:pt x="200025" y="312182"/>
                    </a:cubicBezTo>
                    <a:close/>
                  </a:path>
                </a:pathLst>
              </a:custGeom>
              <a:solidFill>
                <a:srgbClr val="D4AF37"/>
              </a:solidFill>
              <a:ln>
                <a:noFill/>
              </a:ln>
            </p:spPr>
          </p:sp>
        </p:grpSp>
        <p:sp>
          <p:nvSpPr>
            <p:cNvPr id="29" name="TextBox 29"/>
            <p:cNvSpPr txBox="1"/>
            <p:nvPr/>
          </p:nvSpPr>
          <p:spPr>
            <a:xfrm>
              <a:off x="8488680" y="2916555"/>
              <a:ext cx="697420" cy="4267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rgbClr val="F5F5F5"/>
                  </a:solidFill>
                  <a:latin typeface="Georgia"/>
                  <a:ea typeface="KaiTi"/>
                  <a:cs typeface="Georgia"/>
                </a:rPr>
                <a:t>公益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8499158" y="3405664"/>
              <a:ext cx="2080736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dirty="0">
                  <a:solidFill>
                    <a:srgbClr val="BDBDBD"/>
                  </a:solidFill>
                  <a:latin typeface="Arial"/>
                  <a:ea typeface="Microsoft YaHei"/>
                  <a:cs typeface="Arial"/>
                </a:rPr>
                <a:t>长期关注儿童教育公益，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8499158" y="3691414"/>
              <a:ext cx="2080736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dirty="0">
                  <a:solidFill>
                    <a:srgbClr val="BDBDBD"/>
                  </a:solidFill>
                  <a:latin typeface="Arial"/>
                  <a:ea typeface="Microsoft YaHei"/>
                  <a:cs typeface="Arial"/>
                </a:rPr>
                <a:t>以公众影响力传递善意，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8499158" y="3977164"/>
              <a:ext cx="1708309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dirty="0">
                  <a:solidFill>
                    <a:srgbClr val="BDBDBD"/>
                  </a:solidFill>
                  <a:latin typeface="Arial"/>
                  <a:ea typeface="Microsoft YaHei"/>
                  <a:cs typeface="Arial"/>
                </a:rPr>
                <a:t>积极践行社会责任。</a:t>
              </a:r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11260979" y="6371749"/>
            <a:ext cx="181404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975" dirty="0">
                <a:solidFill>
                  <a:srgbClr val="8A8A8A"/>
                </a:solidFill>
                <a:latin typeface="Arial"/>
                <a:ea typeface="Microsoft YaHei"/>
                <a:cs typeface="Arial"/>
              </a:rPr>
              <a:t>08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00"/>
                            </p:stCondLst>
                            <p:childTnLst>
                              <p:par>
                                <p:cTn id="13" presetID="5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etch(across)">
                                      <p:cBhvr>
                                        <p:cTn id="15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4" grpId="0"/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B1B1B"/>
          </a:solidFill>
          <a:ln>
            <a:noFill/>
          </a:ln>
        </p:spPr>
      </p:sp>
      <p:grpSp>
        <p:nvGrpSpPr>
          <p:cNvPr id="6" name="Group 6"/>
          <p:cNvGrpSpPr/>
          <p:nvPr/>
        </p:nvGrpSpPr>
        <p:grpSpPr>
          <a:xfrm>
            <a:off x="721995" y="515302"/>
            <a:ext cx="2495312" cy="927736"/>
            <a:chOff x="721995" y="515302"/>
            <a:chExt cx="2495312" cy="927736"/>
          </a:xfrm>
        </p:grpSpPr>
        <p:sp>
          <p:nvSpPr>
            <p:cNvPr id="3" name="TextBox 3"/>
            <p:cNvSpPr txBox="1"/>
            <p:nvPr/>
          </p:nvSpPr>
          <p:spPr>
            <a:xfrm>
              <a:off x="748665" y="515302"/>
              <a:ext cx="778097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rgbClr val="D4AF37"/>
                  </a:solidFill>
                  <a:latin typeface="Georgia"/>
                  <a:ea typeface="KaiTi"/>
                  <a:cs typeface="Georgia"/>
                </a:rPr>
                <a:t>演 艺 之 路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21995" y="802958"/>
              <a:ext cx="2495312" cy="640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rgbClr val="F5F5F5"/>
                  </a:solidFill>
                  <a:latin typeface="Georgia"/>
                  <a:ea typeface="KaiTi"/>
                  <a:cs typeface="Georgia"/>
                </a:rPr>
                <a:t>代表作一览</a:t>
              </a:r>
            </a:p>
          </p:txBody>
        </p:sp>
        <p:sp>
          <p:nvSpPr>
            <p:cNvPr id="5" name="Rectangle 5"/>
            <p:cNvSpPr/>
            <p:nvPr/>
          </p:nvSpPr>
          <p:spPr>
            <a:xfrm>
              <a:off x="762000" y="1333500"/>
              <a:ext cx="571500" cy="38100"/>
            </a:xfrm>
            <a:prstGeom prst="rect">
              <a:avLst/>
            </a:prstGeom>
            <a:solidFill>
              <a:srgbClr val="D4AF37"/>
            </a:solidFill>
            <a:ln>
              <a:noFill/>
            </a:ln>
          </p:spPr>
        </p:sp>
      </p:grpSp>
      <p:grpSp>
        <p:nvGrpSpPr>
          <p:cNvPr id="42" name="Group 42"/>
          <p:cNvGrpSpPr/>
          <p:nvPr/>
        </p:nvGrpSpPr>
        <p:grpSpPr>
          <a:xfrm>
            <a:off x="762000" y="1666875"/>
            <a:ext cx="10668000" cy="3864769"/>
            <a:chOff x="762000" y="1666875"/>
            <a:chExt cx="10668000" cy="3864769"/>
          </a:xfrm>
        </p:grpSpPr>
        <p:sp>
          <p:nvSpPr>
            <p:cNvPr id="7" name="Rectangle 7"/>
            <p:cNvSpPr/>
            <p:nvPr/>
          </p:nvSpPr>
          <p:spPr>
            <a:xfrm>
              <a:off x="762000" y="1666875"/>
              <a:ext cx="10668000" cy="476250"/>
            </a:xfrm>
            <a:prstGeom prst="rect">
              <a:avLst/>
            </a:prstGeom>
            <a:solidFill>
              <a:srgbClr val="2A2A2A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937260" y="1832610"/>
              <a:ext cx="398526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rgbClr val="F2D77B"/>
                  </a:solidFill>
                  <a:latin typeface="Arial"/>
                  <a:ea typeface="Microsoft YaHei"/>
                  <a:cs typeface="Arial"/>
                </a:rPr>
                <a:t>年份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2461260" y="1832610"/>
              <a:ext cx="398526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rgbClr val="F2D77B"/>
                  </a:solidFill>
                  <a:latin typeface="Arial"/>
                  <a:ea typeface="Microsoft YaHei"/>
                  <a:cs typeface="Arial"/>
                </a:rPr>
                <a:t>作品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890260" y="1832610"/>
              <a:ext cx="398526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rgbClr val="F2D77B"/>
                  </a:solidFill>
                  <a:latin typeface="Arial"/>
                  <a:ea typeface="Microsoft YaHei"/>
                  <a:cs typeface="Arial"/>
                </a:rPr>
                <a:t>身份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795260" y="1832610"/>
              <a:ext cx="398526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rgbClr val="F2D77B"/>
                  </a:solidFill>
                  <a:latin typeface="Arial"/>
                  <a:ea typeface="Microsoft YaHei"/>
                  <a:cs typeface="Arial"/>
                </a:rPr>
                <a:t>亮点</a:t>
              </a:r>
            </a:p>
          </p:txBody>
        </p:sp>
        <p:sp>
          <p:nvSpPr>
            <p:cNvPr id="12" name="Line 12"/>
            <p:cNvSpPr/>
            <p:nvPr/>
          </p:nvSpPr>
          <p:spPr>
            <a:xfrm>
              <a:off x="762000" y="2143125"/>
              <a:ext cx="10668000" cy="9525"/>
            </a:xfrm>
            <a:custGeom>
              <a:avLst/>
              <a:gdLst/>
              <a:ahLst/>
              <a:cxnLst/>
              <a:rect l="l" t="t" r="r" b="b"/>
              <a:pathLst>
                <a:path w="10668000" h="9525">
                  <a:moveTo>
                    <a:pt x="0" y="0"/>
                  </a:moveTo>
                  <a:lnTo>
                    <a:pt x="10668000" y="0"/>
                  </a:lnTo>
                </a:path>
              </a:pathLst>
            </a:custGeom>
            <a:noFill/>
            <a:ln w="9525">
              <a:solidFill>
                <a:srgbClr val="3A3A3A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36308" y="2415064"/>
              <a:ext cx="413658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b="1" dirty="0">
                  <a:solidFill>
                    <a:srgbClr val="D4AF37"/>
                  </a:solidFill>
                  <a:latin typeface="Arial"/>
                  <a:ea typeface="Microsoft YaHei"/>
                  <a:cs typeface="Arial"/>
                </a:rPr>
                <a:t>1998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460308" y="2415064"/>
              <a:ext cx="1708309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dirty="0">
                  <a:solidFill>
                    <a:srgbClr val="F5F5F5"/>
                  </a:solidFill>
                  <a:latin typeface="Arial"/>
                  <a:ea typeface="Microsoft YaHei"/>
                  <a:cs typeface="Arial"/>
                </a:rPr>
                <a:t>还珠格格（电视剧）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889308" y="2415064"/>
              <a:ext cx="404812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dirty="0">
                  <a:solidFill>
                    <a:srgbClr val="BDBDBD"/>
                  </a:solidFill>
                  <a:latin typeface="Arial"/>
                  <a:ea typeface="Microsoft YaHei"/>
                  <a:cs typeface="Arial"/>
                </a:rPr>
                <a:t>演员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794308" y="2415064"/>
              <a:ext cx="1922455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dirty="0">
                  <a:solidFill>
                    <a:srgbClr val="BDBDBD"/>
                  </a:solidFill>
                  <a:latin typeface="Arial"/>
                  <a:ea typeface="Microsoft YaHei"/>
                  <a:cs typeface="Arial"/>
                </a:rPr>
                <a:t>小燕子 · 一代国民偶像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762000" y="2714625"/>
              <a:ext cx="10668000" cy="9525"/>
            </a:xfrm>
            <a:custGeom>
              <a:avLst/>
              <a:gdLst/>
              <a:ahLst/>
              <a:cxnLst/>
              <a:rect l="l" t="t" r="r" b="b"/>
              <a:pathLst>
                <a:path w="10668000" h="9525">
                  <a:moveTo>
                    <a:pt x="0" y="0"/>
                  </a:moveTo>
                  <a:lnTo>
                    <a:pt x="10668000" y="0"/>
                  </a:lnTo>
                </a:path>
              </a:pathLst>
            </a:custGeom>
            <a:noFill/>
            <a:ln w="9525">
              <a:solidFill>
                <a:srgbClr val="3A3A3A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36308" y="2986564"/>
              <a:ext cx="462539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b="1" dirty="0">
                  <a:solidFill>
                    <a:srgbClr val="D4AF37"/>
                  </a:solidFill>
                  <a:latin typeface="Arial"/>
                  <a:ea typeface="Microsoft YaHei"/>
                  <a:cs typeface="Arial"/>
                </a:rPr>
                <a:t>2005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460308" y="2986564"/>
              <a:ext cx="591026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dirty="0">
                  <a:solidFill>
                    <a:srgbClr val="F5F5F5"/>
                  </a:solidFill>
                  <a:latin typeface="Arial"/>
                  <a:ea typeface="Microsoft YaHei"/>
                  <a:cs typeface="Arial"/>
                </a:rPr>
                <a:t>情人结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5889308" y="2986564"/>
              <a:ext cx="404812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dirty="0">
                  <a:solidFill>
                    <a:srgbClr val="BDBDBD"/>
                  </a:solidFill>
                  <a:latin typeface="Arial"/>
                  <a:ea typeface="Microsoft YaHei"/>
                  <a:cs typeface="Arial"/>
                </a:rPr>
                <a:t>演员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794308" y="2986564"/>
              <a:ext cx="1363813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dirty="0">
                  <a:solidFill>
                    <a:srgbClr val="BDBDBD"/>
                  </a:solidFill>
                  <a:latin typeface="Arial"/>
                  <a:ea typeface="Microsoft YaHei"/>
                  <a:cs typeface="Arial"/>
                </a:rPr>
                <a:t>都市爱情 · 屈然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762000" y="3286125"/>
              <a:ext cx="10668000" cy="9525"/>
            </a:xfrm>
            <a:custGeom>
              <a:avLst/>
              <a:gdLst/>
              <a:ahLst/>
              <a:cxnLst/>
              <a:rect l="l" t="t" r="r" b="b"/>
              <a:pathLst>
                <a:path w="10668000" h="9525">
                  <a:moveTo>
                    <a:pt x="0" y="0"/>
                  </a:moveTo>
                  <a:lnTo>
                    <a:pt x="10668000" y="0"/>
                  </a:lnTo>
                </a:path>
              </a:pathLst>
            </a:custGeom>
            <a:noFill/>
            <a:ln w="9525">
              <a:solidFill>
                <a:srgbClr val="3A3A3A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36308" y="3558064"/>
              <a:ext cx="462539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b="1" dirty="0">
                  <a:solidFill>
                    <a:srgbClr val="D4AF37"/>
                  </a:solidFill>
                  <a:latin typeface="Arial"/>
                  <a:ea typeface="Microsoft YaHei"/>
                  <a:cs typeface="Arial"/>
                </a:rPr>
                <a:t>2008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2460308" y="3558064"/>
              <a:ext cx="404812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dirty="0">
                  <a:solidFill>
                    <a:srgbClr val="F5F5F5"/>
                  </a:solidFill>
                  <a:latin typeface="Arial"/>
                  <a:ea typeface="Microsoft YaHei"/>
                  <a:cs typeface="Arial"/>
                </a:rPr>
                <a:t>画皮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5889308" y="3558064"/>
              <a:ext cx="404812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dirty="0">
                  <a:solidFill>
                    <a:srgbClr val="BDBDBD"/>
                  </a:solidFill>
                  <a:latin typeface="Arial"/>
                  <a:ea typeface="Microsoft YaHei"/>
                  <a:cs typeface="Arial"/>
                </a:rPr>
                <a:t>演员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794308" y="3558064"/>
              <a:ext cx="1363813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dirty="0">
                  <a:solidFill>
                    <a:srgbClr val="BDBDBD"/>
                  </a:solidFill>
                  <a:latin typeface="Arial"/>
                  <a:ea typeface="Microsoft YaHei"/>
                  <a:cs typeface="Arial"/>
                </a:rPr>
                <a:t>古装奇幻 · 佩蓉</a:t>
              </a:r>
            </a:p>
          </p:txBody>
        </p:sp>
        <p:sp>
          <p:nvSpPr>
            <p:cNvPr id="27" name="Line 27"/>
            <p:cNvSpPr/>
            <p:nvPr/>
          </p:nvSpPr>
          <p:spPr>
            <a:xfrm>
              <a:off x="762000" y="3857625"/>
              <a:ext cx="10668000" cy="9525"/>
            </a:xfrm>
            <a:custGeom>
              <a:avLst/>
              <a:gdLst/>
              <a:ahLst/>
              <a:cxnLst/>
              <a:rect l="l" t="t" r="r" b="b"/>
              <a:pathLst>
                <a:path w="10668000" h="9525">
                  <a:moveTo>
                    <a:pt x="0" y="0"/>
                  </a:moveTo>
                  <a:lnTo>
                    <a:pt x="10668000" y="0"/>
                  </a:lnTo>
                </a:path>
              </a:pathLst>
            </a:custGeom>
            <a:noFill/>
            <a:ln w="9525">
              <a:solidFill>
                <a:srgbClr val="3A3A3A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936308" y="4129564"/>
              <a:ext cx="413658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b="1" dirty="0">
                  <a:solidFill>
                    <a:srgbClr val="D4AF37"/>
                  </a:solidFill>
                  <a:latin typeface="Arial"/>
                  <a:ea typeface="Microsoft YaHei"/>
                  <a:cs typeface="Arial"/>
                </a:rPr>
                <a:t>2013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2460308" y="4129564"/>
              <a:ext cx="1894522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dirty="0">
                  <a:solidFill>
                    <a:srgbClr val="F5F5F5"/>
                  </a:solidFill>
                  <a:latin typeface="Arial"/>
                  <a:ea typeface="Microsoft YaHei"/>
                  <a:cs typeface="Arial"/>
                </a:rPr>
                <a:t>致我们终将逝去的青春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5889308" y="4129564"/>
              <a:ext cx="991386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dirty="0">
                  <a:solidFill>
                    <a:srgbClr val="BDBDBD"/>
                  </a:solidFill>
                  <a:latin typeface="Arial"/>
                  <a:ea typeface="Microsoft YaHei"/>
                  <a:cs typeface="Arial"/>
                </a:rPr>
                <a:t>导演 · 演员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7794308" y="4129564"/>
              <a:ext cx="1922455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dirty="0">
                  <a:solidFill>
                    <a:srgbClr val="BDBDBD"/>
                  </a:solidFill>
                  <a:latin typeface="Arial"/>
                  <a:ea typeface="Microsoft YaHei"/>
                  <a:cs typeface="Arial"/>
                </a:rPr>
                <a:t>导演处女作 · 青春热潮</a:t>
              </a:r>
            </a:p>
          </p:txBody>
        </p:sp>
        <p:sp>
          <p:nvSpPr>
            <p:cNvPr id="32" name="Line 32"/>
            <p:cNvSpPr/>
            <p:nvPr/>
          </p:nvSpPr>
          <p:spPr>
            <a:xfrm>
              <a:off x="762000" y="4429125"/>
              <a:ext cx="10668000" cy="9525"/>
            </a:xfrm>
            <a:custGeom>
              <a:avLst/>
              <a:gdLst/>
              <a:ahLst/>
              <a:cxnLst/>
              <a:rect l="l" t="t" r="r" b="b"/>
              <a:pathLst>
                <a:path w="10668000" h="9525">
                  <a:moveTo>
                    <a:pt x="0" y="0"/>
                  </a:moveTo>
                  <a:lnTo>
                    <a:pt x="10668000" y="0"/>
                  </a:lnTo>
                </a:path>
              </a:pathLst>
            </a:custGeom>
            <a:noFill/>
            <a:ln w="9525">
              <a:solidFill>
                <a:srgbClr val="3A3A3A"/>
              </a:solidFill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936308" y="4701064"/>
              <a:ext cx="413658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b="1" dirty="0">
                  <a:solidFill>
                    <a:srgbClr val="D4AF37"/>
                  </a:solidFill>
                  <a:latin typeface="Arial"/>
                  <a:ea typeface="Microsoft YaHei"/>
                  <a:cs typeface="Arial"/>
                </a:rPr>
                <a:t>2014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2460308" y="4701064"/>
              <a:ext cx="591026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dirty="0">
                  <a:solidFill>
                    <a:srgbClr val="F5F5F5"/>
                  </a:solidFill>
                  <a:latin typeface="Arial"/>
                  <a:ea typeface="Microsoft YaHei"/>
                  <a:cs typeface="Arial"/>
                </a:rPr>
                <a:t>亲爱的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5889308" y="4701064"/>
              <a:ext cx="404812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dirty="0">
                  <a:solidFill>
                    <a:srgbClr val="BDBDBD"/>
                  </a:solidFill>
                  <a:latin typeface="Arial"/>
                  <a:ea typeface="Microsoft YaHei"/>
                  <a:cs typeface="Arial"/>
                </a:rPr>
                <a:t>演员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7794308" y="4701064"/>
              <a:ext cx="1550027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dirty="0">
                  <a:solidFill>
                    <a:srgbClr val="BDBDBD"/>
                  </a:solidFill>
                  <a:latin typeface="Arial"/>
                  <a:ea typeface="Microsoft YaHei"/>
                  <a:cs typeface="Arial"/>
                </a:rPr>
                <a:t>李红琴 · 演技转型</a:t>
              </a:r>
            </a:p>
          </p:txBody>
        </p:sp>
        <p:sp>
          <p:nvSpPr>
            <p:cNvPr id="37" name="Line 37"/>
            <p:cNvSpPr/>
            <p:nvPr/>
          </p:nvSpPr>
          <p:spPr>
            <a:xfrm>
              <a:off x="762000" y="5000625"/>
              <a:ext cx="10668000" cy="9525"/>
            </a:xfrm>
            <a:custGeom>
              <a:avLst/>
              <a:gdLst/>
              <a:ahLst/>
              <a:cxnLst/>
              <a:rect l="l" t="t" r="r" b="b"/>
              <a:pathLst>
                <a:path w="10668000" h="9525">
                  <a:moveTo>
                    <a:pt x="0" y="0"/>
                  </a:moveTo>
                  <a:lnTo>
                    <a:pt x="10668000" y="0"/>
                  </a:lnTo>
                </a:path>
              </a:pathLst>
            </a:custGeom>
            <a:noFill/>
            <a:ln w="9525">
              <a:solidFill>
                <a:srgbClr val="3A3A3A"/>
              </a:solidFill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936308" y="5272564"/>
              <a:ext cx="423434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b="1" dirty="0">
                  <a:solidFill>
                    <a:srgbClr val="D4AF37"/>
                  </a:solidFill>
                  <a:latin typeface="Arial"/>
                  <a:ea typeface="Microsoft YaHei"/>
                  <a:cs typeface="Arial"/>
                </a:rPr>
                <a:t>至今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2460308" y="5272564"/>
              <a:ext cx="1149668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dirty="0">
                  <a:solidFill>
                    <a:srgbClr val="F5F5F5"/>
                  </a:solidFill>
                  <a:latin typeface="Arial"/>
                  <a:ea typeface="Microsoft YaHei"/>
                  <a:cs typeface="Arial"/>
                </a:rPr>
                <a:t>更多影视作品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5889308" y="5272564"/>
              <a:ext cx="991386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dirty="0">
                  <a:solidFill>
                    <a:srgbClr val="BDBDBD"/>
                  </a:solidFill>
                  <a:latin typeface="Arial"/>
                  <a:ea typeface="Microsoft YaHei"/>
                  <a:cs typeface="Arial"/>
                </a:rPr>
                <a:t>演员 · 导演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7794308" y="5272564"/>
              <a:ext cx="1708309" cy="2590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75" dirty="0">
                  <a:solidFill>
                    <a:srgbClr val="BDBDBD"/>
                  </a:solidFill>
                  <a:latin typeface="Arial"/>
                  <a:ea typeface="Microsoft YaHei"/>
                  <a:cs typeface="Arial"/>
                </a:rPr>
                <a:t>持续活跃于华语影坛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748665" y="6077902"/>
            <a:ext cx="10693718" cy="491967"/>
            <a:chOff x="748665" y="6077902"/>
            <a:chExt cx="10693718" cy="491967"/>
          </a:xfrm>
        </p:grpSpPr>
        <p:sp>
          <p:nvSpPr>
            <p:cNvPr id="43" name="TextBox 43"/>
            <p:cNvSpPr txBox="1"/>
            <p:nvPr/>
          </p:nvSpPr>
          <p:spPr>
            <a:xfrm>
              <a:off x="748665" y="6077902"/>
              <a:ext cx="2787015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rgbClr val="8A8A8A"/>
                  </a:solidFill>
                  <a:latin typeface="Arial"/>
                  <a:ea typeface="Microsoft YaHei"/>
                  <a:cs typeface="Arial"/>
                </a:rPr>
                <a:t>以上为赵薇从艺历程中的代表作品概览。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1260979" y="6371749"/>
              <a:ext cx="181404" cy="198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975" dirty="0">
                  <a:solidFill>
                    <a:srgbClr val="8A8A8A"/>
                  </a:solidFill>
                  <a:latin typeface="Arial"/>
                  <a:ea typeface="Microsoft YaHei"/>
                  <a:cs typeface="Arial"/>
                </a:rPr>
                <a:t>09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B1B1B"/>
          </a:solidFill>
          <a:ln>
            <a:noFill/>
          </a:ln>
        </p:spPr>
      </p:sp>
      <p:grpSp>
        <p:nvGrpSpPr>
          <p:cNvPr id="7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Rectangle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</p:sp>
        <p:grpSp>
          <p:nvGrpSpPr>
            <p:cNvPr id="6" name="Group 6"/>
            <p:cNvGrpSpPr/>
            <p:nvPr/>
          </p:nvGrpSpPr>
          <p:grpSpPr>
            <a:xfrm>
              <a:off x="5786438" y="2214562"/>
              <a:ext cx="619125" cy="523875"/>
              <a:chOff x="5786438" y="2214562"/>
              <a:chExt cx="619125" cy="523875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5810250" y="2238375"/>
                <a:ext cx="571500" cy="476250"/>
              </a:xfrm>
              <a:custGeom>
                <a:avLst/>
                <a:gdLst/>
                <a:ahLst/>
                <a:cxnLst/>
                <a:rect l="l" t="t" r="r" b="b"/>
                <a:pathLst>
                  <a:path w="571500" h="476250">
                    <a:moveTo>
                      <a:pt x="0" y="381000"/>
                    </a:moveTo>
                    <a:lnTo>
                      <a:pt x="571500" y="381000"/>
                    </a:lnTo>
                    <a:lnTo>
                      <a:pt x="571500" y="452438"/>
                    </a:lnTo>
                    <a:cubicBezTo>
                      <a:pt x="571500" y="465589"/>
                      <a:pt x="560839" y="476250"/>
                      <a:pt x="547688" y="476250"/>
                    </a:cubicBezTo>
                    <a:lnTo>
                      <a:pt x="23812" y="476250"/>
                    </a:lnTo>
                    <a:cubicBezTo>
                      <a:pt x="10661" y="476250"/>
                      <a:pt x="0" y="465589"/>
                      <a:pt x="0" y="452438"/>
                    </a:cubicBezTo>
                    <a:close/>
                    <a:moveTo>
                      <a:pt x="547688" y="0"/>
                    </a:moveTo>
                    <a:lnTo>
                      <a:pt x="23812" y="0"/>
                    </a:lnTo>
                    <a:cubicBezTo>
                      <a:pt x="10661" y="0"/>
                      <a:pt x="0" y="10661"/>
                      <a:pt x="0" y="23812"/>
                    </a:cubicBezTo>
                    <a:lnTo>
                      <a:pt x="0" y="95250"/>
                    </a:lnTo>
                    <a:lnTo>
                      <a:pt x="571500" y="95250"/>
                    </a:lnTo>
                    <a:lnTo>
                      <a:pt x="571500" y="23812"/>
                    </a:lnTo>
                    <a:cubicBezTo>
                      <a:pt x="571500" y="10661"/>
                      <a:pt x="560839" y="0"/>
                      <a:pt x="547688" y="0"/>
                    </a:cubicBezTo>
                    <a:close/>
                  </a:path>
                </a:pathLst>
              </a:custGeom>
              <a:solidFill>
                <a:srgbClr val="D4AF37">
                  <a:alpha val="20000"/>
                </a:srgbClr>
              </a:solidFill>
              <a:ln>
                <a:noFill/>
              </a:ln>
            </p:spPr>
          </p:sp>
          <p:sp>
            <p:nvSpPr>
              <p:cNvPr id="5" name="Freeform 5"/>
              <p:cNvSpPr/>
              <p:nvPr/>
            </p:nvSpPr>
            <p:spPr>
              <a:xfrm>
                <a:off x="5786438" y="2214562"/>
                <a:ext cx="619125" cy="523875"/>
              </a:xfrm>
              <a:custGeom>
                <a:avLst/>
                <a:gdLst/>
                <a:ahLst/>
                <a:cxnLst/>
                <a:rect l="l" t="t" r="r" b="b"/>
                <a:pathLst>
                  <a:path w="619125" h="523875">
                    <a:moveTo>
                      <a:pt x="571500" y="0"/>
                    </a:moveTo>
                    <a:lnTo>
                      <a:pt x="47625" y="0"/>
                    </a:lnTo>
                    <a:cubicBezTo>
                      <a:pt x="21322" y="0"/>
                      <a:pt x="0" y="21322"/>
                      <a:pt x="0" y="47625"/>
                    </a:cubicBezTo>
                    <a:lnTo>
                      <a:pt x="0" y="476250"/>
                    </a:lnTo>
                    <a:cubicBezTo>
                      <a:pt x="0" y="502553"/>
                      <a:pt x="21322" y="523875"/>
                      <a:pt x="47625" y="523875"/>
                    </a:cubicBezTo>
                    <a:lnTo>
                      <a:pt x="571500" y="523875"/>
                    </a:lnTo>
                    <a:cubicBezTo>
                      <a:pt x="597803" y="523875"/>
                      <a:pt x="619125" y="502553"/>
                      <a:pt x="619125" y="476250"/>
                    </a:cubicBezTo>
                    <a:lnTo>
                      <a:pt x="619125" y="47625"/>
                    </a:lnTo>
                    <a:cubicBezTo>
                      <a:pt x="619125" y="21322"/>
                      <a:pt x="597803" y="0"/>
                      <a:pt x="571500" y="0"/>
                    </a:cubicBezTo>
                    <a:close/>
                    <a:moveTo>
                      <a:pt x="47625" y="142875"/>
                    </a:moveTo>
                    <a:lnTo>
                      <a:pt x="285750" y="142875"/>
                    </a:lnTo>
                    <a:lnTo>
                      <a:pt x="285750" y="381000"/>
                    </a:lnTo>
                    <a:lnTo>
                      <a:pt x="47625" y="381000"/>
                    </a:lnTo>
                    <a:close/>
                    <a:moveTo>
                      <a:pt x="333375" y="95250"/>
                    </a:moveTo>
                    <a:lnTo>
                      <a:pt x="333375" y="47625"/>
                    </a:lnTo>
                    <a:lnTo>
                      <a:pt x="428625" y="47625"/>
                    </a:lnTo>
                    <a:lnTo>
                      <a:pt x="428625" y="95250"/>
                    </a:lnTo>
                    <a:close/>
                    <a:moveTo>
                      <a:pt x="285750" y="95250"/>
                    </a:moveTo>
                    <a:lnTo>
                      <a:pt x="190500" y="95250"/>
                    </a:lnTo>
                    <a:lnTo>
                      <a:pt x="190500" y="47625"/>
                    </a:lnTo>
                    <a:lnTo>
                      <a:pt x="285750" y="47625"/>
                    </a:lnTo>
                    <a:close/>
                    <a:moveTo>
                      <a:pt x="285750" y="428625"/>
                    </a:moveTo>
                    <a:lnTo>
                      <a:pt x="285750" y="476250"/>
                    </a:lnTo>
                    <a:lnTo>
                      <a:pt x="190500" y="476250"/>
                    </a:lnTo>
                    <a:lnTo>
                      <a:pt x="190500" y="428625"/>
                    </a:lnTo>
                    <a:close/>
                    <a:moveTo>
                      <a:pt x="333375" y="428625"/>
                    </a:moveTo>
                    <a:lnTo>
                      <a:pt x="428625" y="428625"/>
                    </a:lnTo>
                    <a:lnTo>
                      <a:pt x="428625" y="476250"/>
                    </a:lnTo>
                    <a:lnTo>
                      <a:pt x="333375" y="476250"/>
                    </a:lnTo>
                    <a:close/>
                    <a:moveTo>
                      <a:pt x="333375" y="381000"/>
                    </a:moveTo>
                    <a:lnTo>
                      <a:pt x="333375" y="142875"/>
                    </a:lnTo>
                    <a:lnTo>
                      <a:pt x="571500" y="142875"/>
                    </a:lnTo>
                    <a:lnTo>
                      <a:pt x="571500" y="381000"/>
                    </a:lnTo>
                    <a:close/>
                    <a:moveTo>
                      <a:pt x="571500" y="95250"/>
                    </a:moveTo>
                    <a:lnTo>
                      <a:pt x="476250" y="95250"/>
                    </a:lnTo>
                    <a:lnTo>
                      <a:pt x="476250" y="47625"/>
                    </a:lnTo>
                    <a:lnTo>
                      <a:pt x="571500" y="47625"/>
                    </a:lnTo>
                    <a:close/>
                    <a:moveTo>
                      <a:pt x="142875" y="47625"/>
                    </a:moveTo>
                    <a:lnTo>
                      <a:pt x="142875" y="95250"/>
                    </a:lnTo>
                    <a:lnTo>
                      <a:pt x="47625" y="95250"/>
                    </a:lnTo>
                    <a:lnTo>
                      <a:pt x="47625" y="47625"/>
                    </a:lnTo>
                    <a:close/>
                    <a:moveTo>
                      <a:pt x="47625" y="428625"/>
                    </a:moveTo>
                    <a:lnTo>
                      <a:pt x="142875" y="428625"/>
                    </a:lnTo>
                    <a:lnTo>
                      <a:pt x="142875" y="476250"/>
                    </a:lnTo>
                    <a:lnTo>
                      <a:pt x="47625" y="476250"/>
                    </a:lnTo>
                    <a:close/>
                    <a:moveTo>
                      <a:pt x="571500" y="476250"/>
                    </a:moveTo>
                    <a:lnTo>
                      <a:pt x="476250" y="476250"/>
                    </a:lnTo>
                    <a:lnTo>
                      <a:pt x="476250" y="428625"/>
                    </a:lnTo>
                    <a:lnTo>
                      <a:pt x="571500" y="428625"/>
                    </a:lnTo>
                    <a:lnTo>
                      <a:pt x="571500" y="476250"/>
                    </a:lnTo>
                    <a:close/>
                  </a:path>
                </a:pathLst>
              </a:custGeom>
              <a:solidFill>
                <a:srgbClr val="D4AF37"/>
              </a:solidFill>
              <a:ln>
                <a:noFill/>
              </a:ln>
            </p:spPr>
          </p:sp>
        </p:grpSp>
      </p:grpSp>
      <p:grpSp>
        <p:nvGrpSpPr>
          <p:cNvPr id="10" name="Group 10"/>
          <p:cNvGrpSpPr/>
          <p:nvPr/>
        </p:nvGrpSpPr>
        <p:grpSpPr>
          <a:xfrm>
            <a:off x="3403511" y="3101340"/>
            <a:ext cx="5384978" cy="1227772"/>
            <a:chOff x="3403511" y="3101340"/>
            <a:chExt cx="5384978" cy="1227772"/>
          </a:xfrm>
        </p:grpSpPr>
        <p:sp>
          <p:nvSpPr>
            <p:cNvPr id="8" name="TextBox 8"/>
            <p:cNvSpPr txBox="1"/>
            <p:nvPr/>
          </p:nvSpPr>
          <p:spPr>
            <a:xfrm>
              <a:off x="3403511" y="3101340"/>
              <a:ext cx="5384978" cy="975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4800" b="1" dirty="0">
                  <a:solidFill>
                    <a:srgbClr val="F5F5F5"/>
                  </a:solidFill>
                  <a:latin typeface="Georgia"/>
                  <a:ea typeface="KaiTi"/>
                  <a:cs typeface="Georgia"/>
                </a:rPr>
                <a:t>致敬 · 银幕芳华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484638" y="3993832"/>
              <a:ext cx="1222724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rgbClr val="D4AF37"/>
                  </a:solidFill>
                  <a:latin typeface="Arial"/>
                  <a:ea typeface="Microsoft YaHei"/>
                  <a:cs typeface="Arial"/>
                </a:rPr>
                <a:t>谢 谢 观 看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4895850" y="4616768"/>
            <a:ext cx="2400300" cy="560070"/>
            <a:chOff x="4895850" y="4616768"/>
            <a:chExt cx="2400300" cy="560070"/>
          </a:xfrm>
        </p:grpSpPr>
        <p:sp>
          <p:nvSpPr>
            <p:cNvPr id="11" name="TextBox 11"/>
            <p:cNvSpPr txBox="1"/>
            <p:nvPr/>
          </p:nvSpPr>
          <p:spPr>
            <a:xfrm>
              <a:off x="4895850" y="4616768"/>
              <a:ext cx="2400300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rgbClr val="BDBDBD"/>
                  </a:solidFill>
                  <a:latin typeface="Arial"/>
                  <a:ea typeface="Microsoft YaHei"/>
                  <a:cs typeface="Arial"/>
                </a:rPr>
                <a:t>愿她在中国电影的银幕上，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093018" y="4902518"/>
              <a:ext cx="2005965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rgbClr val="BDBDBD"/>
                  </a:solidFill>
                  <a:latin typeface="Arial"/>
                  <a:ea typeface="Microsoft YaHei"/>
                  <a:cs typeface="Arial"/>
                </a:rPr>
                <a:t>持续绽放动人的光彩。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334000" y="5810250"/>
            <a:ext cx="1524000" cy="481012"/>
            <a:chOff x="5334000" y="5810250"/>
            <a:chExt cx="1524000" cy="481012"/>
          </a:xfrm>
        </p:grpSpPr>
        <p:sp>
          <p:nvSpPr>
            <p:cNvPr id="14" name="Line 14"/>
            <p:cNvSpPr/>
            <p:nvPr/>
          </p:nvSpPr>
          <p:spPr>
            <a:xfrm>
              <a:off x="5334000" y="5810250"/>
              <a:ext cx="1524000" cy="9525"/>
            </a:xfrm>
            <a:custGeom>
              <a:avLst/>
              <a:gdLst/>
              <a:ahLst/>
              <a:cxnLst/>
              <a:rect l="l" t="t" r="r" b="b"/>
              <a:pathLst>
                <a:path w="1524000" h="9525">
                  <a:moveTo>
                    <a:pt x="0" y="0"/>
                  </a:moveTo>
                  <a:lnTo>
                    <a:pt x="1524000" y="0"/>
                  </a:lnTo>
                </a:path>
              </a:pathLst>
            </a:custGeom>
            <a:noFill/>
            <a:ln w="19050">
              <a:solidFill>
                <a:srgbClr val="D4AF37"/>
              </a:solidFill>
              <a:prstDash val="lgDash"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5365742" y="6077902"/>
              <a:ext cx="1460516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050" dirty="0">
                  <a:solidFill>
                    <a:srgbClr val="8A8A8A"/>
                  </a:solidFill>
                  <a:latin typeface="Arial"/>
                  <a:ea typeface="Microsoft YaHei"/>
                  <a:cs typeface="Arial"/>
                </a:rPr>
                <a:t>2026 · 影视人物专题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